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80150" y="850825"/>
            <a:ext cx="8520600" cy="1740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4800"/>
              <a:t>O PORTUGUÊS DO BRASIL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782375" y="2797175"/>
            <a:ext cx="8039100" cy="182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 sz="2000">
                <a:solidFill>
                  <a:schemeClr val="dk1"/>
                </a:solidFill>
              </a:rPr>
              <a:t>Algumas características que diferenciam, contemporaneamente,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cs" sz="2000">
                <a:solidFill>
                  <a:schemeClr val="dk1"/>
                </a:solidFill>
              </a:rPr>
              <a:t>o português do Brasil do português europeu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Concordância em número no sintagma nominal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enqanto </a:t>
            </a:r>
            <a:r>
              <a:rPr b="1" lang="cs"/>
              <a:t>em PE</a:t>
            </a:r>
            <a:r>
              <a:rPr lang="cs"/>
              <a:t>, </a:t>
            </a:r>
            <a:r>
              <a:rPr b="1" lang="cs"/>
              <a:t>o /s/ de plural é obrigatoriamente realizado,</a:t>
            </a:r>
            <a:r>
              <a:rPr lang="cs"/>
              <a:t> dentro de sintagma nominal, em todos os especificadores ou modificadores do nome passíveis de serem flexionados (como, por exemplo, em </a:t>
            </a:r>
            <a:r>
              <a:rPr i="1" lang="cs"/>
              <a:t>o</a:t>
            </a:r>
            <a:r>
              <a:rPr i="1" lang="cs" u="sng"/>
              <a:t>s</a:t>
            </a:r>
            <a:r>
              <a:rPr i="1" lang="cs"/>
              <a:t> nosso</a:t>
            </a:r>
            <a:r>
              <a:rPr i="1" lang="cs" u="sng"/>
              <a:t>s</a:t>
            </a:r>
            <a:r>
              <a:rPr i="1" lang="cs"/>
              <a:t> amigo</a:t>
            </a:r>
            <a:r>
              <a:rPr i="1" lang="cs" u="sng"/>
              <a:t>s</a:t>
            </a:r>
            <a:r>
              <a:rPr lang="cs"/>
              <a:t>), </a:t>
            </a:r>
            <a:r>
              <a:rPr b="1" lang="cs"/>
              <a:t>tal não acontece necessariamente em certas variedades do PB</a:t>
            </a:r>
            <a:r>
              <a:rPr lang="cs"/>
              <a:t>, em que apenas um dos elementos do sintagma, geralmente o determinante, apresenta a marca da pluralidade (</a:t>
            </a:r>
            <a:r>
              <a:rPr i="1" lang="cs"/>
              <a:t>o</a:t>
            </a:r>
            <a:r>
              <a:rPr i="1" lang="cs" u="sng"/>
              <a:t>s</a:t>
            </a:r>
            <a:r>
              <a:rPr i="1" lang="cs"/>
              <a:t> nosso amigo</a:t>
            </a:r>
            <a:r>
              <a:rPr lang="cs"/>
              <a:t>)</a:t>
            </a:r>
            <a:br>
              <a:rPr lang="cs"/>
            </a:b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apesar de serem os falantes do PB vernáculo aqueles que mais omitem as marcas do plural no sintagma nominal, o fenómeno também não é estranho a alguns falantes da norma culta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234700"/>
            <a:ext cx="8520600" cy="87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Sistema pronominal, concordância verbal e uso do pronome sujeito</a:t>
            </a: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242025"/>
            <a:ext cx="8520600" cy="3326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um ponto central da diferença entre PE e PB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no caso dos pronomes sujeito, essas diferenças afetam também o sistema da concordância verbal (em pessoa/número)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612" y="157162"/>
            <a:ext cx="7724775" cy="482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Pronomes pessoais clíticos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311700" y="1017725"/>
            <a:ext cx="8520600" cy="3837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os pronomes clíticos com a função de complemento, sobretudo os de terceira pessoa (</a:t>
            </a:r>
            <a:r>
              <a:rPr b="1" lang="cs"/>
              <a:t>o(s) e a(s)</a:t>
            </a:r>
            <a:r>
              <a:rPr lang="cs"/>
              <a:t>), estão em perda no PB, embora possam ocorrer no oso cuidado, monitorizado, de falantes escolarizados (1Bc); muito mais frequentemente ocorrem o sintagma nominal pleno (1Ba) e o chamado </a:t>
            </a:r>
            <a:br>
              <a:rPr lang="cs"/>
            </a:br>
            <a:r>
              <a:rPr lang="cs"/>
              <a:t>‘ele acusativo’ ou pronome forte (1Bb), embora este seja estigmatizado pelos falantes altamente escolarizados; em alternativa o pronome é simplesmente omitido (1Bd)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cs"/>
              <a:t>   </a:t>
            </a:r>
            <a:r>
              <a:rPr b="1" lang="cs"/>
              <a:t>1.</a:t>
            </a:r>
            <a:r>
              <a:rPr lang="cs"/>
              <a:t> A -  </a:t>
            </a:r>
            <a:r>
              <a:rPr lang="cs">
                <a:solidFill>
                  <a:srgbClr val="38761D"/>
                </a:solidFill>
              </a:rPr>
              <a:t>Meu filho estava no shopping.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   	B - 	</a:t>
            </a:r>
            <a:r>
              <a:rPr lang="cs">
                <a:solidFill>
                  <a:srgbClr val="38761D"/>
                </a:solidFill>
              </a:rPr>
              <a:t>a. Eu vi </a:t>
            </a:r>
            <a:r>
              <a:rPr i="1" lang="cs">
                <a:solidFill>
                  <a:srgbClr val="38761D"/>
                </a:solidFill>
              </a:rPr>
              <a:t>seu filho</a:t>
            </a:r>
            <a:r>
              <a:rPr lang="cs">
                <a:solidFill>
                  <a:srgbClr val="38761D"/>
                </a:solidFill>
              </a:rPr>
              <a:t> lá.			c. Eu vi-</a:t>
            </a:r>
            <a:r>
              <a:rPr i="1" lang="cs">
                <a:solidFill>
                  <a:srgbClr val="38761D"/>
                </a:solidFill>
              </a:rPr>
              <a:t>o</a:t>
            </a:r>
            <a:r>
              <a:rPr lang="cs">
                <a:solidFill>
                  <a:srgbClr val="38761D"/>
                </a:solidFill>
              </a:rPr>
              <a:t> lá.	</a:t>
            </a:r>
            <a:br>
              <a:rPr lang="cs">
                <a:solidFill>
                  <a:srgbClr val="38761D"/>
                </a:solidFill>
              </a:rPr>
            </a:br>
            <a:r>
              <a:rPr lang="cs">
                <a:solidFill>
                  <a:srgbClr val="38761D"/>
                </a:solidFill>
              </a:rPr>
              <a:t>		b. Eu vi </a:t>
            </a:r>
            <a:r>
              <a:rPr i="1" lang="cs">
                <a:solidFill>
                  <a:srgbClr val="38761D"/>
                </a:solidFill>
              </a:rPr>
              <a:t>ele </a:t>
            </a:r>
            <a:r>
              <a:rPr lang="cs">
                <a:solidFill>
                  <a:srgbClr val="38761D"/>
                </a:solidFill>
              </a:rPr>
              <a:t>lá.				d. Eu vi [-] lá.	</a:t>
            </a:r>
            <a:r>
              <a:rPr lang="cs"/>
              <a:t>			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cs"/>
              <a:t>Pronomes pessoais clíticos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311700" y="1017725"/>
            <a:ext cx="8520600" cy="399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quanto ao pronome lhe, é de notar a perda acentuada da sua função como dativo (isto é, como complemento indireto), e o seu uso crescente, em certas variedades dialetais, como acusativo(ou seja, como complemento direto) na 2.ª pessoa, correlacionado com o pronome sujeito você:</a:t>
            </a:r>
          </a:p>
          <a:p>
            <a:pPr lvl="0">
              <a:spcBef>
                <a:spcPts val="0"/>
              </a:spcBef>
              <a:buNone/>
            </a:pPr>
            <a:r>
              <a:rPr b="1" lang="cs"/>
              <a:t>2.</a:t>
            </a:r>
            <a:r>
              <a:rPr lang="cs"/>
              <a:t> 	</a:t>
            </a:r>
            <a:r>
              <a:rPr i="1" lang="cs">
                <a:solidFill>
                  <a:srgbClr val="38761D"/>
                </a:solidFill>
              </a:rPr>
              <a:t>Você </a:t>
            </a:r>
            <a:r>
              <a:rPr lang="cs">
                <a:solidFill>
                  <a:srgbClr val="38761D"/>
                </a:solidFill>
              </a:rPr>
              <a:t>gosta mesmo de golfe! Eu </a:t>
            </a:r>
            <a:r>
              <a:rPr i="1" lang="cs" u="sng">
                <a:solidFill>
                  <a:srgbClr val="38761D"/>
                </a:solidFill>
              </a:rPr>
              <a:t>lhe </a:t>
            </a:r>
            <a:r>
              <a:rPr lang="cs">
                <a:solidFill>
                  <a:srgbClr val="38761D"/>
                </a:solidFill>
              </a:rPr>
              <a:t>vejo sempre no clube. </a:t>
            </a:r>
            <a:br>
              <a:rPr lang="cs">
                <a:solidFill>
                  <a:srgbClr val="38761D"/>
                </a:solidFill>
              </a:rPr>
            </a:br>
            <a:r>
              <a:rPr lang="cs">
                <a:solidFill>
                  <a:srgbClr val="38761D"/>
                </a:solidFill>
              </a:rPr>
              <a:t>							(PE: Eu vejo-</a:t>
            </a:r>
            <a:r>
              <a:rPr i="1" lang="cs">
                <a:solidFill>
                  <a:srgbClr val="38761D"/>
                </a:solidFill>
              </a:rPr>
              <a:t>o</a:t>
            </a:r>
            <a:r>
              <a:rPr lang="cs">
                <a:solidFill>
                  <a:srgbClr val="38761D"/>
                </a:solidFill>
              </a:rPr>
              <a:t> sempre no clube.)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cs"/>
              <a:t>→ Este lhe acusativo também alterna frequentemente com </a:t>
            </a:r>
            <a:r>
              <a:rPr i="1" lang="cs"/>
              <a:t>te</a:t>
            </a:r>
            <a:r>
              <a:rPr lang="cs"/>
              <a:t>, mesmo que o falante trate o seu interlocutor por </a:t>
            </a:r>
            <a:r>
              <a:rPr i="1" lang="cs"/>
              <a:t>você</a:t>
            </a:r>
            <a:r>
              <a:rPr lang="cs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	</a:t>
            </a:r>
            <a:r>
              <a:rPr i="1" lang="cs">
                <a:solidFill>
                  <a:srgbClr val="38761D"/>
                </a:solidFill>
              </a:rPr>
              <a:t>Você </a:t>
            </a:r>
            <a:r>
              <a:rPr lang="cs">
                <a:solidFill>
                  <a:srgbClr val="38761D"/>
                </a:solidFill>
              </a:rPr>
              <a:t>gosta mesmo de golfe! Eu </a:t>
            </a:r>
            <a:r>
              <a:rPr i="1" lang="cs" u="sng">
                <a:solidFill>
                  <a:srgbClr val="38761D"/>
                </a:solidFill>
              </a:rPr>
              <a:t>te</a:t>
            </a:r>
            <a:r>
              <a:rPr i="1" lang="cs">
                <a:solidFill>
                  <a:srgbClr val="38761D"/>
                </a:solidFill>
              </a:rPr>
              <a:t> </a:t>
            </a:r>
            <a:r>
              <a:rPr lang="cs">
                <a:solidFill>
                  <a:srgbClr val="38761D"/>
                </a:solidFill>
              </a:rPr>
              <a:t>vejo sempre no clube. </a:t>
            </a:r>
            <a:br>
              <a:rPr lang="cs">
                <a:solidFill>
                  <a:srgbClr val="38761D"/>
                </a:solidFill>
              </a:rPr>
            </a:br>
            <a:r>
              <a:rPr lang="cs">
                <a:solidFill>
                  <a:srgbClr val="38761D"/>
                </a:solidFill>
              </a:rPr>
              <a:t>							(PE: Eu vejo-</a:t>
            </a:r>
            <a:r>
              <a:rPr i="1" lang="cs">
                <a:solidFill>
                  <a:srgbClr val="38761D"/>
                </a:solidFill>
              </a:rPr>
              <a:t>o</a:t>
            </a:r>
            <a:r>
              <a:rPr lang="cs">
                <a:solidFill>
                  <a:srgbClr val="38761D"/>
                </a:solidFill>
              </a:rPr>
              <a:t> sempre no clube.)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Pronomes pessoais clíticos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139725" y="1017725"/>
            <a:ext cx="8942100" cy="399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PB, a posição mai comum dos pronomes é a próclise, incluindo o caso das orações simples em que o PE tem ênclise: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cs">
                <a:solidFill>
                  <a:srgbClr val="38761D"/>
                </a:solidFill>
              </a:rPr>
              <a:t>eu te vi ontem (PB) × eu vi-te ontem (PE)</a:t>
            </a:r>
            <a:br>
              <a:rPr lang="cs">
                <a:solidFill>
                  <a:srgbClr val="38761D"/>
                </a:solidFill>
              </a:rPr>
            </a:b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existe, no entanto, uma tendência crescente para a ênclise em contextos em que até em PE sempre se usou a próclise, em textos de estudantes ou de jornalistas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esta tendência manifesta-se sobretudo nas orações subordinadas e nas negativas: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 </a:t>
            </a:r>
            <a:r>
              <a:rPr b="1" lang="cs"/>
              <a:t>4.</a:t>
            </a:r>
            <a:r>
              <a:rPr lang="cs"/>
              <a:t> 	</a:t>
            </a:r>
            <a:r>
              <a:rPr lang="cs">
                <a:solidFill>
                  <a:srgbClr val="38761D"/>
                </a:solidFill>
              </a:rPr>
              <a:t>a. O vestido que dei-lhe de presente ficou bom.</a:t>
            </a:r>
            <a:br>
              <a:rPr lang="cs">
                <a:solidFill>
                  <a:srgbClr val="38761D"/>
                </a:solidFill>
              </a:rPr>
            </a:br>
            <a:r>
              <a:rPr lang="cs">
                <a:solidFill>
                  <a:srgbClr val="38761D"/>
                </a:solidFill>
              </a:rPr>
              <a:t>	b. Despertei quandp ligaram-me da escola.</a:t>
            </a:r>
            <a:br>
              <a:rPr lang="cs">
                <a:solidFill>
                  <a:srgbClr val="38761D"/>
                </a:solidFill>
              </a:rPr>
            </a:br>
            <a:r>
              <a:rPr lang="cs">
                <a:solidFill>
                  <a:srgbClr val="38761D"/>
                </a:solidFill>
              </a:rPr>
              <a:t>	c. Eu não disse-lhe que viesse!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Pronomes pessoais clíticos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311700" y="1100300"/>
            <a:ext cx="8412300" cy="3912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no PB, existe ainda uma aceiração generalizada dos clíticos na primeira posição da oração (5a,b), exceto os acusativos o(s) e a(s); estes com rara ocorrência na fala, encontram-se, contudo, em posição enclítica ao infinitivo, como na variedade europeia (5d)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 </a:t>
            </a:r>
            <a:r>
              <a:rPr b="1" lang="cs"/>
              <a:t>5.</a:t>
            </a:r>
            <a:r>
              <a:rPr lang="cs"/>
              <a:t> 	</a:t>
            </a:r>
            <a:r>
              <a:rPr lang="cs">
                <a:solidFill>
                  <a:srgbClr val="38761D"/>
                </a:solidFill>
              </a:rPr>
              <a:t>a. </a:t>
            </a:r>
            <a:r>
              <a:rPr i="1" lang="cs">
                <a:solidFill>
                  <a:srgbClr val="38761D"/>
                </a:solidFill>
              </a:rPr>
              <a:t>Te/lhe</a:t>
            </a:r>
            <a:r>
              <a:rPr lang="cs">
                <a:solidFill>
                  <a:srgbClr val="38761D"/>
                </a:solidFill>
              </a:rPr>
              <a:t> disse que ia chover!</a:t>
            </a:r>
            <a:br>
              <a:rPr lang="cs">
                <a:solidFill>
                  <a:srgbClr val="38761D"/>
                </a:solidFill>
              </a:rPr>
            </a:br>
            <a:r>
              <a:rPr lang="cs">
                <a:solidFill>
                  <a:srgbClr val="38761D"/>
                </a:solidFill>
              </a:rPr>
              <a:t>	b. </a:t>
            </a:r>
            <a:r>
              <a:rPr i="1" lang="cs">
                <a:solidFill>
                  <a:srgbClr val="38761D"/>
                </a:solidFill>
              </a:rPr>
              <a:t>Me</a:t>
            </a:r>
            <a:r>
              <a:rPr lang="cs">
                <a:solidFill>
                  <a:srgbClr val="38761D"/>
                </a:solidFill>
              </a:rPr>
              <a:t> passe esse livro.</a:t>
            </a:r>
            <a:br>
              <a:rPr lang="cs">
                <a:solidFill>
                  <a:srgbClr val="38761D"/>
                </a:solidFill>
              </a:rPr>
            </a:br>
            <a:r>
              <a:rPr lang="cs">
                <a:solidFill>
                  <a:srgbClr val="38761D"/>
                </a:solidFill>
              </a:rPr>
              <a:t>	c. *</a:t>
            </a:r>
            <a:r>
              <a:rPr i="1" lang="cs">
                <a:solidFill>
                  <a:srgbClr val="38761D"/>
                </a:solidFill>
              </a:rPr>
              <a:t>O</a:t>
            </a:r>
            <a:r>
              <a:rPr lang="cs">
                <a:solidFill>
                  <a:srgbClr val="38761D"/>
                </a:solidFill>
              </a:rPr>
              <a:t> vi no cinema.</a:t>
            </a:r>
            <a:br>
              <a:rPr lang="cs">
                <a:solidFill>
                  <a:srgbClr val="38761D"/>
                </a:solidFill>
              </a:rPr>
            </a:br>
            <a:r>
              <a:rPr lang="cs">
                <a:solidFill>
                  <a:srgbClr val="38761D"/>
                </a:solidFill>
              </a:rPr>
              <a:t>	d. Vamos vê-</a:t>
            </a:r>
            <a:r>
              <a:rPr i="1" lang="cs">
                <a:solidFill>
                  <a:srgbClr val="38761D"/>
                </a:solidFill>
              </a:rPr>
              <a:t>lo </a:t>
            </a:r>
            <a:r>
              <a:rPr lang="cs">
                <a:solidFill>
                  <a:srgbClr val="38761D"/>
                </a:solidFill>
              </a:rPr>
              <a:t>amanhã.</a:t>
            </a:r>
          </a:p>
          <a:p>
            <a:pPr indent="-228600" lvl="0" marL="457200">
              <a:spcBef>
                <a:spcPts val="0"/>
              </a:spcBef>
              <a:buClr>
                <a:srgbClr val="38761D"/>
              </a:buClr>
              <a:buChar char="-"/>
            </a:pPr>
            <a:r>
              <a:rPr lang="cs"/>
              <a:t>alguns clíticos, como </a:t>
            </a:r>
            <a:r>
              <a:rPr b="1" lang="cs"/>
              <a:t>me, te, lhe</a:t>
            </a:r>
            <a:r>
              <a:rPr lang="cs"/>
              <a:t> parecem mais “cómodos” na posição </a:t>
            </a:r>
            <a:r>
              <a:rPr lang="cs" u="sng"/>
              <a:t>proclítica </a:t>
            </a:r>
            <a:r>
              <a:rPr lang="cs"/>
              <a:t>e outros, como </a:t>
            </a:r>
            <a:r>
              <a:rPr b="1" lang="cs"/>
              <a:t>o </a:t>
            </a:r>
            <a:r>
              <a:rPr lang="cs"/>
              <a:t>e </a:t>
            </a:r>
            <a:r>
              <a:rPr b="1" lang="cs"/>
              <a:t>se</a:t>
            </a:r>
            <a:r>
              <a:rPr lang="cs"/>
              <a:t>, na posição </a:t>
            </a:r>
            <a:r>
              <a:rPr lang="cs" u="sng"/>
              <a:t>enclítica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38761D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Orações relativas de retoma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verifica-se desde há muito o uso do pronome de retoma (chamado “pronome lembrete” na tradição gramatical brasileira e “pronome resuntivo” na tradição portuguesa), como ilustrado em </a:t>
            </a:r>
            <a:r>
              <a:rPr i="1" lang="cs">
                <a:solidFill>
                  <a:srgbClr val="38761D"/>
                </a:solidFill>
              </a:rPr>
              <a:t>o cão </a:t>
            </a:r>
            <a:r>
              <a:rPr i="1" lang="cs" u="sng">
                <a:solidFill>
                  <a:srgbClr val="38761D"/>
                </a:solidFill>
              </a:rPr>
              <a:t>de que</a:t>
            </a:r>
            <a:r>
              <a:rPr i="1" lang="cs">
                <a:solidFill>
                  <a:srgbClr val="38761D"/>
                </a:solidFill>
              </a:rPr>
              <a:t> eu gostei dele fugiu</a:t>
            </a:r>
            <a:r>
              <a:rPr lang="cs"/>
              <a:t>, variante da construção padronizada </a:t>
            </a:r>
            <a:r>
              <a:rPr i="1" lang="cs">
                <a:solidFill>
                  <a:srgbClr val="38761D"/>
                </a:solidFill>
              </a:rPr>
              <a:t>o cão </a:t>
            </a:r>
            <a:r>
              <a:rPr i="1" lang="cs" u="sng">
                <a:solidFill>
                  <a:srgbClr val="38761D"/>
                </a:solidFill>
              </a:rPr>
              <a:t>de que</a:t>
            </a:r>
            <a:r>
              <a:rPr i="1" lang="cs">
                <a:solidFill>
                  <a:srgbClr val="38761D"/>
                </a:solidFill>
              </a:rPr>
              <a:t> gostei fugiu</a:t>
            </a:r>
            <a:br>
              <a:rPr i="1" lang="cs">
                <a:solidFill>
                  <a:srgbClr val="38761D"/>
                </a:solidFill>
              </a:rPr>
            </a:b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Fundo lexical do português do Brasil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léxico: parte da gramática mais sensível às condições socio-históricas e culturais externas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PB deve a sua riqueza lexial às línguas indígenas (sobretudo do tupi), mas também à línguas africanas (sobretudo do banto), às línguas dos imigrantes que se fixaram em algumas regiões do Brasil, e sobretudo, a uma tendência criativa e uma abertura sem preconceitos em relação aos estrangeirismos e aos neologismos.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existe um fundo lexical comum e constante entre PE e PB, tendo o PE integrado algum léxico brasileiro indìgena, como, por exemplo </a:t>
            </a:r>
            <a:r>
              <a:rPr i="1" lang="cs"/>
              <a:t>jacarndá, piranha, abacaxi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Algumas características do português do Brasil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b="1" lang="cs"/>
              <a:t>a variação linguística interna ao PB é muito grande</a:t>
            </a:r>
            <a:r>
              <a:rPr lang="cs"/>
              <a:t> (por causa da imensidão geográfica do país e das diferenças socioeconómicas e sociaculturais que estratificam grandemente a sociedade brasileira)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cs"/>
              <a:t> →  não é fácil estabelecer </a:t>
            </a:r>
            <a:r>
              <a:rPr b="1" lang="cs"/>
              <a:t>uma norma culta brasileira única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b="1" lang="cs"/>
              <a:t>há diferenças importantes</a:t>
            </a:r>
            <a:r>
              <a:rPr lang="cs"/>
              <a:t> por exemplo entre o português das camadas cultas de São Paulo e do Recife →  a escolha de um falar local </a:t>
            </a:r>
            <a:r>
              <a:rPr b="1" lang="cs"/>
              <a:t>padrão </a:t>
            </a:r>
            <a:r>
              <a:rPr lang="cs"/>
              <a:t>sempre girou em torno de três grandes centros urbanos: Rio de Janeiro, São Paulo e Salvador → </a:t>
            </a:r>
            <a:r>
              <a:rPr b="1" lang="cs"/>
              <a:t>a preferência </a:t>
            </a:r>
            <a:r>
              <a:rPr lang="cs"/>
              <a:t>recaiu sobre a cidade do </a:t>
            </a:r>
            <a:r>
              <a:rPr b="1" lang="cs"/>
              <a:t>Rio de Janeiro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ASPETOS FÓNICOS</a:t>
            </a:r>
          </a:p>
          <a:p>
            <a:pPr lv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as diferenças mais imediatamente perceptíveis entre as variedades brasileira e europeia situam-se nos domínios fonético-fonológico e prosódico </a:t>
            </a:r>
            <a:br>
              <a:rPr lang="cs"/>
            </a:br>
            <a:r>
              <a:rPr i="1" lang="cs" sz="1400"/>
              <a:t>(não sendo este último aspeto considerado no presente capítulo)</a:t>
            </a:r>
            <a:br>
              <a:rPr i="1" lang="cs" sz="1400"/>
            </a:b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objeto desta análise é a variedade-padrão do PE e a variedade culta do </a:t>
            </a:r>
            <a:br>
              <a:rPr lang="cs"/>
            </a:br>
            <a:r>
              <a:rPr lang="cs"/>
              <a:t>Rio de Janeiro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cs"/>
              <a:t>Vocalismo átono e tónico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933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PB ocorrem em sílaba </a:t>
            </a:r>
            <a:r>
              <a:rPr b="1" lang="cs" u="sng"/>
              <a:t>átona final</a:t>
            </a:r>
            <a:r>
              <a:rPr lang="cs"/>
              <a:t> de palavra apenas vogais </a:t>
            </a:r>
            <a:r>
              <a:rPr b="1" lang="cs"/>
              <a:t>[u], [i]</a:t>
            </a:r>
            <a:r>
              <a:rPr lang="cs"/>
              <a:t> e </a:t>
            </a:r>
            <a:r>
              <a:rPr b="1" lang="cs"/>
              <a:t>[a]</a:t>
            </a:r>
            <a:r>
              <a:rPr lang="cs"/>
              <a:t>: </a:t>
            </a:r>
            <a:r>
              <a:rPr b="1" i="1" lang="cs"/>
              <a:t>cert[u], lev[i]</a:t>
            </a:r>
            <a:r>
              <a:rPr i="1" lang="cs"/>
              <a:t> (</a:t>
            </a:r>
            <a:r>
              <a:rPr lang="cs"/>
              <a:t>!</a:t>
            </a:r>
            <a:r>
              <a:rPr i="1" lang="cs"/>
              <a:t> </a:t>
            </a:r>
            <a:r>
              <a:rPr lang="cs"/>
              <a:t>a pronúncia é diferente do PE padrão</a:t>
            </a:r>
            <a:r>
              <a:rPr i="1" lang="cs"/>
              <a:t> lev</a:t>
            </a:r>
            <a:r>
              <a:rPr lang="cs"/>
              <a:t>[ɨ]</a:t>
            </a:r>
            <a:r>
              <a:rPr i="1" lang="cs"/>
              <a:t>), </a:t>
            </a:r>
            <a:r>
              <a:rPr b="1" i="1" lang="cs"/>
              <a:t>terr[a]</a:t>
            </a:r>
            <a:br>
              <a:rPr b="1" i="1" lang="cs"/>
            </a:b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</a:t>
            </a:r>
            <a:r>
              <a:rPr b="1" lang="cs" u="sng"/>
              <a:t>sílaba pretónica</a:t>
            </a:r>
            <a:r>
              <a:rPr lang="cs"/>
              <a:t>, ocorrem cinco vogais:</a:t>
            </a:r>
            <a:r>
              <a:rPr b="1" lang="cs"/>
              <a:t> [u], [i], [o], [e] </a:t>
            </a:r>
            <a:r>
              <a:rPr lang="cs"/>
              <a:t>e </a:t>
            </a:r>
            <a:r>
              <a:rPr b="1" lang="cs"/>
              <a:t>[a]</a:t>
            </a:r>
            <a:r>
              <a:rPr lang="cs"/>
              <a:t>:</a:t>
            </a:r>
            <a:br>
              <a:rPr lang="cs"/>
            </a:br>
            <a:r>
              <a:rPr b="1" lang="cs"/>
              <a:t>f[u]gir, p[i]car, c[o]brar, s[e]car</a:t>
            </a:r>
            <a:r>
              <a:rPr lang="cs"/>
              <a:t> e </a:t>
            </a:r>
            <a:r>
              <a:rPr b="1" lang="cs"/>
              <a:t>l[a]var</a:t>
            </a:r>
            <a:r>
              <a:rPr lang="cs"/>
              <a:t> (! os dois primeiros infinitivos têm a pronúncia idêntica à do PE, mas não os três últimos: </a:t>
            </a:r>
            <a:r>
              <a:rPr i="1" lang="cs"/>
              <a:t>c[u]brar, s[ɨ]car e l[ɐ]var</a:t>
            </a:r>
            <a:r>
              <a:rPr lang="cs"/>
              <a:t>) </a:t>
            </a:r>
            <a:br>
              <a:rPr lang="cs"/>
            </a:b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9200" y="76200"/>
            <a:ext cx="6192075" cy="498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666100" cy="3659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No que se refere às </a:t>
            </a:r>
            <a:r>
              <a:rPr b="1" lang="cs" u="sng"/>
              <a:t>vogais em posição acentuada</a:t>
            </a:r>
            <a:r>
              <a:rPr lang="cs"/>
              <a:t>, existem duas diferenças: </a:t>
            </a:r>
            <a:br>
              <a:rPr lang="cs"/>
            </a:b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cs"/>
              <a:t>timbre das vogais tónicas médias seguidas de consoante nasal na posição inicial da sílaba seguinte: em PE, essas vogais realizam-se como [ɔ] e [ɛ] (</a:t>
            </a:r>
            <a:r>
              <a:rPr i="1" lang="cs"/>
              <a:t>homónimo </a:t>
            </a:r>
            <a:r>
              <a:rPr lang="cs"/>
              <a:t>e</a:t>
            </a:r>
            <a:r>
              <a:rPr i="1" lang="cs"/>
              <a:t> grémio</a:t>
            </a:r>
            <a:r>
              <a:rPr lang="cs"/>
              <a:t>), enquanto em PB se realizam como [o] e [e] (</a:t>
            </a:r>
            <a:r>
              <a:rPr i="1" lang="cs"/>
              <a:t>homônimo</a:t>
            </a:r>
            <a:r>
              <a:rPr lang="cs"/>
              <a:t> e </a:t>
            </a:r>
            <a:r>
              <a:rPr i="1" lang="cs"/>
              <a:t>grêmio</a:t>
            </a:r>
            <a:r>
              <a:rPr lang="cs"/>
              <a:t>)</a:t>
            </a:r>
            <a:br>
              <a:rPr lang="cs"/>
            </a:br>
          </a:p>
          <a:p>
            <a:pPr indent="-228600" lvl="0" marL="457200">
              <a:spcBef>
                <a:spcPts val="0"/>
              </a:spcBef>
              <a:buAutoNum type="arabicParenR"/>
            </a:pPr>
            <a:r>
              <a:rPr lang="cs"/>
              <a:t>oposição existente em PE entre 1.ª pessoa do plural do presente do indicatico e a 1.ª pessoa do plural do pretérito perfeito do indicativo, nos verbos da primeira conjugação: </a:t>
            </a:r>
            <a:r>
              <a:rPr i="1" lang="cs"/>
              <a:t>trabalh[ɐ]mos</a:t>
            </a:r>
            <a:r>
              <a:rPr lang="cs"/>
              <a:t> e </a:t>
            </a:r>
            <a:r>
              <a:rPr i="1" lang="cs"/>
              <a:t>trabalh[a]mos</a:t>
            </a:r>
            <a:br>
              <a:rPr i="1" lang="cs"/>
            </a:br>
            <a:r>
              <a:rPr i="1" lang="cs"/>
              <a:t>- </a:t>
            </a:r>
            <a:r>
              <a:rPr lang="cs"/>
              <a:t>esta oposição não existe em PB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Palatalização de consoantes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600" cy="3903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PB ocorre </a:t>
            </a:r>
            <a:r>
              <a:rPr b="1" lang="cs"/>
              <a:t>a palatalização das consoantes oclusivas</a:t>
            </a:r>
            <a:r>
              <a:rPr lang="cs"/>
              <a:t> </a:t>
            </a:r>
            <a:r>
              <a:rPr b="1" lang="cs"/>
              <a:t>/t/ </a:t>
            </a:r>
            <a:r>
              <a:rPr lang="cs"/>
              <a:t>e </a:t>
            </a:r>
            <a:r>
              <a:rPr b="1" lang="cs"/>
              <a:t>/d/</a:t>
            </a:r>
            <a:r>
              <a:rPr lang="cs"/>
              <a:t> quando seguidas da vogal </a:t>
            </a:r>
            <a:r>
              <a:rPr b="1" lang="cs"/>
              <a:t>[i] </a:t>
            </a:r>
            <a:r>
              <a:rPr lang="cs"/>
              <a:t>ou da semivogal </a:t>
            </a:r>
            <a:r>
              <a:rPr b="1" lang="cs"/>
              <a:t>[j]</a:t>
            </a:r>
            <a:br>
              <a:rPr lang="cs"/>
            </a:br>
            <a:r>
              <a:rPr lang="cs" sz="1400"/>
              <a:t>(este fenómeno não ocorre em Portugal)</a:t>
            </a:r>
            <a:br>
              <a:rPr lang="cs" sz="1400"/>
            </a:b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assim </a:t>
            </a:r>
            <a:r>
              <a:rPr b="1" lang="cs"/>
              <a:t>tia</a:t>
            </a:r>
            <a:r>
              <a:rPr lang="cs"/>
              <a:t>, </a:t>
            </a:r>
            <a:r>
              <a:rPr b="1" lang="cs"/>
              <a:t>Tiago </a:t>
            </a:r>
            <a:r>
              <a:rPr lang="cs"/>
              <a:t>e </a:t>
            </a:r>
            <a:r>
              <a:rPr b="1" lang="cs"/>
              <a:t>dente </a:t>
            </a:r>
            <a:r>
              <a:rPr lang="cs"/>
              <a:t>são pronunciádos, respetivamente, </a:t>
            </a:r>
            <a:r>
              <a:rPr b="1" lang="cs"/>
              <a:t>[tʃíɐ], [tʃjágu]</a:t>
            </a:r>
            <a:r>
              <a:rPr lang="cs"/>
              <a:t> e </a:t>
            </a:r>
            <a:r>
              <a:rPr b="1" lang="cs"/>
              <a:t>[dẽtʃi] </a:t>
            </a:r>
            <a:r>
              <a:rPr lang="cs"/>
              <a:t>(neste último exemplo, porque a vogal final é produzida como [i])</a:t>
            </a:r>
            <a:br>
              <a:rPr lang="cs"/>
            </a:b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 consoante fricativa coronal /S/ é produzida pelos falantes cariocas como palatal, em posição final de palavra (</a:t>
            </a:r>
            <a:r>
              <a:rPr b="1" lang="cs"/>
              <a:t>cai[ʃ]</a:t>
            </a:r>
            <a:r>
              <a:rPr lang="cs"/>
              <a:t>) ou em posição final de sílaba e antes de consoante (</a:t>
            </a:r>
            <a:r>
              <a:rPr b="1" lang="cs"/>
              <a:t>po[ʃ]to, a[</a:t>
            </a:r>
            <a:r>
              <a:rPr b="1" lang="cs" sz="1400"/>
              <a:t>Ʒ</a:t>
            </a:r>
            <a:r>
              <a:rPr b="1" lang="cs"/>
              <a:t>]ma</a:t>
            </a:r>
            <a:r>
              <a:rPr lang="cs"/>
              <a:t>) como acontece em PE padrão, contudo na generalidade das variedades dialetais do Brasil, nas mesmas posições essa consoante realiza-se como alveolar </a:t>
            </a:r>
            <a:r>
              <a:rPr b="1" lang="cs"/>
              <a:t>[s]</a:t>
            </a:r>
            <a:r>
              <a:rPr lang="cs"/>
              <a:t> ou</a:t>
            </a:r>
            <a:r>
              <a:rPr b="1" lang="cs"/>
              <a:t> [z]</a:t>
            </a:r>
            <a:r>
              <a:rPr lang="cs"/>
              <a:t> (</a:t>
            </a:r>
            <a:r>
              <a:rPr b="1" lang="cs"/>
              <a:t>cai[s], po[s]to, a[z]ma</a:t>
            </a:r>
            <a:r>
              <a:rPr lang="cs"/>
              <a:t>).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Consoante lateral e consoante vibrante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600" cy="3772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o PB caracteriza-se por </a:t>
            </a:r>
            <a:r>
              <a:rPr b="1" lang="cs"/>
              <a:t>enfraquecer </a:t>
            </a:r>
            <a:r>
              <a:rPr lang="cs"/>
              <a:t>as consoantes em posição final de palavra (posição em que o PE apresenta articulação forte)</a:t>
            </a:r>
            <a:br>
              <a:rPr lang="cs"/>
            </a:b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b="1" lang="cs"/>
              <a:t>a consoante /l/</a:t>
            </a:r>
            <a:r>
              <a:rPr lang="cs"/>
              <a:t> ocorre sistematicamente como </a:t>
            </a:r>
            <a:r>
              <a:rPr b="1" lang="cs"/>
              <a:t>[w]</a:t>
            </a:r>
            <a:r>
              <a:rPr lang="cs"/>
              <a:t>, semivogal em final da sílaba (</a:t>
            </a:r>
            <a:r>
              <a:rPr b="1" lang="cs"/>
              <a:t>anima[w], ma[w]dade</a:t>
            </a:r>
            <a:r>
              <a:rPr lang="cs"/>
              <a:t>)</a:t>
            </a:r>
            <a:br>
              <a:rPr lang="cs"/>
            </a:br>
            <a:r>
              <a:rPr b="1" lang="cs"/>
              <a:t>a consoante vibrante</a:t>
            </a:r>
            <a:r>
              <a:rPr lang="cs"/>
              <a:t>, no PB, </a:t>
            </a:r>
            <a:r>
              <a:rPr b="1" lang="cs"/>
              <a:t>geralmente não é produzida</a:t>
            </a:r>
            <a:r>
              <a:rPr lang="cs"/>
              <a:t>, em final da palavra, sobretudo no infinitivo dos verbos: </a:t>
            </a:r>
            <a:r>
              <a:rPr b="1" lang="cs"/>
              <a:t>amar </a:t>
            </a:r>
            <a:r>
              <a:rPr lang="cs"/>
              <a:t>pronunciado como </a:t>
            </a:r>
            <a:r>
              <a:rPr b="1" lang="cs"/>
              <a:t>am[a]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pode, contudo, ser realizada como </a:t>
            </a:r>
            <a:r>
              <a:rPr b="1" lang="cs"/>
              <a:t>fricativa glotal</a:t>
            </a:r>
            <a:r>
              <a:rPr lang="cs"/>
              <a:t> (</a:t>
            </a:r>
            <a:r>
              <a:rPr b="1" lang="cs"/>
              <a:t>ama[h]</a:t>
            </a:r>
            <a:r>
              <a:rPr lang="cs"/>
              <a:t>) ou como </a:t>
            </a:r>
            <a:r>
              <a:rPr b="1" lang="cs"/>
              <a:t>fricativa velar</a:t>
            </a:r>
            <a:r>
              <a:rPr lang="cs"/>
              <a:t> (</a:t>
            </a:r>
            <a:r>
              <a:rPr b="1" lang="cs"/>
              <a:t>ama[x]</a:t>
            </a:r>
            <a:r>
              <a:rPr lang="cs"/>
              <a:t>), sobretudo antes de pausa ou de consoante, ou ainda como coronal simples (</a:t>
            </a:r>
            <a:r>
              <a:rPr b="1" lang="cs"/>
              <a:t>ama[ɾ]</a:t>
            </a:r>
            <a:r>
              <a:rPr lang="cs"/>
              <a:t>), como em PE, sobretudo quando seguida pela palavra iniciada por vogal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ASPETOC SINTÁTICOS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