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Zobrazovací metody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Základy neurověd</a:t>
            </a:r>
          </a:p>
        </p:txBody>
      </p:sp>
    </p:spTree>
    <p:extLst>
      <p:ext uri="{BB962C8B-B14F-4D97-AF65-F5344CB8AC3E}">
        <p14:creationId xmlns:p14="http://schemas.microsoft.com/office/powerpoint/2010/main" val="303975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EEG: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diagnostika (EEG, EEG </a:t>
            </a:r>
            <a:r>
              <a:rPr lang="cs-CZ" dirty="0" err="1"/>
              <a:t>Holter</a:t>
            </a:r>
            <a:r>
              <a:rPr lang="cs-CZ" dirty="0"/>
              <a:t>, Video-EEG)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epilepsie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Spánkové poruchy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výzkum (</a:t>
            </a:r>
            <a:r>
              <a:rPr lang="cs-CZ" dirty="0" err="1"/>
              <a:t>zj</a:t>
            </a:r>
            <a:r>
              <a:rPr lang="cs-CZ" dirty="0"/>
              <a:t>. vícečetně kanálové EEG)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terapie (EEG-biofeedback)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SHRNUTÍ: https://www.youtube.com/watch?v=1ovv6lmPHSI</a:t>
            </a:r>
          </a:p>
        </p:txBody>
      </p:sp>
      <p:pic>
        <p:nvPicPr>
          <p:cNvPr id="6150" name="Picture 6" descr="Výsledek obrázku pro VIDEO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16" y="2084832"/>
            <a:ext cx="4880346" cy="32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Výpočetní tomografie (CT)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80098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první zobrazovací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analýza měkkých tkání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absorpce a průnik rentgenového (gama) záření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err="1"/>
              <a:t>tomo</a:t>
            </a:r>
            <a:r>
              <a:rPr lang="cs-CZ" dirty="0"/>
              <a:t> = řez; zobrazování v řezech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KONSTRUKCE 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gantra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rentgenka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scintilační detektory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79" y="-100362"/>
            <a:ext cx="5262721" cy="3757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27" y="3632678"/>
            <a:ext cx="4527302" cy="322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5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CT: využití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96448" cy="402336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cs-CZ" altLang="en-US" sz="2800" dirty="0" err="1"/>
              <a:t>Zj</a:t>
            </a:r>
            <a:r>
              <a:rPr lang="cs-CZ" altLang="en-US" sz="2800" dirty="0"/>
              <a:t>. v oblasti </a:t>
            </a:r>
            <a:r>
              <a:rPr lang="cs-CZ" altLang="en-US" sz="2800" b="1" dirty="0"/>
              <a:t>urgentní medicíny </a:t>
            </a:r>
            <a:r>
              <a:rPr lang="cs-CZ" altLang="en-US" sz="2800" dirty="0"/>
              <a:t>diagnostika: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400" dirty="0"/>
              <a:t>traumat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400" dirty="0"/>
              <a:t>postižení mozku, míchy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400" dirty="0"/>
              <a:t>cévních mozkových příhod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400" dirty="0"/>
              <a:t>nádorů mozku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400" dirty="0"/>
              <a:t>zánětlivého postižení CNS </a:t>
            </a:r>
            <a:r>
              <a:rPr lang="cs-CZ" altLang="en-US" sz="2000" dirty="0"/>
              <a:t>(absces)</a:t>
            </a:r>
            <a:endParaRPr lang="cs-CZ" alt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7" y="585216"/>
            <a:ext cx="4535295" cy="516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8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Ct</a:t>
            </a:r>
            <a:r>
              <a:rPr lang="cs-CZ" dirty="0"/>
              <a:t>: Výhody &amp; limity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přesnost a rychlost (přesnost možno ještě vylepšit podáním kontrastní látky)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100% detekce krvácení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NEVÝHODY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falešně negativní závěr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rentgenové záření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kontraindikace: těhotenství (riziko poškození plodu)</a:t>
            </a:r>
          </a:p>
        </p:txBody>
      </p:sp>
    </p:spTree>
    <p:extLst>
      <p:ext uri="{BB962C8B-B14F-4D97-AF65-F5344CB8AC3E}">
        <p14:creationId xmlns:p14="http://schemas.microsoft.com/office/powerpoint/2010/main" val="388896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CT: Zajímavost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6369131" cy="29885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otcem matematické teorie o níž se tomografie opírá je </a:t>
            </a:r>
            <a:r>
              <a:rPr lang="cs-CZ" b="1" dirty="0"/>
              <a:t>rodák z Děčína Johann Radon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1979 </a:t>
            </a:r>
            <a:r>
              <a:rPr lang="cs-CZ" b="1" dirty="0" err="1"/>
              <a:t>Housfeld</a:t>
            </a:r>
            <a:r>
              <a:rPr lang="cs-CZ" b="1" dirty="0"/>
              <a:t> a </a:t>
            </a:r>
            <a:r>
              <a:rPr lang="cs-CZ" b="1" dirty="0" err="1"/>
              <a:t>Cormack</a:t>
            </a:r>
            <a:r>
              <a:rPr lang="cs-CZ" dirty="0"/>
              <a:t>: Nobelova cena za lékařství a fyziologii</a:t>
            </a:r>
          </a:p>
        </p:txBody>
      </p:sp>
      <p:pic>
        <p:nvPicPr>
          <p:cNvPr id="1026" name="Picture 2" descr="Výsledek obrázku pro johann ra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24" y="148218"/>
            <a:ext cx="2999985" cy="51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1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Magnetická rezonance</a:t>
            </a:r>
          </a:p>
        </p:txBody>
      </p:sp>
      <p:pic>
        <p:nvPicPr>
          <p:cNvPr id="7172" name="Picture 4" descr="Výsledek obrázku pro MAGNETICKÁ REZONANCE ceit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69" y="2843560"/>
            <a:ext cx="6024731" cy="40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903" y="2274849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 principu změny magnetických vlastností tkáně v silném magnetickém poli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magnetické pole až 4 Tesla (nejčastěji 1,5T)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polarizace kyslíku v těle (H</a:t>
            </a:r>
            <a:r>
              <a:rPr lang="cs-CZ" baseline="-25000" dirty="0"/>
              <a:t>2</a:t>
            </a:r>
            <a:r>
              <a:rPr lang="cs-CZ" dirty="0"/>
              <a:t>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měření v čase: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T1 = vystavení magnetickému poli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T2 = relaxace (návrat do klidového stavu)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diskriminace mezi bílou a šedou hmotou mozkovou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2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MRI: Výhody &amp;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VÝHODY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3D zobrazení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 X-</a:t>
            </a:r>
            <a:r>
              <a:rPr lang="cs-CZ" dirty="0" err="1"/>
              <a:t>ray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prakticky nezobrazuje lebeční kost (malý podíl vody) x CT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NEVÝHODY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kontraindikace: kovy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časová rozlišovací schopnost </a:t>
            </a:r>
          </a:p>
        </p:txBody>
      </p:sp>
    </p:spTree>
    <p:extLst>
      <p:ext uri="{BB962C8B-B14F-4D97-AF65-F5344CB8AC3E}">
        <p14:creationId xmlns:p14="http://schemas.microsoft.com/office/powerpoint/2010/main" val="44084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magnetická rezonance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Využívá vlastní hemoglobinu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Přitékající krev </a:t>
            </a:r>
            <a:r>
              <a:rPr lang="cs-CZ" dirty="0"/>
              <a:t>obsahuje </a:t>
            </a:r>
            <a:r>
              <a:rPr lang="cs-CZ" b="1" dirty="0"/>
              <a:t>okysličený hemoglobin </a:t>
            </a:r>
            <a:r>
              <a:rPr lang="cs-CZ" dirty="0"/>
              <a:t>(vysoce magnetický)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„využitá krev“ </a:t>
            </a:r>
            <a:r>
              <a:rPr lang="cs-CZ" dirty="0"/>
              <a:t>odtéká z mozkových oblastí </a:t>
            </a:r>
            <a:r>
              <a:rPr lang="cs-CZ" b="1" dirty="0"/>
              <a:t>odkysličená</a:t>
            </a:r>
            <a:r>
              <a:rPr lang="cs-CZ" dirty="0"/>
              <a:t> (méně magnetická)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Funkční zobrazení- aktivovaná místa (spotřebovávají více kyslíku)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b="1" dirty="0" err="1"/>
              <a:t>Perfúze</a:t>
            </a:r>
            <a:r>
              <a:rPr lang="cs-CZ" b="1" dirty="0"/>
              <a:t> - </a:t>
            </a:r>
            <a:r>
              <a:rPr lang="cs-CZ" dirty="0"/>
              <a:t>průtok krve v aktivovaný částech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b="1" dirty="0"/>
              <a:t>BOLD</a:t>
            </a:r>
            <a:r>
              <a:rPr lang="cs-CZ" dirty="0"/>
              <a:t> signál – snímání kolísání </a:t>
            </a:r>
            <a:r>
              <a:rPr lang="cs-CZ" dirty="0" err="1"/>
              <a:t>oxihemoglobinu</a:t>
            </a:r>
            <a:r>
              <a:rPr lang="cs-CZ" dirty="0"/>
              <a:t> a </a:t>
            </a:r>
            <a:r>
              <a:rPr lang="cs-CZ" dirty="0" err="1"/>
              <a:t>deoxihemoglobinu</a:t>
            </a:r>
            <a:endParaRPr lang="cs-CZ" dirty="0"/>
          </a:p>
        </p:txBody>
      </p:sp>
      <p:pic>
        <p:nvPicPr>
          <p:cNvPr id="8194" name="Picture 2" descr="Výsledek obrázku pro bold sign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73" y="3800760"/>
            <a:ext cx="4207727" cy="30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Transkraniální</a:t>
            </a:r>
            <a:r>
              <a:rPr lang="cs-CZ" dirty="0"/>
              <a:t> magnetická stimulace (TMS)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není zobrazovací metoda, ale </a:t>
            </a:r>
            <a:r>
              <a:rPr lang="cs-CZ" b="1" dirty="0"/>
              <a:t>terapeutická a experimentální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častá </a:t>
            </a:r>
            <a:r>
              <a:rPr lang="cs-CZ" b="1" dirty="0"/>
              <a:t>kombinace se zobraz. metodou</a:t>
            </a:r>
            <a:r>
              <a:rPr lang="cs-CZ" dirty="0"/>
              <a:t> (EEG, </a:t>
            </a:r>
            <a:r>
              <a:rPr lang="cs-CZ" dirty="0" err="1"/>
              <a:t>fMRI</a:t>
            </a:r>
            <a:r>
              <a:rPr lang="cs-CZ" dirty="0"/>
              <a:t> atp.)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cívka</a:t>
            </a:r>
            <a:r>
              <a:rPr lang="cs-CZ" dirty="0"/>
              <a:t> vysílá </a:t>
            </a:r>
            <a:r>
              <a:rPr lang="cs-CZ" b="1" dirty="0"/>
              <a:t>magnetický impulz</a:t>
            </a:r>
            <a:r>
              <a:rPr lang="cs-CZ" dirty="0"/>
              <a:t>, který je převeden na korových oblastech (cca </a:t>
            </a:r>
            <a:r>
              <a:rPr lang="cs-CZ" b="1" dirty="0"/>
              <a:t>2</a:t>
            </a:r>
            <a:r>
              <a:rPr lang="cs-CZ" dirty="0"/>
              <a:t> </a:t>
            </a:r>
            <a:r>
              <a:rPr lang="cs-CZ" b="1" dirty="0"/>
              <a:t>cm</a:t>
            </a:r>
            <a:r>
              <a:rPr lang="cs-CZ" dirty="0"/>
              <a:t> pod aplikační cívkou) na </a:t>
            </a:r>
            <a:r>
              <a:rPr lang="cs-CZ" b="1" dirty="0"/>
              <a:t>elektrický impuls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efekt se liší podle lokalizování impulzu (motorický kortex, frontální oblasti, okcipitální oblasti atp.)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Opakované užití (</a:t>
            </a:r>
            <a:r>
              <a:rPr lang="cs-CZ" dirty="0" err="1"/>
              <a:t>rTMS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4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ke studiu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Kulišťák</a:t>
            </a:r>
            <a:r>
              <a:rPr lang="cs-CZ" dirty="0"/>
              <a:t>, P. (2011). Neuropsychologie. Praha: Portál. (49-68)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50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 CNS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13134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diagnostika změn při patologii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Info</a:t>
            </a:r>
            <a:r>
              <a:rPr lang="cs-CZ" sz="2400" dirty="0"/>
              <a:t> o struktuře či funkci CNS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dělení: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Invazivní x neinvazivní (nativní)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Strukturální x funkční</a:t>
            </a:r>
          </a:p>
        </p:txBody>
      </p:sp>
      <p:pic>
        <p:nvPicPr>
          <p:cNvPr id="1026" name="Picture 2" descr="Výsledek obrázku pro zobrazovací metody c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86" y="1335024"/>
            <a:ext cx="4047085" cy="45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7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</a:t>
            </a:r>
            <a:r>
              <a:rPr lang="cs-CZ" dirty="0"/>
              <a:t>lektro</a:t>
            </a:r>
            <a:r>
              <a:rPr lang="cs-CZ" b="1" dirty="0"/>
              <a:t>e</a:t>
            </a:r>
            <a:r>
              <a:rPr lang="cs-CZ" dirty="0"/>
              <a:t>ncefalo</a:t>
            </a:r>
            <a:r>
              <a:rPr lang="cs-CZ" b="1" dirty="0"/>
              <a:t>g</a:t>
            </a:r>
            <a:r>
              <a:rPr lang="cs-CZ" dirty="0"/>
              <a:t>rafie (EEG)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záznam bioelektrických potenciálů mozku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povrchové struktury (horizontálně orientované pyramidové neurony)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postsynaptické signály z dendritů (nikoliv </a:t>
            </a:r>
            <a:r>
              <a:rPr lang="cs-CZ" dirty="0" err="1"/>
              <a:t>axonální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„Paralelou k EEG je situace, kdy bychom ze záznamu mikrofonů umístěných v různých místech nad hlavami ohromného davu hlučících lidí činili soud o celkové náladě a stavu tohoto davu.“ </a:t>
            </a:r>
          </a:p>
        </p:txBody>
      </p:sp>
      <p:pic>
        <p:nvPicPr>
          <p:cNvPr id="3074" name="Picture 2" descr="Výsledek obrázku pro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2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EEG- elektrický potenciál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elektrický potenciál vzniká součinností talamu a kortexu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AKČNÍ POTENCIÁL: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SNÍŽÍ SE POLARITA NEURONU (-40mV)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Otevření Na+ kanálků pro příjem Na+ iontů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Na+ ionty vnikají dovnitř neuronu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 ZVÝŠÍ SE POALRITA NEURONU (+50mV)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 Na+ kanálky se uzavírají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 K+ kanálky se otevírají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 REPOLARIZACE (-90mV)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Uzavření K+ kanálků</a:t>
            </a:r>
          </a:p>
          <a:p>
            <a:pPr marL="470916" lvl="1" indent="-342900">
              <a:buFont typeface="+mj-lt"/>
              <a:buAutoNum type="arabicPeriod"/>
            </a:pPr>
            <a:endParaRPr lang="cs-CZ" dirty="0"/>
          </a:p>
          <a:p>
            <a:pPr marL="470916" lvl="1" indent="-342900">
              <a:buFont typeface="+mj-lt"/>
              <a:buAutoNum type="arabicPeriod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56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EEG- Elektrody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1806497"/>
            <a:ext cx="7027052" cy="497344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snímání pomocí čepice/ jednotlivých elektrod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počet elektrod (6-256); norma 32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povrchové / podpovrchové (</a:t>
            </a:r>
            <a:r>
              <a:rPr lang="cs-CZ" sz="2800" dirty="0" err="1"/>
              <a:t>elektrokortikografie</a:t>
            </a:r>
            <a:r>
              <a:rPr lang="cs-CZ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označení elektrod: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sz="2400" dirty="0"/>
              <a:t>Dle lobu písmeno: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F (</a:t>
            </a:r>
            <a:r>
              <a:rPr lang="cs-CZ" sz="1800" dirty="0" err="1"/>
              <a:t>frontal</a:t>
            </a:r>
            <a:r>
              <a:rPr lang="cs-CZ" sz="18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P (</a:t>
            </a:r>
            <a:r>
              <a:rPr lang="cs-CZ" sz="1800" dirty="0" err="1"/>
              <a:t>parietal</a:t>
            </a:r>
            <a:endParaRPr lang="cs-CZ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C (</a:t>
            </a:r>
            <a:r>
              <a:rPr lang="cs-CZ" sz="1800" dirty="0" err="1"/>
              <a:t>central</a:t>
            </a:r>
            <a:r>
              <a:rPr lang="cs-CZ" sz="18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T (</a:t>
            </a:r>
            <a:r>
              <a:rPr lang="cs-CZ" sz="1800" dirty="0" err="1"/>
              <a:t>temporal</a:t>
            </a:r>
            <a:r>
              <a:rPr lang="cs-CZ" sz="18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O (</a:t>
            </a:r>
            <a:r>
              <a:rPr lang="cs-CZ" sz="1800" dirty="0" err="1"/>
              <a:t>occipital</a:t>
            </a:r>
            <a:r>
              <a:rPr lang="cs-CZ" sz="1800" dirty="0"/>
              <a:t>)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sz="2400" dirty="0"/>
              <a:t>Dle hemisféry číslo:</a:t>
            </a:r>
          </a:p>
          <a:p>
            <a:pPr lvl="2"/>
            <a:r>
              <a:rPr lang="cs-CZ" sz="1800" dirty="0"/>
              <a:t>Lichá čísla pro levou hemisféru</a:t>
            </a:r>
          </a:p>
          <a:p>
            <a:pPr lvl="2"/>
            <a:r>
              <a:rPr lang="cs-CZ" sz="1800" dirty="0"/>
              <a:t>Sudá pro pravou hemisféru</a:t>
            </a:r>
          </a:p>
          <a:p>
            <a:pPr marL="653796" lvl="2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32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EEG- Příprava v kostce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8441" y="2084832"/>
            <a:ext cx="537667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FÁZE PŘÍPRAVY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Vyměření obvodu hlavy- výběr čepice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Nasazení čepice (referenční elektroda přesně mezi </a:t>
            </a:r>
            <a:r>
              <a:rPr lang="cs-CZ" dirty="0" err="1"/>
              <a:t>nasionem</a:t>
            </a:r>
            <a:r>
              <a:rPr lang="cs-CZ" dirty="0"/>
              <a:t> a inionem)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Aplikace vodivého gelu do elektrod</a:t>
            </a:r>
          </a:p>
          <a:p>
            <a:pPr marL="470916" lvl="1" indent="-342900">
              <a:buFont typeface="+mj-lt"/>
              <a:buAutoNum type="arabicPeriod"/>
            </a:pPr>
            <a:r>
              <a:rPr lang="cs-CZ" dirty="0"/>
              <a:t>Ladění impedance (odpor; čistota signálu) </a:t>
            </a:r>
          </a:p>
        </p:txBody>
      </p:sp>
      <p:pic>
        <p:nvPicPr>
          <p:cNvPr id="4098" name="Picture 2" descr="Soubor:21 electrodes of International 10-20 system for EE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93" y="585216"/>
            <a:ext cx="5928585" cy="53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5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EEG- Elektroencefalogra</a:t>
            </a:r>
            <a:r>
              <a:rPr lang="cs-CZ" b="1" dirty="0"/>
              <a:t>m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1603" y="2084832"/>
            <a:ext cx="523527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SPEKTRÁLNÍ ANALÝZA- </a:t>
            </a:r>
            <a:r>
              <a:rPr lang="cs-CZ" dirty="0"/>
              <a:t>transformace signálu EEG do podoby vlnových délek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měrnou jednotkou je </a:t>
            </a:r>
            <a:r>
              <a:rPr lang="cs-CZ" b="1" dirty="0"/>
              <a:t>Hz</a:t>
            </a:r>
            <a:r>
              <a:rPr lang="cs-CZ" dirty="0"/>
              <a:t> ( 1 Hz = 1 harmonická složka/s)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FREKVENČNÍ PÁSMA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8-13 Hz Alfa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14-30 Hz Beta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4-8 Hz Théta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0,5-4Hz Delta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30-100 Hz Gama</a:t>
            </a:r>
          </a:p>
        </p:txBody>
      </p:sp>
      <p:pic>
        <p:nvPicPr>
          <p:cNvPr id="2050" name="Picture 2" descr="Výsledek obrázku pro elektroencefal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73" y="1794804"/>
            <a:ext cx="6635127" cy="40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1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Evokované potenciály (</a:t>
            </a:r>
            <a:r>
              <a:rPr lang="cs-CZ" dirty="0" err="1"/>
              <a:t>event-Related</a:t>
            </a:r>
            <a:r>
              <a:rPr lang="cs-CZ" dirty="0"/>
              <a:t> </a:t>
            </a:r>
            <a:r>
              <a:rPr lang="cs-CZ" dirty="0" err="1"/>
              <a:t>Potentials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63698"/>
            <a:ext cx="9720073" cy="4023360"/>
          </a:xfrm>
        </p:spPr>
        <p:txBody>
          <a:bodyPr/>
          <a:lstStyle/>
          <a:p>
            <a:pPr>
              <a:buNone/>
            </a:pPr>
            <a:r>
              <a:rPr lang="cs-CZ" altLang="en-US" dirty="0"/>
              <a:t>= bioelektrické zpracování a odpověď mozku na zevní senzorický stimulus</a:t>
            </a:r>
          </a:p>
          <a:p>
            <a:pPr algn="r">
              <a:buNone/>
            </a:pPr>
            <a:endParaRPr lang="cs-CZ" altLang="en-US" dirty="0"/>
          </a:p>
          <a:p>
            <a:pPr>
              <a:buNone/>
            </a:pPr>
            <a:r>
              <a:rPr lang="cs-CZ" altLang="en-US" b="1" dirty="0"/>
              <a:t>vyvolané podněty: </a:t>
            </a:r>
          </a:p>
          <a:p>
            <a:pPr>
              <a:buNone/>
            </a:pPr>
            <a:r>
              <a:rPr lang="cs-CZ" altLang="en-US" dirty="0"/>
              <a:t>- zrakovými – </a:t>
            </a:r>
            <a:r>
              <a:rPr lang="cs-CZ" altLang="en-US" sz="1800" dirty="0" err="1"/>
              <a:t>visual</a:t>
            </a:r>
            <a:r>
              <a:rPr lang="cs-CZ" altLang="en-US" dirty="0"/>
              <a:t> (VEP)</a:t>
            </a:r>
          </a:p>
          <a:p>
            <a:pPr>
              <a:buNone/>
            </a:pPr>
            <a:r>
              <a:rPr lang="cs-CZ" altLang="en-US" dirty="0"/>
              <a:t>- sluchovými – </a:t>
            </a:r>
            <a:r>
              <a:rPr lang="cs-CZ" altLang="en-US" sz="1800" dirty="0" err="1"/>
              <a:t>brainstem</a:t>
            </a:r>
            <a:r>
              <a:rPr lang="cs-CZ" altLang="en-US" sz="1800" dirty="0"/>
              <a:t> auditory </a:t>
            </a:r>
            <a:r>
              <a:rPr lang="cs-CZ" altLang="en-US" dirty="0"/>
              <a:t>(BAEP)</a:t>
            </a:r>
          </a:p>
          <a:p>
            <a:pPr>
              <a:buNone/>
            </a:pPr>
            <a:r>
              <a:rPr lang="cs-CZ" altLang="en-US" dirty="0"/>
              <a:t>- </a:t>
            </a:r>
            <a:r>
              <a:rPr lang="cs-CZ" altLang="en-US" dirty="0" err="1"/>
              <a:t>somatosenzorickými</a:t>
            </a:r>
            <a:r>
              <a:rPr lang="cs-CZ" altLang="en-US" dirty="0"/>
              <a:t> (SSEP)</a:t>
            </a:r>
          </a:p>
          <a:p>
            <a:pPr>
              <a:buNone/>
            </a:pPr>
            <a:r>
              <a:rPr lang="cs-CZ" altLang="en-US" dirty="0"/>
              <a:t>- motorickými (MEP)</a:t>
            </a:r>
            <a:endParaRPr lang="en-US" altLang="en-US" dirty="0"/>
          </a:p>
        </p:txBody>
      </p:sp>
      <p:pic>
        <p:nvPicPr>
          <p:cNvPr id="5122" name="Picture 2" descr="Výsledek obrázku pro event related potent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1786" y="3003140"/>
            <a:ext cx="5269086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EEG: Limity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artefakty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nepřesnost (povrchové struktury)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 jisté míry může vyřešit </a:t>
            </a:r>
            <a:r>
              <a:rPr lang="cs-CZ" b="1" dirty="0"/>
              <a:t>MULTIMODALITA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EKG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fMRI</a:t>
            </a:r>
            <a:r>
              <a:rPr lang="cs-CZ" dirty="0"/>
              <a:t> (</a:t>
            </a:r>
            <a:r>
              <a:rPr lang="cs-CZ" dirty="0" err="1"/>
              <a:t>kombatibilní</a:t>
            </a:r>
            <a:r>
              <a:rPr lang="cs-CZ" dirty="0"/>
              <a:t> EEG)</a:t>
            </a:r>
          </a:p>
          <a:p>
            <a:pPr marL="0" indent="0">
              <a:buNone/>
            </a:pPr>
            <a:r>
              <a:rPr lang="cs-CZ" dirty="0"/>
              <a:t>Nebo odstíněná místnost (nejlépe Faradayova klec)</a:t>
            </a:r>
          </a:p>
        </p:txBody>
      </p:sp>
    </p:spTree>
    <p:extLst>
      <p:ext uri="{BB962C8B-B14F-4D97-AF65-F5344CB8AC3E}">
        <p14:creationId xmlns:p14="http://schemas.microsoft.com/office/powerpoint/2010/main" val="3853038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</TotalTime>
  <Words>783</Words>
  <Application>Microsoft Office PowerPoint</Application>
  <PresentationFormat>Širokoúhlá obrazovka</PresentationFormat>
  <Paragraphs>143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Tw Cen MT</vt:lpstr>
      <vt:lpstr>Tw Cen MT Condensed</vt:lpstr>
      <vt:lpstr>Wingdings 3</vt:lpstr>
      <vt:lpstr>Integrál</vt:lpstr>
      <vt:lpstr>Zobrazovací metody</vt:lpstr>
      <vt:lpstr>Zobrazovací metody CNS</vt:lpstr>
      <vt:lpstr>Elektroencefalografie (EEG)</vt:lpstr>
      <vt:lpstr>EEG- elektrický potenciál</vt:lpstr>
      <vt:lpstr>EEG- Elektrody</vt:lpstr>
      <vt:lpstr>EEG- Příprava v kostce</vt:lpstr>
      <vt:lpstr>EEG- Elektroencefalogram</vt:lpstr>
      <vt:lpstr>Evokované potenciály (event-Related Potentials)</vt:lpstr>
      <vt:lpstr>EEG: Limity</vt:lpstr>
      <vt:lpstr>EEG: využití</vt:lpstr>
      <vt:lpstr>Výpočetní tomografie (CT)</vt:lpstr>
      <vt:lpstr>CT: využití</vt:lpstr>
      <vt:lpstr>Ct: Výhody &amp; limity</vt:lpstr>
      <vt:lpstr>CT: Zajímavost</vt:lpstr>
      <vt:lpstr>Magnetická rezonance</vt:lpstr>
      <vt:lpstr>MRI: Výhody &amp; Nevýhody</vt:lpstr>
      <vt:lpstr>Funkční magnetická rezonance</vt:lpstr>
      <vt:lpstr>Transkraniální magnetická stimulace (TMS)</vt:lpstr>
      <vt:lpstr>Literatura ke studiu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metody</dc:title>
  <dc:creator>Sylvie Brustmannová</dc:creator>
  <cp:lastModifiedBy>Jarmila Valchářová</cp:lastModifiedBy>
  <cp:revision>1</cp:revision>
  <dcterms:created xsi:type="dcterms:W3CDTF">2017-03-16T06:46:27Z</dcterms:created>
  <dcterms:modified xsi:type="dcterms:W3CDTF">2017-03-16T07:44:20Z</dcterms:modified>
</cp:coreProperties>
</file>