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59" r:id="rId9"/>
    <p:sldId id="266" r:id="rId10"/>
    <p:sldId id="268" r:id="rId11"/>
    <p:sldId id="277" r:id="rId12"/>
    <p:sldId id="278" r:id="rId13"/>
    <p:sldId id="271" r:id="rId14"/>
    <p:sldId id="272" r:id="rId15"/>
    <p:sldId id="274" r:id="rId16"/>
    <p:sldId id="279" r:id="rId17"/>
    <p:sldId id="280" r:id="rId18"/>
    <p:sldId id="281" r:id="rId19"/>
    <p:sldId id="28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8" d="100"/>
          <a:sy n="178" d="100"/>
        </p:scale>
        <p:origin x="-2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01.03.17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úvod – cíle předmětu, požadavky</a:t>
            </a:r>
          </a:p>
          <a:p>
            <a:r>
              <a:rPr lang="cs-CZ" smtClean="0"/>
              <a:t>základní principy etiky v psychologii</a:t>
            </a:r>
          </a:p>
          <a:p>
            <a:r>
              <a:rPr lang="cs-CZ" smtClean="0"/>
              <a:t>vznik etických problémů a dilemat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etický problém – složitá situace, která vyžaduje řešení a morální rozhodování; </a:t>
            </a:r>
            <a:br>
              <a:rPr lang="cs-CZ" dirty="0" smtClean="0"/>
            </a:br>
            <a:r>
              <a:rPr lang="cs-CZ" dirty="0" smtClean="0"/>
              <a:t>je zřejmé, jaké je správné řešení, ale </a:t>
            </a:r>
            <a:br>
              <a:rPr lang="cs-CZ" dirty="0" smtClean="0"/>
            </a:br>
            <a:r>
              <a:rPr lang="cs-CZ" dirty="0" smtClean="0"/>
              <a:t>z nějakého důvodu (osobní hodnoty, kontext atd.) je obtížné se rozhodnout.</a:t>
            </a:r>
          </a:p>
          <a:p>
            <a:r>
              <a:rPr lang="cs-CZ" dirty="0" smtClean="0"/>
              <a:t>etické dilema – volba mezi dvěma nevhodnými, nechtěnými možnostmi; konflikt morálních principů; není zřejmé, která volba bude lepší, správná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k diskusi: </a:t>
            </a:r>
          </a:p>
          <a:p>
            <a:pPr>
              <a:buNone/>
            </a:pPr>
            <a:endParaRPr lang="cs-CZ" b="1" smtClean="0"/>
          </a:p>
          <a:p>
            <a:pPr>
              <a:buNone/>
            </a:pPr>
            <a:r>
              <a:rPr lang="cs-CZ" smtClean="0"/>
              <a:t>	vzpomeňte si na etické dilema, které jste řešili: při studiu, na praxi, v práci, v osobním životě…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které principy se v něm střetávaly?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neznalost etických zásad</a:t>
            </a:r>
          </a:p>
          <a:p>
            <a:r>
              <a:rPr lang="cs-CZ" smtClean="0"/>
              <a:t>činnost mimo oblast své kompetence</a:t>
            </a:r>
          </a:p>
          <a:p>
            <a:r>
              <a:rPr lang="cs-CZ" smtClean="0"/>
              <a:t>necitlivost vůči potřebám klientů nebo dynamice situace</a:t>
            </a:r>
          </a:p>
          <a:p>
            <a:r>
              <a:rPr lang="cs-CZ" smtClean="0"/>
              <a:t>využívání klientů </a:t>
            </a:r>
          </a:p>
          <a:p>
            <a:r>
              <a:rPr lang="cs-CZ" smtClean="0"/>
              <a:t>nezodpovědnost, nedbalost</a:t>
            </a:r>
          </a:p>
          <a:p>
            <a:r>
              <a:rPr lang="cs-CZ" smtClean="0"/>
              <a:t>hledání odplaty za domnělé křivdy</a:t>
            </a:r>
          </a:p>
          <a:p>
            <a:r>
              <a:rPr lang="cs-CZ" smtClean="0"/>
              <a:t>strach</a:t>
            </a:r>
          </a:p>
          <a:p>
            <a:r>
              <a:rPr lang="cs-CZ" smtClean="0"/>
              <a:t>výjimečné „uklouznutí“ </a:t>
            </a:r>
          </a:p>
          <a:p>
            <a:r>
              <a:rPr lang="cs-CZ" smtClean="0"/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nemluvíme o etice</a:t>
            </a:r>
          </a:p>
          <a:p>
            <a:r>
              <a:rPr lang="cs-CZ" smtClean="0"/>
              <a:t>není to neetické, pokud neznáme zákon, etickou zásadu nebo kodex, který to zakazuje</a:t>
            </a:r>
          </a:p>
          <a:p>
            <a:r>
              <a:rPr lang="cs-CZ" smtClean="0"/>
              <a:t>není to neetické, pokud to kolegové dělají taky</a:t>
            </a:r>
          </a:p>
          <a:p>
            <a:r>
              <a:rPr lang="cs-CZ" smtClean="0"/>
              <a:t>není to neetické, pokud si nikdo nestěžoval</a:t>
            </a:r>
          </a:p>
          <a:p>
            <a:r>
              <a:rPr lang="cs-CZ" smtClean="0"/>
              <a:t>není to neetické, pokud si to klient přál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za to může klient</a:t>
            </a:r>
          </a:p>
          <a:p>
            <a:r>
              <a:rPr lang="cs-CZ" smtClean="0"/>
              <a:t>není to neetické, pokud jste se ten den necítil úplně ve své kůži</a:t>
            </a:r>
          </a:p>
          <a:p>
            <a:r>
              <a:rPr lang="cs-CZ" smtClean="0"/>
              <a:t>není to neetické, pokud vám někdo řekl, že jedna etická komise kdesi a kdysi řekla, že to je v pořádku</a:t>
            </a:r>
          </a:p>
          <a:p>
            <a:r>
              <a:rPr lang="cs-CZ" smtClean="0"/>
              <a:t>není to neetické, pokud víte, že zákony a etické kodexy píšou lidé, kteří nemají tušení, jak tvrdá je realita 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lidé z etických komisí nebo z vedení vaší instituce sami nepoctiví, hloupí, extremističtí, zcela jiní než vy, nebo se proti vám spikli</a:t>
            </a:r>
          </a:p>
          <a:p>
            <a:pPr lvl="0"/>
            <a:r>
              <a:rPr lang="cs-CZ" smtClean="0"/>
              <a:t>není to neetické, pokud je to pohodlnější než to dělat jiným způsobem</a:t>
            </a:r>
          </a:p>
          <a:p>
            <a:pPr lvl="0"/>
            <a:r>
              <a:rPr lang="cs-CZ" smtClean="0"/>
              <a:t>není to neetické, pokud na to nikdo nepřijde – nebo když přijde, tak z toho nejspíš nic 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ostatní etické zásady </a:t>
            </a:r>
          </a:p>
          <a:p>
            <a:pPr lvl="0"/>
            <a:r>
              <a:rPr lang="cs-CZ" smtClean="0"/>
              <a:t>není to neetické, pokud nemáte v úmyslu nikomu ublížit</a:t>
            </a:r>
          </a:p>
          <a:p>
            <a:r>
              <a:rPr lang="cs-CZ" smtClean="0"/>
              <a:t>není to neetické, pokud nikdo nedokáže, že přesně to, co jste udělali, bylo jedinou příčinou poškození klienta </a:t>
            </a:r>
          </a:p>
          <a:p>
            <a:pPr lvl="0"/>
            <a:r>
              <a:rPr lang="cs-CZ" smtClean="0"/>
              <a:t>není to neetické, pokud se to nechystáte udělat 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to vede k vyššímu příjmu nebo větší prestiži</a:t>
            </a:r>
          </a:p>
          <a:p>
            <a:pPr lvl="0"/>
            <a:r>
              <a:rPr lang="cs-CZ" smtClean="0"/>
              <a:t>není to neetické, pokud vám to nikdo nedokáže</a:t>
            </a:r>
          </a:p>
          <a:p>
            <a:pPr lvl="0"/>
            <a:r>
              <a:rPr lang="cs-CZ" smtClean="0"/>
              <a:t>není to neetické, pokud jste důležitým člověkem </a:t>
            </a:r>
          </a:p>
          <a:p>
            <a:r>
              <a:rPr lang="cs-CZ" smtClean="0"/>
              <a:t>není to neetické, pokud jste příliš zaneprázdnění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Cíle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/>
              <a:t>seznámit se s etickými problémy a dilematy v různých oblastech praxe</a:t>
            </a:r>
          </a:p>
          <a:p>
            <a:r>
              <a:rPr lang="cs-CZ"/>
              <a:t>zvýšit vnímavost k etickým otázkám </a:t>
            </a:r>
          </a:p>
          <a:p>
            <a:r>
              <a:rPr lang="cs-CZ"/>
              <a:t>seznámit se s etickými profesními standardy a naučit se vzniku etických problémů předcházet</a:t>
            </a:r>
          </a:p>
          <a:p>
            <a:r>
              <a:rPr lang="cs-CZ"/>
              <a:t> porozumět modelům etického rozhodování </a:t>
            </a:r>
          </a:p>
          <a:p>
            <a:r>
              <a:rPr lang="cs-CZ"/>
              <a:t>rozvíjet poznání vlastních hodnot a schopnost činit odůvodněná rozhodnutí při etickém rozhodování</a:t>
            </a:r>
          </a:p>
          <a:p>
            <a:r>
              <a:rPr lang="cs-CZ"/>
              <a:t> rozvíjet schopnost kriticky uvažovat o etických otázkách v psychologii </a:t>
            </a:r>
          </a:p>
          <a:p>
            <a:r>
              <a:rPr lang="cs-CZ"/>
              <a:t>rozvíjet etické chování v psychologické praxi a výzkumu</a:t>
            </a:r>
            <a:br>
              <a:rPr lang="cs-CZ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Úvod: význam a uplatnění etiky v~psychologii</a:t>
            </a:r>
          </a:p>
          <a:p>
            <a:r>
              <a:rPr lang="en-US"/>
              <a:t>Základní koncepty etiky; etické diskurzy a dimenze; etické problémy a jejich vznik/původ, etická dilemata</a:t>
            </a:r>
          </a:p>
          <a:p>
            <a:r>
              <a:rPr lang="en-US"/>
              <a:t>Vybrané etické teorie: konsekvenční, deontologické, společensky/charakterově založené teorie</a:t>
            </a:r>
          </a:p>
          <a:p>
            <a:r>
              <a:rPr lang="en-US"/>
              <a:t>Základní etické principy respektu, kompetence, zodpovědnosti a integrity</a:t>
            </a:r>
          </a:p>
          <a:p>
            <a:r>
              <a:rPr lang="en-US"/>
              <a:t>Etické uvažování a rozhodování, řešení etických problémů</a:t>
            </a:r>
          </a:p>
          <a:p>
            <a:r>
              <a:rPr lang="en-US"/>
              <a:t>Možnosti regulace psychologické činnosti: zákony a vyhlášky, profesní etické kodexy, etické komise, možné preventivní prostředky a sankce, situace v ČR a zahraničí</a:t>
            </a:r>
          </a:p>
          <a:p>
            <a:r>
              <a:rPr lang="en-US"/>
              <a:t>Etika v psychodiagnostice</a:t>
            </a:r>
          </a:p>
          <a:p>
            <a:r>
              <a:rPr lang="en-US"/>
              <a:t>Etika v klinické psychologii a psychoterapii</a:t>
            </a:r>
          </a:p>
          <a:p>
            <a:r>
              <a:rPr lang="en-US"/>
              <a:t>Etika v poradenské psychologii</a:t>
            </a:r>
          </a:p>
          <a:p>
            <a:r>
              <a:rPr lang="en-US"/>
              <a:t>Etika v pracovní psychologii</a:t>
            </a:r>
          </a:p>
          <a:p>
            <a:r>
              <a:rPr lang="en-US"/>
              <a:t>Etika v psychologickém výzkumu</a:t>
            </a: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povinná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81119" r="-81119"/>
          <a:stretch>
            <a:fillRect/>
          </a:stretch>
        </p:blipFill>
        <p:spPr>
          <a:xfrm>
            <a:off x="2915817" y="1844824"/>
            <a:ext cx="7659054" cy="4327693"/>
          </a:xfrm>
        </p:spPr>
      </p:pic>
      <p:pic>
        <p:nvPicPr>
          <p:cNvPr id="3" name="Picture 2" descr="ev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44273"/>
            <a:ext cx="3096344" cy="458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doporučená</a:t>
            </a:r>
          </a:p>
        </p:txBody>
      </p:sp>
      <p:pic>
        <p:nvPicPr>
          <p:cNvPr id="10" name="Picture 9" descr="kopriv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3185086" cy="4581128"/>
          </a:xfrm>
          <a:prstGeom prst="rect">
            <a:avLst/>
          </a:prstGeom>
        </p:spPr>
      </p:pic>
      <p:pic>
        <p:nvPicPr>
          <p:cNvPr id="11" name="Picture 10" descr="pomahaji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2794000" cy="44196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Podmínkou úspěšného ukončení předmětu je</a:t>
            </a:r>
          </a:p>
          <a:p>
            <a:r>
              <a:rPr lang="en-US"/>
              <a:t>1) 80% (aktivní) účast na seminářích</a:t>
            </a:r>
          </a:p>
          <a:p>
            <a:r>
              <a:rPr lang="en-US"/>
              <a:t>2) domácí seminární práce</a:t>
            </a:r>
          </a:p>
          <a:p>
            <a:r>
              <a:rPr lang="en-US"/>
              <a:t>3) 75 % bodů v závěrečném písemném testu</a:t>
            </a:r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Domácí 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analýza etického dilematu (dle vlastní volby)</a:t>
            </a:r>
          </a:p>
          <a:p>
            <a:r>
              <a:rPr lang="en-US"/>
              <a:t>rozsah 2-5 normostran</a:t>
            </a:r>
          </a:p>
          <a:p>
            <a:r>
              <a:rPr lang="en-US"/>
              <a:t>podrobnější zadání včetně osnovy práce ve studijních materiálech v ISu</a:t>
            </a:r>
          </a:p>
          <a:p>
            <a:r>
              <a:rPr lang="en-US"/>
              <a:t>termín odevzdání </a:t>
            </a:r>
            <a:r>
              <a:rPr lang="en-US" b="1" u="sng"/>
              <a:t>21. dubna 2017 </a:t>
            </a:r>
          </a:p>
          <a:p>
            <a:pPr marL="0" indent="0">
              <a:buNone/>
            </a:pPr>
            <a:r>
              <a:rPr lang="en-US"/>
              <a:t>   (do odevzdávarny v IS)</a:t>
            </a:r>
          </a:p>
        </p:txBody>
      </p:sp>
    </p:spTree>
    <p:extLst>
      <p:ext uri="{BB962C8B-B14F-4D97-AF65-F5344CB8AC3E}">
        <p14:creationId xmlns:p14="http://schemas.microsoft.com/office/powerpoint/2010/main" val="18928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mrav</a:t>
            </a:r>
          </a:p>
          <a:p>
            <a:endParaRPr lang="cs-CZ" smtClean="0"/>
          </a:p>
          <a:p>
            <a:r>
              <a:rPr lang="cs-CZ" smtClean="0"/>
              <a:t>disciplína filozofie, zabývající se morálkou, principy správného a nesprávného jednání (v situacích, kde je možnost svobodného rozhodnutí)</a:t>
            </a:r>
          </a:p>
          <a:p>
            <a:endParaRPr lang="cs-CZ" smtClean="0"/>
          </a:p>
          <a:p>
            <a:r>
              <a:rPr lang="cs-CZ" smtClean="0"/>
              <a:t>hodnotí 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ne(po)škodit, neublížit</a:t>
            </a:r>
          </a:p>
          <a:p>
            <a:r>
              <a:rPr lang="cs-CZ" smtClean="0"/>
              <a:t>respektovat autonomii</a:t>
            </a:r>
          </a:p>
          <a:p>
            <a:r>
              <a:rPr lang="cs-CZ" smtClean="0"/>
              <a:t>činit dobro</a:t>
            </a:r>
          </a:p>
          <a:p>
            <a:r>
              <a:rPr lang="cs-CZ" smtClean="0"/>
              <a:t>spravedlnost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důvěryhodnost, spolehlivost, oddanost klientovi</a:t>
            </a:r>
          </a:p>
          <a:p>
            <a:r>
              <a:rPr lang="cs-CZ" smtClean="0"/>
              <a:t>důstojnost klienta</a:t>
            </a:r>
          </a:p>
          <a:p>
            <a:r>
              <a:rPr lang="cs-CZ" smtClean="0"/>
              <a:t>laskavost a soucit</a:t>
            </a:r>
          </a:p>
          <a:p>
            <a:r>
              <a:rPr lang="cs-CZ" smtClean="0"/>
              <a:t>usilovat o nejvyšší kvalitu</a:t>
            </a:r>
          </a:p>
          <a:p>
            <a:r>
              <a:rPr lang="cs-CZ" smtClean="0"/>
              <a:t>přijetí zodpovědnosti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426</TotalTime>
  <Words>655</Words>
  <Application>Microsoft Macintosh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Lití písma</vt:lpstr>
      <vt:lpstr>Etika v psychologii</vt:lpstr>
      <vt:lpstr>Cíle předmětu</vt:lpstr>
      <vt:lpstr>Osnova</vt:lpstr>
      <vt:lpstr>Literatura - povinná</vt:lpstr>
      <vt:lpstr>Literatura - doporučená</vt:lpstr>
      <vt:lpstr>Hodnocení</vt:lpstr>
      <vt:lpstr>Domácí seminární práce</vt:lpstr>
      <vt:lpstr>etika</vt:lpstr>
      <vt:lpstr>základní principy etiky</vt:lpstr>
      <vt:lpstr>základní principy etiky</vt:lpstr>
      <vt:lpstr>etický problém vs dilema</vt:lpstr>
      <vt:lpstr>etické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43</cp:revision>
  <dcterms:created xsi:type="dcterms:W3CDTF">2010-09-28T19:07:36Z</dcterms:created>
  <dcterms:modified xsi:type="dcterms:W3CDTF">2017-03-01T21:11:28Z</dcterms:modified>
</cp:coreProperties>
</file>