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3" r:id="rId6"/>
    <p:sldId id="265" r:id="rId7"/>
    <p:sldId id="267" r:id="rId8"/>
    <p:sldId id="268" r:id="rId9"/>
    <p:sldId id="271" r:id="rId10"/>
    <p:sldId id="272" r:id="rId11"/>
    <p:sldId id="270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15.03.15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regulace psychologické činnosti</a:t>
            </a:r>
          </a:p>
          <a:p>
            <a:r>
              <a:rPr lang="cs-CZ" smtClean="0"/>
              <a:t>etické kodexy, etické komise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etický metakodex EFPA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první verze 1995, schválená verze 2005</a:t>
            </a:r>
          </a:p>
          <a:p>
            <a:r>
              <a:rPr lang="en-US"/>
              <a:t>preambule</a:t>
            </a:r>
          </a:p>
          <a:p>
            <a:r>
              <a:rPr lang="en-US"/>
              <a:t>4 obecné principy (respekt k právům člověka a jeho důstojnosti, kompetence, zodpovědnost, integrita)</a:t>
            </a:r>
          </a:p>
          <a:p>
            <a:r>
              <a:rPr lang="en-US"/>
              <a:t>konkretizace obecných principů</a:t>
            </a:r>
          </a:p>
        </p:txBody>
      </p:sp>
    </p:spTree>
    <p:extLst>
      <p:ext uri="{BB962C8B-B14F-4D97-AF65-F5344CB8AC3E}">
        <p14:creationId xmlns:p14="http://schemas.microsoft.com/office/powerpoint/2010/main" val="241116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jak je kodex členěn? </a:t>
            </a:r>
          </a:p>
          <a:p>
            <a:r>
              <a:rPr lang="en-US"/>
              <a:t>obecný nebo specifický?</a:t>
            </a:r>
          </a:p>
          <a:p>
            <a:r>
              <a:rPr lang="en-US"/>
              <a:t>které hlavní principy jsou v něm zdůrazněny?</a:t>
            </a:r>
          </a:p>
          <a:p>
            <a:r>
              <a:rPr lang="en-US"/>
              <a:t>jaké specifické zásady pro danou oblast působení psychologa jsou zmíněny?</a:t>
            </a:r>
          </a:p>
          <a:p>
            <a:r>
              <a:rPr lang="en-US"/>
              <a:t>jsou v kodexu uvedeny postupy při jeho porušení?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komise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různé stupně pravomocí</a:t>
            </a:r>
          </a:p>
          <a:p>
            <a:pPr lvl="1"/>
            <a:r>
              <a:rPr lang="cs-CZ" smtClean="0"/>
              <a:t>monitorovací, vzdělávací funkce</a:t>
            </a:r>
          </a:p>
          <a:p>
            <a:pPr lvl="1"/>
            <a:r>
              <a:rPr lang="cs-CZ" smtClean="0"/>
              <a:t>pravomoc vyšetřovat</a:t>
            </a:r>
          </a:p>
          <a:p>
            <a:pPr lvl="1"/>
            <a:r>
              <a:rPr lang="cs-CZ" smtClean="0"/>
              <a:t>pravomoc vyloučit člena asociace</a:t>
            </a:r>
          </a:p>
          <a:p>
            <a:pPr lvl="1"/>
            <a:r>
              <a:rPr lang="cs-CZ" smtClean="0"/>
              <a:t>pravomoc zakázat výkon činnosti</a:t>
            </a:r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regulace psychologické činnosti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seberegulace</a:t>
            </a:r>
          </a:p>
          <a:p>
            <a:r>
              <a:rPr lang="cs-CZ" smtClean="0"/>
              <a:t>dohlížení na kolegy (neformálně)</a:t>
            </a:r>
          </a:p>
          <a:p>
            <a:r>
              <a:rPr lang="cs-CZ" smtClean="0"/>
              <a:t>formální mechanismy:</a:t>
            </a:r>
          </a:p>
          <a:p>
            <a:pPr lvl="1"/>
            <a:r>
              <a:rPr lang="cs-CZ" smtClean="0"/>
              <a:t>obecné zákony </a:t>
            </a:r>
          </a:p>
          <a:p>
            <a:pPr lvl="1"/>
            <a:r>
              <a:rPr lang="cs-CZ" smtClean="0"/>
              <a:t>konkrétní zákony</a:t>
            </a:r>
          </a:p>
          <a:p>
            <a:pPr lvl="1"/>
            <a:r>
              <a:rPr lang="cs-CZ" smtClean="0"/>
              <a:t>etické komise institucí/asociací</a:t>
            </a:r>
          </a:p>
          <a:p>
            <a:pPr lvl="1"/>
            <a:r>
              <a:rPr lang="cs-CZ" smtClean="0"/>
              <a:t>instituce vydávající licence k provozování psychologické činnosti</a:t>
            </a:r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jsme zodpovědní pouze za své jednání?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nebo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je naší povinností dohlížet i na jednání kolegů?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mtClean="0"/>
              <a:t>postup podle Kootchera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identifikace relevantních principů</a:t>
            </a:r>
          </a:p>
          <a:p>
            <a:r>
              <a:rPr lang="cs-CZ" smtClean="0"/>
              <a:t>2. posoudit důkazy</a:t>
            </a:r>
          </a:p>
          <a:p>
            <a:r>
              <a:rPr lang="cs-CZ" smtClean="0"/>
              <a:t>3. prozkoumat vlastní motivy</a:t>
            </a:r>
          </a:p>
          <a:p>
            <a:r>
              <a:rPr lang="cs-CZ" smtClean="0"/>
              <a:t>4. konzultace s kolegou</a:t>
            </a:r>
          </a:p>
          <a:p>
            <a:r>
              <a:rPr lang="cs-CZ" smtClean="0"/>
              <a:t>5. rozhodnutí o konfrontaci kolegy a způsobu</a:t>
            </a:r>
          </a:p>
          <a:p>
            <a:r>
              <a:rPr lang="cs-CZ" smtClean="0"/>
              <a:t>6. příp. naplánovat setkání/komunikaci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konfrontaci:</a:t>
            </a:r>
          </a:p>
          <a:p>
            <a:pPr>
              <a:buNone/>
            </a:pPr>
            <a:endParaRPr lang="cs-CZ" smtClean="0"/>
          </a:p>
          <a:p>
            <a:pPr lvl="1"/>
            <a:r>
              <a:rPr lang="cs-CZ" smtClean="0"/>
              <a:t>neobviňovat, spíše hledat vysvělení, konstruktivně řešit</a:t>
            </a:r>
          </a:p>
          <a:p>
            <a:pPr lvl="1"/>
            <a:r>
              <a:rPr lang="cs-CZ" smtClean="0"/>
              <a:t>vysvětlit důvody intervence, vyložit důkazy</a:t>
            </a:r>
          </a:p>
          <a:p>
            <a:pPr lvl="1"/>
            <a:r>
              <a:rPr lang="cs-CZ" smtClean="0"/>
              <a:t>trpělivost</a:t>
            </a:r>
          </a:p>
          <a:p>
            <a:pPr lvl="1"/>
            <a:r>
              <a:rPr lang="cs-CZ" smtClean="0"/>
              <a:t>nenechat se vyvést z míry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představují implicitní kontrakt mezi představiteli profese a klienty/veřejností</a:t>
            </a:r>
          </a:p>
          <a:p>
            <a:r>
              <a:rPr lang="cs-CZ" smtClean="0"/>
              <a:t>podle Gorlina (1994) společná témata:</a:t>
            </a:r>
          </a:p>
          <a:p>
            <a:pPr lvl="1"/>
            <a:r>
              <a:rPr lang="cs-CZ" smtClean="0"/>
              <a:t>dobro/prospěch klienta</a:t>
            </a:r>
          </a:p>
          <a:p>
            <a:pPr lvl="1"/>
            <a:r>
              <a:rPr lang="cs-CZ" smtClean="0"/>
              <a:t>kompetence psychologa</a:t>
            </a:r>
          </a:p>
          <a:p>
            <a:pPr lvl="1"/>
            <a:r>
              <a:rPr lang="cs-CZ" smtClean="0"/>
              <a:t>nepoškodit</a:t>
            </a:r>
          </a:p>
          <a:p>
            <a:pPr lvl="1"/>
            <a:r>
              <a:rPr lang="cs-CZ" smtClean="0"/>
              <a:t>důvěrnost </a:t>
            </a:r>
          </a:p>
          <a:p>
            <a:pPr lvl="1"/>
            <a:r>
              <a:rPr lang="cs-CZ" smtClean="0"/>
              <a:t>zodpovědnost</a:t>
            </a:r>
          </a:p>
          <a:p>
            <a:pPr lvl="1"/>
            <a:r>
              <a:rPr lang="cs-CZ" smtClean="0"/>
              <a:t>vyhýbání se využívání klientů</a:t>
            </a:r>
          </a:p>
          <a:p>
            <a:pPr lvl="1"/>
            <a:r>
              <a:rPr lang="cs-CZ" smtClean="0"/>
              <a:t>kvalita péče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funkce etických kodexů</a:t>
            </a:r>
          </a:p>
          <a:p>
            <a:pPr lvl="1"/>
            <a:r>
              <a:rPr lang="cs-CZ" smtClean="0"/>
              <a:t>deklarace základních principů profese</a:t>
            </a:r>
          </a:p>
          <a:p>
            <a:pPr lvl="1"/>
            <a:r>
              <a:rPr lang="cs-CZ" smtClean="0"/>
              <a:t>vyjasnění, co je a není správný postup</a:t>
            </a:r>
          </a:p>
          <a:p>
            <a:pPr lvl="1"/>
            <a:r>
              <a:rPr lang="cs-CZ" smtClean="0"/>
              <a:t>vodítko pro etické rozhodování</a:t>
            </a:r>
          </a:p>
          <a:p>
            <a:pPr lvl="1"/>
            <a:r>
              <a:rPr lang="cs-CZ" smtClean="0"/>
              <a:t>vzdělávání psychologů</a:t>
            </a:r>
          </a:p>
          <a:p>
            <a:pPr lvl="1"/>
            <a:r>
              <a:rPr lang="cs-CZ" smtClean="0"/>
              <a:t>opora pro posuzování etických přestupků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etický kodex EFPA </a:t>
            </a:r>
          </a:p>
          <a:p>
            <a:r>
              <a:rPr lang="cs-CZ" smtClean="0"/>
              <a:t>etický kodex APA</a:t>
            </a:r>
          </a:p>
          <a:p>
            <a:r>
              <a:rPr lang="cs-CZ" smtClean="0"/>
              <a:t>etický kodex ČMPS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etické kodexy jednotlivých psychologických asociací (např. Asociace klinických psychologů)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etický kodex APA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46237"/>
            <a:ext cx="8435280" cy="4526280"/>
          </a:xfrm>
        </p:spPr>
        <p:txBody>
          <a:bodyPr/>
          <a:lstStyle/>
          <a:p>
            <a:r>
              <a:rPr lang="en-US"/>
              <a:t>2002 (+ dodatky 2010)</a:t>
            </a:r>
          </a:p>
          <a:p>
            <a:r>
              <a:rPr lang="cs-CZ"/>
              <a:t>úvod a preambule </a:t>
            </a:r>
          </a:p>
          <a:p>
            <a:r>
              <a:rPr lang="cs-CZ"/>
              <a:t>5 </a:t>
            </a:r>
            <a:r>
              <a:rPr lang="cs-CZ" u="sng"/>
              <a:t>obecných principů </a:t>
            </a:r>
            <a:r>
              <a:rPr lang="cs-CZ"/>
              <a:t>(beneficence a nonmaleficence, oddanost a odpovědnost, integrita, spravedlnost, respekt k lidským právům a důstojnosti člověka) </a:t>
            </a:r>
          </a:p>
          <a:p>
            <a:r>
              <a:rPr lang="cs-CZ"/>
              <a:t>10 </a:t>
            </a:r>
            <a:r>
              <a:rPr lang="cs-CZ" u="sng"/>
              <a:t>specifických etických standardů</a:t>
            </a:r>
            <a:r>
              <a:rPr lang="en-US" u="sng">
                <a:effectLst/>
              </a:rPr>
              <a:t> </a:t>
            </a:r>
            <a:r>
              <a:rPr lang="en-US">
                <a:effectLst/>
              </a:rPr>
              <a:t>– konkrétní, vymahatelné, porušení zakládá sankce</a:t>
            </a:r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2488173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366</TotalTime>
  <Words>326</Words>
  <Application>Microsoft Macintosh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Lití písma</vt:lpstr>
      <vt:lpstr>Etika v psychologii</vt:lpstr>
      <vt:lpstr>regulace psychologické činnosti</vt:lpstr>
      <vt:lpstr>etické přestupky kolegů</vt:lpstr>
      <vt:lpstr>etické přestupky kolegů</vt:lpstr>
      <vt:lpstr>etické přestupky kolegů</vt:lpstr>
      <vt:lpstr>etické kodexy</vt:lpstr>
      <vt:lpstr>etické kodexy</vt:lpstr>
      <vt:lpstr>etické kodexy</vt:lpstr>
      <vt:lpstr>etický kodex APA</vt:lpstr>
      <vt:lpstr>etický metakodex EFPA</vt:lpstr>
      <vt:lpstr>etické kodexy</vt:lpstr>
      <vt:lpstr>etické komise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54</cp:revision>
  <dcterms:created xsi:type="dcterms:W3CDTF">2010-09-28T19:07:36Z</dcterms:created>
  <dcterms:modified xsi:type="dcterms:W3CDTF">2015-03-15T23:34:56Z</dcterms:modified>
</cp:coreProperties>
</file>