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57" r:id="rId17"/>
    <p:sldId id="321" r:id="rId18"/>
    <p:sldId id="291" r:id="rId19"/>
    <p:sldId id="264" r:id="rId20"/>
    <p:sldId id="293" r:id="rId21"/>
    <p:sldId id="294" r:id="rId22"/>
    <p:sldId id="295" r:id="rId23"/>
    <p:sldId id="268" r:id="rId24"/>
    <p:sldId id="269" r:id="rId25"/>
    <p:sldId id="296" r:id="rId26"/>
    <p:sldId id="297" r:id="rId27"/>
    <p:sldId id="299" r:id="rId28"/>
    <p:sldId id="300" r:id="rId29"/>
    <p:sldId id="298" r:id="rId30"/>
    <p:sldId id="317" r:id="rId31"/>
    <p:sldId id="322" r:id="rId32"/>
    <p:sldId id="323" r:id="rId33"/>
    <p:sldId id="318" r:id="rId34"/>
    <p:sldId id="319" r:id="rId35"/>
    <p:sldId id="320" r:id="rId36"/>
    <p:sldId id="265" r:id="rId37"/>
    <p:sldId id="26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 showGuides="1">
      <p:cViewPr varScale="1">
        <p:scale>
          <a:sx n="55" d="100"/>
          <a:sy n="55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69"/>
    </p:cViewPr>
  </p:notesTextViewPr>
  <p:sorterViewPr>
    <p:cViewPr>
      <p:scale>
        <a:sx n="66" d="100"/>
        <a:sy n="66" d="100"/>
      </p:scale>
      <p:origin x="0" y="-3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EE2F-FD9D-4D6C-ACD2-EE5B1AD483DF}" type="datetimeFigureOut">
              <a:rPr lang="cs-CZ" smtClean="0"/>
              <a:t>23.2.2017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405E-52B9-4CEE-816D-154F6D201F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https://masterclasses.nature.com/pages/researchers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55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8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1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https://www.macalester.edu/academics/psychology/whathap/UBNRP/Website_Attachement/ia-neuro.html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1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6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http://genetics.emory.edu/research/weinshenker/</a:t>
            </a:r>
          </a:p>
          <a:p>
            <a:r>
              <a:rPr lang="cs-CZ" dirty="0" smtClean="0"/>
              <a:t>http://sackler.tufts.edu/Faculty-and-Research/Faculty-Research-Pages/Klaus-Miczek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90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http://slideplayer.com/slide/7054256/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5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Výzkumné studie definovaly důležitou roli endogenních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modulaci chování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spjeného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 stresem. Uvolnění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endorphinů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amygdale v odezvě na stres napomáhá vyrovnat se s stresorem tím, že se zabrání nadměrné aktivaci HPA osy. Podávání 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opioidních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agonistů snižuje riziko rozvoje posttraumatické stresové poruchy (PTSD) po traumatické události inhibicí konsolidace paměti související se strachem. Podobně, uvolňování endogenního enkefalinu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nociceptinu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tendenci produkovat antistresové účinky. Zvýšení hladin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dynorphinu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delším vystavení stresu může vyvolat naučenou bezmocnost,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dysphorii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deprese.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 ovlivňuje také morfin-indukované preference místa podmiňováním (CPP), v závislosti na intenzitě a trvání stresoru. Akutní stres inhibuje morfin CPP, zatímco chronický stres zesiluje CPP. Vývoj dysforie v důsledku zvýšení hladiny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dynorfinu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přispět k chronickým stresem indukovanou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morfinu CPP. Aktivace ERK / cyklického AMP prvku citlivého vázající (CREB) signalizaci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mesocorticolimbic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oblasti, glukokortikoidní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amygdala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norepinefrinu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galaninového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systému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snížit akutní inhibici vyvolané stresem morfinu CPP. Ke zvýšení hladiny dopaminu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zvýšení přenosu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střední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prefrontální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kůry se může podílet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 CPP. Vystavení stresu obnovuje zaniklý morfinu CPP aktivací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orexinu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snížením hladin oxytocinu v laterálním septu a amygdala, a pozměňování přenos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GABAergních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(aktivace GABAA a inaktivace GABAB receptoru). 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37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724A-9738-42D9-AC2A-20EA096B560F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rat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l_StressBrain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3000" r="13607"/>
          <a:stretch>
            <a:fillRect/>
          </a:stretch>
        </p:blipFill>
        <p:spPr>
          <a:xfrm>
            <a:off x="971600" y="692696"/>
            <a:ext cx="7272808" cy="540059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11760" y="3065192"/>
            <a:ext cx="447437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2898249" y="2667397"/>
            <a:ext cx="4626079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500" b="1" dirty="0" smtClean="0">
                <a:latin typeface="Arial" pitchFamily="34" charset="0"/>
                <a:cs typeface="Arial" pitchFamily="34" charset="0"/>
              </a:rPr>
              <a:t>stres</a:t>
            </a:r>
            <a:endParaRPr lang="en-US" sz="1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260648"/>
            <a:ext cx="781021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Hranice 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339752" y="1556792"/>
            <a:ext cx="6480720" cy="4464496"/>
            <a:chOff x="755576" y="2060848"/>
            <a:chExt cx="6480720" cy="446449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/>
            <a:srcRect l="18506" t="41999" r="46057" b="15301"/>
            <a:stretch/>
          </p:blipFill>
          <p:spPr>
            <a:xfrm>
              <a:off x="755576" y="2132856"/>
              <a:ext cx="6480720" cy="4392488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755576" y="2060848"/>
              <a:ext cx="151216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547664" y="2619772"/>
            <a:ext cx="24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Ventrální (přední) strana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6256" y="241159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Zadní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4541943" y="200383"/>
            <a:ext cx="4470470" cy="3061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111141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Hypotalamus se skládá ze 3 zón, </a:t>
            </a:r>
            <a:r>
              <a:rPr lang="cs-CZ" sz="2400" dirty="0"/>
              <a:t>které probíhají celou délku </a:t>
            </a:r>
            <a:r>
              <a:rPr lang="cs-CZ" sz="2400" dirty="0" smtClean="0"/>
              <a:t>hypotalamu v </a:t>
            </a:r>
            <a:r>
              <a:rPr lang="cs-CZ" sz="2400" dirty="0" err="1" smtClean="0"/>
              <a:t>rostrokaudálním</a:t>
            </a:r>
            <a:r>
              <a:rPr lang="cs-CZ" sz="2400" dirty="0" smtClean="0"/>
              <a:t> směru. 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08519" y="20038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3032" y="3068960"/>
            <a:ext cx="87593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Periventrikulární</a:t>
            </a:r>
            <a:r>
              <a:rPr lang="cs-CZ" sz="2200" dirty="0"/>
              <a:t> - bezprostředně sousedící s třetí komoru; tato zóna obsahuje několik odlišných jader, ale nejvýznamnější jsou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arcuatus</a:t>
            </a:r>
            <a:r>
              <a:rPr lang="cs-CZ" sz="2200" dirty="0"/>
              <a:t> a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paraventricularis</a:t>
            </a:r>
            <a:r>
              <a:rPr lang="cs-CZ" sz="2200" dirty="0"/>
              <a:t> - podílejí na neuroendokrinních a autonomních regulacích.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medialis</a:t>
            </a:r>
            <a:r>
              <a:rPr lang="cs-CZ" sz="2200" dirty="0"/>
              <a:t> - bezprostředně přiléhající k </a:t>
            </a:r>
            <a:r>
              <a:rPr lang="cs-CZ" sz="2200" dirty="0" err="1"/>
              <a:t>periventrikulární</a:t>
            </a:r>
            <a:r>
              <a:rPr lang="cs-CZ" sz="2200" dirty="0"/>
              <a:t> zóně, skládá se z několika jader  s odlišnou cytologickou stavbou; jádra jsou zejména zapojeny do regulace autonomního nervového systému, ale také se podílí na regulaci neuroendokrinní soustavy.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lateralis</a:t>
            </a:r>
            <a:r>
              <a:rPr lang="cs-CZ" sz="2200" b="1" dirty="0"/>
              <a:t> </a:t>
            </a:r>
            <a:r>
              <a:rPr lang="cs-CZ" sz="2200" dirty="0"/>
              <a:t>- má několik málo jader nebo oblastí, ale obsahuje důležité spojovací cesty</a:t>
            </a:r>
          </a:p>
        </p:txBody>
      </p:sp>
    </p:spTree>
    <p:extLst>
      <p:ext uri="{BB962C8B-B14F-4D97-AF65-F5344CB8AC3E}">
        <p14:creationId xmlns:p14="http://schemas.microsoft.com/office/powerpoint/2010/main" val="1536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200" t="25900" r="59838" b="49601"/>
          <a:stretch/>
        </p:blipFill>
        <p:spPr>
          <a:xfrm>
            <a:off x="5148064" y="332656"/>
            <a:ext cx="3744416" cy="34488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682" t="29000" r="57481" b="57000"/>
          <a:stretch/>
        </p:blipFill>
        <p:spPr>
          <a:xfrm>
            <a:off x="2339752" y="4365104"/>
            <a:ext cx="6264696" cy="216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</a:t>
            </a:r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539552" y="944064"/>
            <a:ext cx="4470470" cy="30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894" t="40200" r="48031" b="18500"/>
          <a:stretch/>
        </p:blipFill>
        <p:spPr>
          <a:xfrm>
            <a:off x="1331640" y="2060848"/>
            <a:ext cx="6048672" cy="42484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1124744"/>
            <a:ext cx="476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Každá zóna je dále dělena na regiony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763688" y="206084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915816" y="2119764"/>
            <a:ext cx="1080120" cy="5891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493242" y="5475668"/>
            <a:ext cx="1080120" cy="5891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148064" y="3645024"/>
            <a:ext cx="1080120" cy="589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88" t="39500" r="50000" b="20600"/>
          <a:stretch/>
        </p:blipFill>
        <p:spPr>
          <a:xfrm>
            <a:off x="1619672" y="2132856"/>
            <a:ext cx="5616624" cy="41044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hlavních jader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3225" t="26200" r="24013" b="19900"/>
          <a:stretch/>
        </p:blipFill>
        <p:spPr>
          <a:xfrm>
            <a:off x="-30979" y="1118788"/>
            <a:ext cx="9283499" cy="53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410" y="260648"/>
            <a:ext cx="82475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Hypotalamo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hypofyzární – adrenální osa</a:t>
            </a:r>
          </a:p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(HPA axis)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14980" y="1772816"/>
            <a:ext cx="2107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ypotalamus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3707" y="3068960"/>
            <a:ext cx="250966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hypofýza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90266" y="4509120"/>
            <a:ext cx="23565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Kůra nadledvin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ovací šipka 6"/>
          <p:cNvCxnSpPr>
            <a:stCxn id="3" idx="2"/>
          </p:cNvCxnSpPr>
          <p:nvPr/>
        </p:nvCxnSpPr>
        <p:spPr>
          <a:xfrm>
            <a:off x="2268538" y="2296036"/>
            <a:ext cx="0" cy="7729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68538" y="508518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339752" y="2420888"/>
            <a:ext cx="11160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CRH</a:t>
            </a:r>
            <a:endParaRPr lang="en-US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3759423"/>
            <a:ext cx="12771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ACTH</a:t>
            </a:r>
            <a:endParaRPr lang="en-US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61139" y="5775647"/>
            <a:ext cx="20867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glukokortikoidy</a:t>
            </a:r>
            <a:endParaRPr lang="en-US" sz="2400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2267744" y="3645024"/>
            <a:ext cx="794" cy="916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louk 16"/>
          <p:cNvSpPr/>
          <p:nvPr/>
        </p:nvSpPr>
        <p:spPr>
          <a:xfrm rot="3309910">
            <a:off x="242711" y="2706986"/>
            <a:ext cx="4081890" cy="327161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3532824" y="33160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 flipH="1">
            <a:off x="971600" y="20608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louk 25"/>
          <p:cNvSpPr/>
          <p:nvPr/>
        </p:nvSpPr>
        <p:spPr>
          <a:xfrm rot="18290090" flipH="1">
            <a:off x="-220939" y="1282671"/>
            <a:ext cx="5988236" cy="425799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a 26"/>
          <p:cNvSpPr/>
          <p:nvPr/>
        </p:nvSpPr>
        <p:spPr>
          <a:xfrm>
            <a:off x="3851920" y="4293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sp>
        <p:nvSpPr>
          <p:cNvPr id="28" name="Elipsa 27"/>
          <p:cNvSpPr/>
          <p:nvPr/>
        </p:nvSpPr>
        <p:spPr>
          <a:xfrm>
            <a:off x="179512" y="39330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086"/>
          <a:stretch>
            <a:fillRect/>
          </a:stretch>
        </p:blipFill>
        <p:spPr bwMode="auto">
          <a:xfrm>
            <a:off x="6335688" y="764704"/>
            <a:ext cx="2808312" cy="363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9" y="3429000"/>
            <a:ext cx="26057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68544" y="0"/>
            <a:ext cx="2808312" cy="466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31"/>
          <p:cNvSpPr txBox="1"/>
          <p:nvPr/>
        </p:nvSpPr>
        <p:spPr>
          <a:xfrm>
            <a:off x="4572000" y="17728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část </a:t>
            </a:r>
            <a:r>
              <a:rPr lang="cs-CZ" dirty="0" err="1" smtClean="0"/>
              <a:t>paraventrikulárního</a:t>
            </a:r>
            <a:r>
              <a:rPr lang="cs-CZ" dirty="0" smtClean="0"/>
              <a:t> jádra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0163" y="239713"/>
            <a:ext cx="51181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>
                <a:latin typeface="Times New Roman" panose="02020603050405020304" pitchFamily="18" charset="0"/>
              </a:rPr>
              <a:t>Hypotalamus</a:t>
            </a:r>
            <a:endParaRPr lang="cs-CZ" altLang="cs-CZ" sz="2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>
                <a:solidFill>
                  <a:schemeClr val="accent2"/>
                </a:solidFill>
                <a:latin typeface="Times New Roman" panose="02020603050405020304" pitchFamily="18" charset="0"/>
              </a:rPr>
              <a:t>faktory inhibiční (IH) = </a:t>
            </a:r>
            <a:r>
              <a:rPr lang="cs-CZ" altLang="cs-CZ" sz="2300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statiny</a:t>
            </a:r>
            <a:endParaRPr lang="cs-CZ" altLang="cs-CZ" sz="2300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>
                <a:solidFill>
                  <a:schemeClr val="accent2"/>
                </a:solidFill>
                <a:latin typeface="Times New Roman" panose="02020603050405020304" pitchFamily="18" charset="0"/>
              </a:rPr>
              <a:t>faktory uvolňující (RH) = </a:t>
            </a:r>
            <a:r>
              <a:rPr lang="cs-CZ" altLang="cs-CZ" sz="2300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liberiny</a:t>
            </a:r>
            <a:endParaRPr lang="cs-CZ" altLang="cs-CZ" sz="2300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TRH = thyreotropin-RH,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CRH = kortikotropin-RH, </a:t>
            </a:r>
            <a:br>
              <a:rPr lang="cs-CZ" altLang="cs-CZ" sz="2300">
                <a:latin typeface="Times New Roman" panose="02020603050405020304" pitchFamily="18" charset="0"/>
              </a:rPr>
            </a:br>
            <a:r>
              <a:rPr lang="cs-CZ" altLang="cs-CZ" sz="2300">
                <a:latin typeface="Times New Roman" panose="02020603050405020304" pitchFamily="18" charset="0"/>
              </a:rPr>
              <a:t>GHRH = growth hormon-RH,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GHIH = growth hormon-IH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	(somatostatin),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GnRH = gonadotropine RH,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PIF = prolaktin IF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vazopresin (antidiuretický hormon, ADH)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oxytocin</a:t>
            </a:r>
            <a:endParaRPr lang="cs-CZ" altLang="cs-CZ" sz="2300" b="1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300" b="1" u="sng">
              <a:latin typeface="Times New Roman" panose="02020603050405020304" pitchFamily="18" charset="0"/>
            </a:endParaRPr>
          </a:p>
        </p:txBody>
      </p:sp>
      <p:pic>
        <p:nvPicPr>
          <p:cNvPr id="26629" name="Picture 1029" descr="hypotalamus a hypofýza Lid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57575"/>
            <a:ext cx="54737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4284663" y="204788"/>
            <a:ext cx="48514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>
                <a:latin typeface="Times New Roman" panose="02020603050405020304" pitchFamily="18" charset="0"/>
              </a:rPr>
              <a:t>Hypofýza (podvěsek mozkový)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adenohypofýza: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růstový hormon (STH – somatotropní),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prolaktin,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adrenokortikotropní hormon (ACTH),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thyreotropní hormon (TSH),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folikuly stimulující hormon (FSH),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luteinizační hormon (LH)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neurohypofýza</a:t>
            </a:r>
            <a:r>
              <a:rPr lang="cs-CZ" altLang="cs-CZ" sz="230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cs-CZ" altLang="cs-CZ" sz="2300">
                <a:latin typeface="Times New Roman" panose="02020603050405020304" pitchFamily="18" charset="0"/>
              </a:rPr>
              <a:t>  vazopresin a oxytocin</a:t>
            </a:r>
          </a:p>
        </p:txBody>
      </p:sp>
      <p:pic>
        <p:nvPicPr>
          <p:cNvPr id="26631" name="Picture 1031" descr="hypotalamus a hypofýza v celkuLid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15582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ŘÍZENÍ  SEKRECE  NADLEDVIN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glukokortikoidy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</a:rPr>
              <a:t>CRH z hypotalamu stimuluje tvorbu ACTH v hypofýze a ten řídí sekreci glukokortikoidů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nadbytek ACTH		hypertrofie kůry nadledvin</a:t>
            </a:r>
          </a:p>
          <a:p>
            <a:r>
              <a:rPr lang="cs-CZ" sz="2400">
                <a:latin typeface="Times New Roman" pitchFamily="18" charset="0"/>
              </a:rPr>
              <a:t>nedostatek ACTH		atrofie kůry nadledvin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ACTH a kortizol		pulzativní vylučování</a:t>
            </a:r>
          </a:p>
          <a:p>
            <a:r>
              <a:rPr lang="cs-CZ" sz="2400">
                <a:latin typeface="Times New Roman" pitchFamily="18" charset="0"/>
              </a:rPr>
              <a:t>nepřítomnost pulzace		patol. efekt (není pokles ve večerních hodinách) - např. u depresivních stavů,  hyperkorticismu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Podnět k rytmicitě		suprachiasmatická oblast hypotalamu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úzkost, strach, citové problémy	nucl. amygdalae	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ACTH</a:t>
            </a:r>
          </a:p>
          <a:p>
            <a:r>
              <a:rPr lang="cs-CZ" sz="2400">
                <a:latin typeface="Times New Roman" pitchFamily="18" charset="0"/>
              </a:rPr>
              <a:t>bolest		z retikulární formace				 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 ACTH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6670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6670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124200" y="4191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590800" y="5257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191000" y="601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7010400" y="6019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4800600" y="6324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1143000" y="6324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628800"/>
            <a:ext cx="4133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69157"/>
            <a:ext cx="4295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787629" y="260648"/>
            <a:ext cx="35845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Cirkadiánní rytmy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Síla nebo faktor, které klade skutečné nebo zdánlivé nároky na: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Tělo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Emoce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Mysl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Ducha jednotlivce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924944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Příklady </a:t>
            </a:r>
            <a:r>
              <a:rPr lang="cs-CZ" sz="2400" b="1" u="sng" dirty="0" err="1" smtClean="0"/>
              <a:t>stresorů</a:t>
            </a:r>
            <a:r>
              <a:rPr lang="cs-CZ" sz="24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Fyzikální – síla působící na kůži, kosti, šlachy – způsobující poškození tkání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Chemické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– tabák, alkohol, léky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Biologické – viry, baktérie, paraziti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Environmentální - teplota, hluk, světlo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Běžné denní situace – ztracené klíče, </a:t>
            </a:r>
            <a:r>
              <a:rPr lang="cs-CZ" sz="2400" dirty="0" err="1" smtClean="0"/>
              <a:t>doprave</a:t>
            </a:r>
            <a:r>
              <a:rPr lang="cs-CZ" sz="2400" dirty="0" smtClean="0"/>
              <a:t>, fyzická aktivita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Pracovní – vysoké pracovní nároky vs. nízká míra kontroly, extrémní posty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Změny v životě - rozvod, úmrtí v rodině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2325" y="1069975"/>
            <a:ext cx="80105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Nutná přítomnost minimální hladiny glukokortikoidů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pro glykogenolýzu pod vlivem glukagonu a katecholaminů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lipolýza pod vlivem katecholaminů a růstového hormonu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vazokonstrikční účinek katecholaminů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T3 přisyntéze růstového hormonu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erytropoetinu na tvorbu červených krvinek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314825"/>
            <a:ext cx="883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 stresu</a:t>
            </a:r>
            <a:r>
              <a:rPr lang="cs-CZ" sz="2400">
                <a:latin typeface="Times New Roman" pitchFamily="18" charset="0"/>
              </a:rPr>
              <a:t> - přesun ve zdrojích energie - hlavním palivem jsou tuky bílkoviny, cukry jsou šetřeny pro mozek</a:t>
            </a:r>
          </a:p>
          <a:p>
            <a:r>
              <a:rPr lang="cs-CZ" sz="2400">
                <a:latin typeface="Times New Roman" pitchFamily="18" charset="0"/>
              </a:rPr>
              <a:t>	    - glukokortikoidy jsou antagonisty inzulínu - při delším stresu možnost vyčerpání inzulinového aparátu - cukrovka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879475"/>
            <a:ext cx="8839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u="sng">
                <a:latin typeface="Times New Roman" pitchFamily="18" charset="0"/>
              </a:rPr>
              <a:t> metabolismus cukrů, tuků a bílkovin</a:t>
            </a:r>
            <a:r>
              <a:rPr lang="cs-CZ" sz="2400">
                <a:latin typeface="Times New Roman" pitchFamily="18" charset="0"/>
              </a:rPr>
              <a:t>: 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 koncentrace glukózy v krvi, inhibice odbourávání glukózy v svalové, tukové a pojivové tkání,  koncentrace aminokyselin v krvi - katabollismus (odbourávání) bílkovin, novotvorba glukózy z aminokyselin a tuk</a:t>
            </a:r>
            <a:r>
              <a:rPr lang="cs-CZ" sz="2400">
                <a:latin typeface="Times New Roman" pitchFamily="18" charset="0"/>
              </a:rPr>
              <a:t>ů, přednostní spalování tuků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u="sng">
                <a:latin typeface="Times New Roman" pitchFamily="18" charset="0"/>
              </a:rPr>
              <a:t>srdce a krevní oběh</a:t>
            </a:r>
            <a:r>
              <a:rPr lang="cs-CZ" sz="2400">
                <a:latin typeface="Times New Roman" pitchFamily="18" charset="0"/>
              </a:rPr>
              <a:t>: zesílení srdečního stahu, vazokonstrikce cév v periferii (zesílení účinku katecholaminů, podpora tvorby adrenalinu a angiotensinu)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u="sng">
                <a:latin typeface="Times New Roman" pitchFamily="18" charset="0"/>
              </a:rPr>
              <a:t>žaludek</a:t>
            </a:r>
            <a:r>
              <a:rPr lang="cs-CZ" sz="2400">
                <a:latin typeface="Times New Roman" pitchFamily="18" charset="0"/>
              </a:rPr>
              <a:t>: 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 produkce </a:t>
            </a:r>
            <a:r>
              <a:rPr lang="cs-CZ" sz="2400">
                <a:latin typeface="Times New Roman" pitchFamily="18" charset="0"/>
              </a:rPr>
              <a:t>žaludeční šťávy, blokáda tvorby hlenu v žaludku (nebezpečí žaludečního vředu)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u="sng">
                <a:latin typeface="Times New Roman" pitchFamily="18" charset="0"/>
              </a:rPr>
              <a:t>ledvniny</a:t>
            </a:r>
            <a:r>
              <a:rPr lang="cs-CZ" sz="2400">
                <a:latin typeface="Times New Roman" pitchFamily="18" charset="0"/>
              </a:rPr>
              <a:t>: ve vyšších dávkách zpomalují vylučování vody a udržují normální glomerulární filtraci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u="sng">
                <a:latin typeface="Times New Roman" pitchFamily="18" charset="0"/>
              </a:rPr>
              <a:t>mozek</a:t>
            </a:r>
            <a:r>
              <a:rPr lang="cs-CZ" sz="2400">
                <a:latin typeface="Times New Roman" pitchFamily="18" charset="0"/>
              </a:rPr>
              <a:t>: změny EKG a psychiky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u="sng">
                <a:latin typeface="Times New Roman" pitchFamily="18" charset="0"/>
              </a:rPr>
              <a:t>imunitní systém</a:t>
            </a:r>
            <a:r>
              <a:rPr lang="cs-CZ" sz="2400">
                <a:latin typeface="Times New Roman" pitchFamily="18" charset="0"/>
              </a:rPr>
              <a:t>: působí protizánětlivě a protialergicky - potlačení tvorby lymfocytů, inhibice proteosyntézy, potlačení uvolňování histaminu, stabilizace lyzosomu účastnících se fagocytózy, snižují tvorbu prostaglandinů a leukotrienů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HYPOKORTICISMUS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41325" y="1031875"/>
            <a:ext cx="8756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i="1">
                <a:latin typeface="Times New Roman" pitchFamily="18" charset="0"/>
              </a:rPr>
              <a:t>Nedostatečná činnost nadledvin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Addisonova nemoc</a:t>
            </a:r>
            <a:endParaRPr lang="cs-CZ" sz="2400">
              <a:latin typeface="Times New Roman" pitchFamily="18" charset="0"/>
            </a:endParaRP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únavnost, slabost, hyperpigmentace, hubnutí, nechutenství až zvracení</a:t>
            </a:r>
          </a:p>
          <a:p>
            <a:r>
              <a:rPr lang="cs-CZ" sz="2400">
                <a:latin typeface="Times New Roman" pitchFamily="18" charset="0"/>
              </a:rPr>
              <a:t>nízký tlak s kolapsy, hypoglykémie, bolesti břicha nejasného původu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HYPERKORTICISMUS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6200" y="3429000"/>
            <a:ext cx="906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cs-CZ" sz="2400" b="1" i="1">
                <a:latin typeface="Times New Roman" pitchFamily="18" charset="0"/>
              </a:rPr>
              <a:t>Zvýšená produkce glukokortikoidů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Cushingova nemoc</a:t>
            </a: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centrální obezita (velké břicho, tenké končetiny), měsíčkovitý obličej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plešatění (tvorba koutů i u žen), akné, atrofie kůže, špatné hojení kůže, snadná tvorba modřin, nafialovělé strie (jizvičky na stehnech, břichu, pažích a bocích)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vysoký krevní tlak, možnost vznik cukrovky, nepravidelný menzes až sterilita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psychické změny: předrážděnost, deprese psychózy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34619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Aktivace HPA osy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3429000"/>
            <a:ext cx="8401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/>
              <a:t>Senzorické informace → </a:t>
            </a:r>
            <a:r>
              <a:rPr lang="cs-CZ" sz="2200" b="1" i="1" dirty="0" err="1" smtClean="0"/>
              <a:t>paraventrikulární</a:t>
            </a:r>
            <a:r>
              <a:rPr lang="cs-CZ" sz="2200" b="1" i="1" dirty="0" smtClean="0"/>
              <a:t> jádro (PVN) → uvolnění CRF</a:t>
            </a:r>
            <a:endParaRPr lang="en-US" sz="2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61971"/>
            <a:ext cx="8676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Např. ztráta krve</a:t>
            </a:r>
          </a:p>
          <a:p>
            <a:r>
              <a:rPr lang="cs-CZ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 cesta</a:t>
            </a:r>
            <a:r>
              <a:rPr lang="cs-CZ" sz="2200" dirty="0" smtClean="0"/>
              <a:t>: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→  PVN → uvolnění CRF</a:t>
            </a:r>
          </a:p>
          <a:p>
            <a:r>
              <a:rPr lang="cs-CZ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cesta</a:t>
            </a:r>
            <a:r>
              <a:rPr lang="cs-CZ" sz="2200" dirty="0" smtClean="0"/>
              <a:t>: angiotensin II → aktivace struktur mimo </a:t>
            </a:r>
            <a:r>
              <a:rPr lang="cs-CZ" sz="2200" dirty="0" err="1" smtClean="0"/>
              <a:t>krevněmozkovou</a:t>
            </a:r>
            <a:r>
              <a:rPr lang="cs-CZ" sz="2200" dirty="0" smtClean="0"/>
              <a:t> bariéru (</a:t>
            </a:r>
            <a:r>
              <a:rPr lang="cs-CZ" sz="2200" i="1" dirty="0" err="1" smtClean="0"/>
              <a:t>subfornical</a:t>
            </a:r>
            <a:r>
              <a:rPr lang="cs-CZ" sz="2200" i="1" dirty="0" smtClean="0"/>
              <a:t> organ</a:t>
            </a:r>
            <a:r>
              <a:rPr lang="cs-CZ" sz="2200" dirty="0" smtClean="0"/>
              <a:t>) → projekce do PVN k neuronům uvolňujících CRF</a:t>
            </a:r>
          </a:p>
          <a:p>
            <a:r>
              <a:rPr lang="cs-CZ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Imunitní cesta</a:t>
            </a:r>
            <a:r>
              <a:rPr lang="cs-CZ" sz="2200" dirty="0" smtClean="0">
                <a:solidFill>
                  <a:srgbClr val="008000"/>
                </a:solidFill>
              </a:rPr>
              <a:t>: </a:t>
            </a:r>
            <a:r>
              <a:rPr lang="cs-CZ" sz="2200" dirty="0" err="1" smtClean="0"/>
              <a:t>Interleukin</a:t>
            </a:r>
            <a:r>
              <a:rPr lang="cs-CZ" sz="2200" dirty="0" smtClean="0"/>
              <a:t> 1-b → aktivace vláken </a:t>
            </a:r>
            <a:r>
              <a:rPr lang="cs-CZ" sz="2200" dirty="0" err="1" smtClean="0"/>
              <a:t>n.v</a:t>
            </a:r>
            <a:r>
              <a:rPr lang="cs-CZ" sz="2200" dirty="0" smtClean="0"/>
              <a:t> </a:t>
            </a:r>
            <a:r>
              <a:rPr lang="cs-CZ" sz="2200" dirty="0" err="1" smtClean="0"/>
              <a:t>agus</a:t>
            </a:r>
            <a:r>
              <a:rPr lang="cs-CZ" sz="2200" dirty="0" smtClean="0"/>
              <a:t>, aktivace area </a:t>
            </a:r>
            <a:r>
              <a:rPr lang="cs-CZ" sz="2200" dirty="0" err="1" smtClean="0"/>
              <a:t>postrema</a:t>
            </a:r>
            <a:r>
              <a:rPr lang="cs-CZ" sz="2200" dirty="0" smtClean="0"/>
              <a:t>, nebo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</a:t>
            </a:r>
            <a:endParaRPr lang="en-US" sz="2200" dirty="0"/>
          </a:p>
        </p:txBody>
      </p:sp>
      <p:pic>
        <p:nvPicPr>
          <p:cNvPr id="6" name="Obrázek 5" descr="sufornical org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34" y="1124744"/>
            <a:ext cx="5900794" cy="212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0"/>
            <a:ext cx="65527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Hipo</a:t>
            </a:r>
            <a:r>
              <a:rPr lang="cs-CZ" b="1" dirty="0" smtClean="0"/>
              <a:t>k</a:t>
            </a:r>
            <a:r>
              <a:rPr lang="en-US" b="1" dirty="0" err="1" smtClean="0"/>
              <a:t>ampus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zabývá se regulací reakcí na psychogenní </a:t>
            </a:r>
            <a:r>
              <a:rPr lang="cs-CZ" dirty="0" err="1" smtClean="0"/>
              <a:t>stresory</a:t>
            </a:r>
            <a:r>
              <a:rPr lang="cs-CZ" dirty="0" smtClean="0"/>
              <a:t>, v souladu s jeho roli v kognitivním zpracování a emocí</a:t>
            </a:r>
          </a:p>
          <a:p>
            <a:pPr>
              <a:buFontTx/>
              <a:buChar char="-"/>
            </a:pPr>
            <a:r>
              <a:rPr lang="cs-CZ" dirty="0" smtClean="0"/>
              <a:t> aktivace tlumí HPA osu</a:t>
            </a:r>
          </a:p>
          <a:p>
            <a:pPr>
              <a:buFontTx/>
              <a:buChar char="-"/>
            </a:pPr>
            <a:r>
              <a:rPr lang="cs-CZ" dirty="0" smtClean="0"/>
              <a:t>poškození vede k přehnaným reakcím na </a:t>
            </a:r>
            <a:r>
              <a:rPr lang="cs-CZ" dirty="0" err="1" smtClean="0"/>
              <a:t>stresor</a:t>
            </a:r>
            <a:r>
              <a:rPr lang="cs-CZ" dirty="0" smtClean="0"/>
              <a:t> a dlouhotrvající návrat k normálním hladinám glukokortikoidů</a:t>
            </a:r>
          </a:p>
          <a:p>
            <a:pPr>
              <a:buFontTx/>
              <a:buChar char="-"/>
            </a:pPr>
            <a:r>
              <a:rPr lang="cs-CZ" dirty="0" smtClean="0"/>
              <a:t> zodpovědná hlavně výstupní část </a:t>
            </a:r>
            <a:r>
              <a:rPr lang="cs-CZ" dirty="0" err="1" smtClean="0"/>
              <a:t>hipokampu</a:t>
            </a:r>
            <a:r>
              <a:rPr lang="cs-CZ" dirty="0" smtClean="0"/>
              <a:t> - </a:t>
            </a:r>
            <a:r>
              <a:rPr lang="en-US" dirty="0" smtClean="0"/>
              <a:t>ventral </a:t>
            </a:r>
            <a:r>
              <a:rPr lang="en-US" dirty="0" err="1" smtClean="0"/>
              <a:t>subiculum</a:t>
            </a:r>
            <a:r>
              <a:rPr lang="en-US" dirty="0" smtClean="0"/>
              <a:t> (</a:t>
            </a:r>
            <a:r>
              <a:rPr lang="en-US" dirty="0" err="1" smtClean="0"/>
              <a:t>vSUB</a:t>
            </a:r>
            <a:r>
              <a:rPr lang="en-US" dirty="0" smtClean="0"/>
              <a:t>),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b="1" dirty="0" smtClean="0"/>
              <a:t>M</a:t>
            </a:r>
            <a:r>
              <a:rPr lang="en-US" b="1" dirty="0" err="1" smtClean="0"/>
              <a:t>edial</a:t>
            </a:r>
            <a:r>
              <a:rPr lang="en-US" b="1" dirty="0" smtClean="0"/>
              <a:t> prefrontal cortex(</a:t>
            </a:r>
            <a:r>
              <a:rPr lang="en-US" b="1" dirty="0" err="1" smtClean="0"/>
              <a:t>mPFC</a:t>
            </a:r>
            <a:r>
              <a:rPr lang="en-US" b="1" dirty="0" smtClean="0"/>
              <a:t>)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u potkanů stres aktivuje u potkanů všechny části</a:t>
            </a:r>
          </a:p>
          <a:p>
            <a:pPr>
              <a:buFontTx/>
              <a:buChar char="-"/>
            </a:pPr>
            <a:r>
              <a:rPr lang="cs-CZ" dirty="0" smtClean="0"/>
              <a:t> místo zpětnovazebného působení glukokortikoidů (lokální podání </a:t>
            </a:r>
            <a:r>
              <a:rPr lang="cs-CZ" dirty="0" err="1" smtClean="0"/>
              <a:t>lukokorikoidů</a:t>
            </a:r>
            <a:r>
              <a:rPr lang="cs-CZ" dirty="0" smtClean="0"/>
              <a:t> blokuje anticipační odpovědi na </a:t>
            </a:r>
            <a:r>
              <a:rPr lang="cs-CZ" dirty="0" err="1" smtClean="0"/>
              <a:t>stresory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prelimbická</a:t>
            </a:r>
            <a:r>
              <a:rPr lang="cs-CZ" dirty="0" smtClean="0"/>
              <a:t> část – inhibice stresu – zničení prodlužuje reakci </a:t>
            </a:r>
            <a:r>
              <a:rPr lang="cs-CZ" dirty="0" err="1" smtClean="0"/>
              <a:t>HPAosy</a:t>
            </a:r>
            <a:r>
              <a:rPr lang="cs-CZ" dirty="0" smtClean="0"/>
              <a:t> na akutní psychické </a:t>
            </a:r>
            <a:r>
              <a:rPr lang="cs-CZ" dirty="0" err="1" smtClean="0"/>
              <a:t>stresory</a:t>
            </a:r>
            <a:r>
              <a:rPr lang="cs-CZ" dirty="0" smtClean="0"/>
              <a:t> (ne homeostatické), </a:t>
            </a:r>
          </a:p>
          <a:p>
            <a:pPr>
              <a:buFontTx/>
              <a:buChar char="-"/>
            </a:pPr>
            <a:r>
              <a:rPr lang="cs-CZ" dirty="0" smtClean="0"/>
              <a:t> ventrální </a:t>
            </a:r>
            <a:r>
              <a:rPr lang="cs-CZ" dirty="0" err="1" smtClean="0"/>
              <a:t>infralimbická</a:t>
            </a:r>
            <a:r>
              <a:rPr lang="cs-CZ" dirty="0" smtClean="0"/>
              <a:t> část – zničení vede k poklesu autonomní odpovědi na psychogenní </a:t>
            </a:r>
            <a:r>
              <a:rPr lang="cs-CZ" dirty="0" err="1" smtClean="0"/>
              <a:t>stresory</a:t>
            </a:r>
            <a:endParaRPr lang="cs-CZ" dirty="0" smtClean="0"/>
          </a:p>
          <a:p>
            <a:endParaRPr lang="cs-CZ" sz="900" dirty="0" smtClean="0"/>
          </a:p>
          <a:p>
            <a:pPr algn="just"/>
            <a:r>
              <a:rPr lang="cs-CZ" b="1" dirty="0" err="1" smtClean="0"/>
              <a:t>A</a:t>
            </a:r>
            <a:r>
              <a:rPr lang="en-US" b="1" dirty="0" err="1" smtClean="0"/>
              <a:t>mygdala</a:t>
            </a:r>
            <a:r>
              <a:rPr lang="en-US" b="1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Excitace HPA osy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err="1" smtClean="0"/>
              <a:t>centální</a:t>
            </a:r>
            <a:r>
              <a:rPr lang="cs-CZ" u="sng" dirty="0" smtClean="0"/>
              <a:t> jádro </a:t>
            </a:r>
            <a:r>
              <a:rPr lang="cs-CZ" dirty="0" smtClean="0"/>
              <a:t>– odpovídá na homeostatické </a:t>
            </a:r>
            <a:r>
              <a:rPr lang="cs-CZ" dirty="0" err="1" smtClean="0"/>
              <a:t>stresory</a:t>
            </a:r>
            <a:r>
              <a:rPr lang="cs-CZ" dirty="0" smtClean="0"/>
              <a:t> (zánět, ztráta krve), léze zmírňují aktivaci HPA osy, ale ne na omezení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smtClean="0"/>
              <a:t>mediální jádro </a:t>
            </a:r>
            <a:r>
              <a:rPr lang="cs-CZ" dirty="0" smtClean="0"/>
              <a:t>– léze zmírňují aktivaci HPA osy jako reakci na omezení, světelné nebo sluchové stimuly, ale ne na známky zánětu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0737" y="1984812"/>
            <a:ext cx="873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Stresor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aktivace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návrat ke klidovým hodnotám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179" y="2636912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Trauma, chronický stres (např. posttraumatická stresová porucha)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narušení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dlouhodobé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není návrat ke klidovým hodnotám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3525" y="3968189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 a chronický stres aktivující  HPA osa za normální mez normální reakce „boj vs. útěk“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ovlivnění samotné HPA osy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211960" y="3429000"/>
            <a:ext cx="21602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8248" y="5157192"/>
            <a:ext cx="773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Primární </a:t>
            </a:r>
            <a:r>
              <a:rPr lang="cs-CZ" dirty="0" err="1" smtClean="0"/>
              <a:t>Cushingův</a:t>
            </a:r>
            <a:r>
              <a:rPr lang="cs-CZ" dirty="0" smtClean="0"/>
              <a:t> syndrom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err="1" smtClean="0"/>
              <a:t>Hyperkorticismus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  60-90% depresí</a:t>
            </a:r>
          </a:p>
          <a:p>
            <a:r>
              <a:rPr lang="cs-CZ" dirty="0" err="1" smtClean="0">
                <a:sym typeface="Symbol"/>
              </a:rPr>
              <a:t>Iatrogenní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/>
              <a:t>Cushingův</a:t>
            </a:r>
            <a:r>
              <a:rPr lang="cs-CZ" dirty="0"/>
              <a:t> </a:t>
            </a:r>
            <a:r>
              <a:rPr lang="cs-CZ" dirty="0" smtClean="0"/>
              <a:t>syndrom (léčba kortikoidy) </a:t>
            </a:r>
            <a:r>
              <a:rPr lang="cs-CZ" dirty="0" smtClean="0">
                <a:sym typeface="Symbol"/>
              </a:rPr>
              <a:t>  depresí, sebevražd, úzkostí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4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599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Správná  mateřská  péče </a:t>
            </a:r>
            <a:r>
              <a:rPr lang="cs-CZ" dirty="0" smtClean="0">
                <a:sym typeface="Symbol"/>
              </a:rPr>
              <a:t> správné naprogramování funkce HPA osy</a:t>
            </a:r>
          </a:p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Nedostatečná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mateřská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péče</a:t>
            </a:r>
            <a:r>
              <a:rPr lang="cs-CZ" dirty="0" smtClean="0">
                <a:sym typeface="Symbol"/>
              </a:rPr>
              <a:t>  metylace regulačních oblastí na genu pro glukokortikoidový receptor u potomků (fenek), které se samy špatně staraly o mláďata</a:t>
            </a:r>
          </a:p>
          <a:p>
            <a:endParaRPr lang="cs-CZ" dirty="0">
              <a:sym typeface="Symbol"/>
            </a:endParaRPr>
          </a:p>
        </p:txBody>
      </p:sp>
      <p:pic>
        <p:nvPicPr>
          <p:cNvPr id="5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/>
        </p:blipFill>
        <p:spPr bwMode="auto">
          <a:xfrm>
            <a:off x="-108520" y="4943109"/>
            <a:ext cx="5040560" cy="18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1"/>
          <a:stretch/>
        </p:blipFill>
        <p:spPr bwMode="auto">
          <a:xfrm>
            <a:off x="4846769" y="4833059"/>
            <a:ext cx="4297231" cy="19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Podání glukokortikoidů dospívajícím jedincům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změny metylace některých genů HPA osy přetrvaly do dospělosti  úzkostné poruchy u pokusných zvířat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stejné změny metylace vykazují osoby, které v dětství prožily trauma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ovlivněný gen je pak spojován s rezistenci na glukokortikoidy a 	</a:t>
            </a:r>
            <a:r>
              <a:rPr lang="cs-CZ" dirty="0" err="1" smtClean="0">
                <a:sym typeface="Symbol"/>
              </a:rPr>
              <a:t>hyperkoticismem</a:t>
            </a:r>
            <a:endParaRPr lang="cs-CZ" dirty="0" smtClean="0">
              <a:sym typeface="Symbol"/>
            </a:endParaRPr>
          </a:p>
          <a:p>
            <a:endParaRPr lang="cs-CZ" dirty="0">
              <a:sym typeface="Symbol"/>
            </a:endParaRPr>
          </a:p>
        </p:txBody>
      </p:sp>
      <p:pic>
        <p:nvPicPr>
          <p:cNvPr id="2050" name="Picture 2" descr="Výsledek obrázku pro Social defeat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1958"/>
            <a:ext cx="3121383" cy="27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dirty="0" smtClean="0"/>
              <a:t>„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stress“ (prohra v boji) – 1 povolený boj (model akutního stresu)</a:t>
            </a:r>
          </a:p>
          <a:p>
            <a:r>
              <a:rPr lang="cs-CZ" dirty="0"/>
              <a:t>	</a:t>
            </a:r>
            <a:r>
              <a:rPr lang="cs-CZ" dirty="0" smtClean="0"/>
              <a:t>		         více bojů (chronický stres) – </a:t>
            </a:r>
            <a:r>
              <a:rPr lang="cs-CZ" i="1" dirty="0" smtClean="0"/>
              <a:t>analogie šikany u člověka</a:t>
            </a:r>
            <a:endParaRPr lang="cs-CZ" dirty="0" smtClean="0"/>
          </a:p>
          <a:p>
            <a:r>
              <a:rPr lang="cs-CZ" b="1" dirty="0"/>
              <a:t>	</a:t>
            </a:r>
            <a:r>
              <a:rPr lang="cs-CZ" dirty="0">
                <a:sym typeface="Symbol"/>
              </a:rPr>
              <a:t>  </a:t>
            </a:r>
            <a:r>
              <a:rPr lang="cs-CZ" dirty="0" smtClean="0">
                <a:sym typeface="Symbol"/>
              </a:rPr>
              <a:t>ztráta metylace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exprese CRH (</a:t>
            </a: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)  kortizol v krvi</a:t>
            </a:r>
            <a:endParaRPr lang="cs-CZ" b="1" dirty="0"/>
          </a:p>
        </p:txBody>
      </p:sp>
      <p:pic>
        <p:nvPicPr>
          <p:cNvPr id="4098" name="Picture 2" descr="Miczek 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0300" r="60479" b="52622"/>
          <a:stretch/>
        </p:blipFill>
        <p:spPr bwMode="auto">
          <a:xfrm>
            <a:off x="5220072" y="4203756"/>
            <a:ext cx="3534582" cy="24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ocial defeat 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7" y="4188654"/>
            <a:ext cx="4335613" cy="24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79029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Akutní stres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5849" y="3768874"/>
            <a:ext cx="18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Dlouhodobý stres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74838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Expozice stresu a podání glukokortikoidů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</a:t>
            </a:r>
            <a:r>
              <a:rPr lang="cs-CZ" dirty="0" smtClean="0"/>
              <a:t>Receptoru pro glukokortikoidy </a:t>
            </a:r>
            <a:r>
              <a:rPr lang="cs-CZ" dirty="0">
                <a:sym typeface="Symbol"/>
              </a:rPr>
              <a:t></a:t>
            </a:r>
            <a:r>
              <a:rPr lang="cs-CZ" dirty="0" smtClean="0"/>
              <a:t> </a:t>
            </a: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glukokortikoidů v krvi  mateřské chování a postnatální stres může ovlivnit způsob vývoje HPA osy.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Glukokortikoidy způsobená ztráta metylace látky regulující </a:t>
            </a:r>
            <a:r>
              <a:rPr lang="cs-CZ" dirty="0" err="1" smtClean="0">
                <a:sym typeface="Symbol"/>
              </a:rPr>
              <a:t>glukokortikoidni</a:t>
            </a:r>
            <a:r>
              <a:rPr lang="cs-CZ" dirty="0" smtClean="0">
                <a:sym typeface="Symbol"/>
              </a:rPr>
              <a:t> receptor  resistence na glukokortikoidy a </a:t>
            </a:r>
            <a:r>
              <a:rPr lang="cs-CZ" dirty="0" err="1" smtClean="0">
                <a:sym typeface="Symbol"/>
              </a:rPr>
              <a:t>hyperkoticismus</a:t>
            </a:r>
            <a:r>
              <a:rPr lang="cs-CZ" dirty="0" smtClean="0">
                <a:sym typeface="Symbol"/>
              </a:rPr>
              <a:t>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 – vliv na depresivní chování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733256"/>
            <a:ext cx="553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http://learn.genetics.utah.edu/content/epigenetics/rats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Vlnkový</a:t>
            </a:r>
            <a:r>
              <a:rPr lang="cs-CZ" sz="2400" u="sng" dirty="0" smtClean="0"/>
              <a:t> (dominový) </a:t>
            </a:r>
            <a:r>
              <a:rPr lang="cs-CZ" sz="2400" b="1" u="sng" dirty="0" smtClean="0"/>
              <a:t>efekt</a:t>
            </a:r>
            <a:r>
              <a:rPr lang="cs-CZ" sz="2400" u="sng" dirty="0" smtClean="0"/>
              <a:t> </a:t>
            </a:r>
            <a:r>
              <a:rPr lang="cs-CZ" sz="2400" dirty="0" smtClean="0"/>
              <a:t>– jedna událost přechází v další denní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 (např. rozvod)</a:t>
            </a:r>
            <a:endParaRPr lang="en-US" sz="2400" dirty="0"/>
          </a:p>
        </p:txBody>
      </p:sp>
      <p:pic>
        <p:nvPicPr>
          <p:cNvPr id="4" name="Obrázek 3" descr="ripple effect.jpg"/>
          <p:cNvPicPr>
            <a:picLocks noChangeAspect="1"/>
          </p:cNvPicPr>
          <p:nvPr/>
        </p:nvPicPr>
        <p:blipFill>
          <a:blip r:embed="rId2" cstate="print"/>
          <a:srcRect l="3439" r="5665" b="10904"/>
          <a:stretch>
            <a:fillRect/>
          </a:stretch>
        </p:blipFill>
        <p:spPr>
          <a:xfrm>
            <a:off x="6374988" y="-27384"/>
            <a:ext cx="2805524" cy="19371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51311" y="1988840"/>
            <a:ext cx="619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Chronický stres </a:t>
            </a:r>
            <a:r>
              <a:rPr lang="cs-CZ" sz="2400" dirty="0" smtClean="0"/>
              <a:t>- dlouhodobé stresující situace, které nemají řešení v nedohlednu (permanentní uzávěrky apod.)</a:t>
            </a:r>
            <a:endParaRPr lang="en-US" sz="2400" dirty="0" smtClean="0"/>
          </a:p>
        </p:txBody>
      </p:sp>
      <p:pic>
        <p:nvPicPr>
          <p:cNvPr id="6" name="Obrázek 5" descr="stress-at-wor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66" y="1628800"/>
            <a:ext cx="2700958" cy="19077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3678123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Akutní stres </a:t>
            </a:r>
            <a:r>
              <a:rPr lang="cs-CZ" sz="2400" dirty="0" smtClean="0"/>
              <a:t>– krátkodobá situace, které se v brzké době vyřeší (krátkodobá nemoc)</a:t>
            </a:r>
            <a:endParaRPr lang="en-US" sz="2400" dirty="0" smtClean="0"/>
          </a:p>
        </p:txBody>
      </p:sp>
      <p:pic>
        <p:nvPicPr>
          <p:cNvPr id="8" name="Obrázek 7" descr="zebra-2.jpg"/>
          <p:cNvPicPr>
            <a:picLocks noChangeAspect="1"/>
          </p:cNvPicPr>
          <p:nvPr/>
        </p:nvPicPr>
        <p:blipFill>
          <a:blip r:embed="rId4" cstate="print"/>
          <a:srcRect t="7513" r="1956"/>
          <a:stretch>
            <a:fillRect/>
          </a:stretch>
        </p:blipFill>
        <p:spPr>
          <a:xfrm>
            <a:off x="5580112" y="2808312"/>
            <a:ext cx="3563888" cy="19888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483768" y="5373216"/>
            <a:ext cx="619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Strach z neznáma </a:t>
            </a:r>
            <a:r>
              <a:rPr lang="cs-CZ" sz="2400" dirty="0" smtClean="0"/>
              <a:t>– </a:t>
            </a:r>
            <a:r>
              <a:rPr lang="cs-CZ" sz="2400" dirty="0" err="1" smtClean="0"/>
              <a:t>stresor</a:t>
            </a:r>
            <a:r>
              <a:rPr lang="cs-CZ" sz="2400" dirty="0" smtClean="0"/>
              <a:t> vzniká, když nevíme kdo, kdy, kde a jak (neznámé město)</a:t>
            </a:r>
            <a:endParaRPr lang="en-US" sz="2400" dirty="0" smtClean="0"/>
          </a:p>
        </p:txBody>
      </p:sp>
      <p:pic>
        <p:nvPicPr>
          <p:cNvPr id="10" name="Obrázek 9" descr="strac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Vegetativní systém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u="sng">
                <a:latin typeface="Times New Roman" panose="02020603050405020304" pitchFamily="18" charset="0"/>
              </a:rPr>
              <a:t>sympatikus</a:t>
            </a:r>
            <a:r>
              <a:rPr lang="cs-CZ" altLang="cs-CZ">
                <a:latin typeface="Times New Roman" panose="02020603050405020304" pitchFamily="18" charset="0"/>
              </a:rPr>
              <a:t> aktivován při zátěži, obraně organismu (útěk, útok)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katabolických reakcí v těle</a:t>
            </a:r>
          </a:p>
          <a:p>
            <a:endParaRPr lang="cs-CZ" altLang="cs-CZ">
              <a:latin typeface="Times New Roman" panose="02020603050405020304" pitchFamily="18" charset="0"/>
            </a:endParaRPr>
          </a:p>
          <a:p>
            <a:r>
              <a:rPr lang="cs-CZ" altLang="cs-CZ" b="1" u="sng">
                <a:latin typeface="Times New Roman" panose="02020603050405020304" pitchFamily="18" charset="0"/>
              </a:rPr>
              <a:t>parasympatikus</a:t>
            </a:r>
            <a:r>
              <a:rPr lang="cs-CZ" altLang="cs-CZ">
                <a:latin typeface="Times New Roman" panose="02020603050405020304" pitchFamily="18" charset="0"/>
              </a:rPr>
              <a:t> aktivován při odpočinku, důležitý pro řízení regeneračních pochodů 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anabolických reakcí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reen%20Shot%202012-09-03%20at%209.45.43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9" y="21657"/>
            <a:ext cx="8947057" cy="6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989" t="19200" r="39762" b="20867"/>
          <a:stretch/>
        </p:blipFill>
        <p:spPr>
          <a:xfrm>
            <a:off x="323528" y="558102"/>
            <a:ext cx="8829600" cy="62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93750" y="74613"/>
            <a:ext cx="7524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PARASYMPATICKÝ ODDÍL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" y="1122363"/>
            <a:ext cx="91027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</a:t>
            </a:r>
            <a:r>
              <a:rPr lang="cs-CZ" altLang="cs-CZ" sz="2600">
                <a:latin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600">
                <a:latin typeface="Times New Roman" panose="02020603050405020304" pitchFamily="18" charset="0"/>
              </a:rPr>
              <a:t> převodu v A-V uzlu</a:t>
            </a:r>
            <a:endParaRPr lang="cs-CZ" altLang="cs-CZ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dilatace (</a:t>
            </a:r>
            <a:r>
              <a:rPr lang="cs-CZ" altLang="cs-CZ" sz="2600" i="1">
                <a:latin typeface="Times New Roman" panose="02020603050405020304" pitchFamily="18" charset="0"/>
              </a:rPr>
              <a:t>kůže, sliznice, mozek, plíce</a:t>
            </a:r>
            <a:r>
              <a:rPr lang="cs-CZ" altLang="cs-CZ" sz="26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bronchokonstrikce, sekrece hlenu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 (vodnaté sliny)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kontrakce svaloviny a vyprázdnění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500">
                <a:latin typeface="Times New Roman" panose="02020603050405020304" pitchFamily="18" charset="0"/>
              </a:rPr>
              <a:t>kontrakce a vyprázdnění,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glykogeneze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vazodilatace (erekce)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stah pro vidění do blízka, zúžení zornice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68450" y="74613"/>
            <a:ext cx="5973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SYMPATICKÝ ODDÍL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5438" y="1169988"/>
            <a:ext cx="843756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kontraktility,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převodu v A-V uzlu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400">
                <a:latin typeface="Times New Roman" panose="02020603050405020304" pitchFamily="18" charset="0"/>
              </a:rPr>
              <a:t> – vazokonstrikce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), vazodilatace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400">
                <a:latin typeface="Times New Roman" panose="02020603050405020304" pitchFamily="18" charset="0"/>
              </a:rPr>
              <a:t> – bronchodilatace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(vazké sliny)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inhibice sekrece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>
                <a:latin typeface="Times New Roman" panose="02020603050405020304" pitchFamily="18" charset="0"/>
              </a:rPr>
              <a:t>kontrakce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svěrače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</a:rPr>
              <a:t> motility, inhibice sekrece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kontrakce svěrače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svaloviny, kontrakce svěrače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KŮŽE</a:t>
            </a:r>
            <a:r>
              <a:rPr lang="cs-CZ" altLang="cs-CZ" sz="2400">
                <a:latin typeface="Times New Roman" panose="02020603050405020304" pitchFamily="18" charset="0"/>
              </a:rPr>
              <a:t> – pocení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400">
                <a:latin typeface="Times New Roman" panose="02020603050405020304" pitchFamily="18" charset="0"/>
              </a:rPr>
              <a:t> – aktivace glukoneogeneze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inzulínu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inhibice exokrinie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400">
                <a:latin typeface="Times New Roman" panose="02020603050405020304" pitchFamily="18" charset="0"/>
              </a:rPr>
              <a:t> – ejakulace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400">
                <a:latin typeface="Times New Roman" panose="02020603050405020304" pitchFamily="18" charset="0"/>
              </a:rPr>
              <a:t> – akomodace na dálku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roztažení zornice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60588" y="149225"/>
            <a:ext cx="483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MENTÁLNÍ  STRES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9550" y="990600"/>
            <a:ext cx="862965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000" b="1">
                <a:latin typeface="Times New Roman" panose="02020603050405020304" pitchFamily="18" charset="0"/>
              </a:rPr>
              <a:t>centrum emocí - LIMBICKÝ  SYSTÉM (amygdala)</a:t>
            </a:r>
            <a:endParaRPr lang="cs-CZ" altLang="cs-CZ" sz="3000">
              <a:latin typeface="Times New Roman" panose="02020603050405020304" pitchFamily="18" charset="0"/>
            </a:endParaRP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bazální amygdala </a:t>
            </a:r>
            <a:r>
              <a:rPr lang="cs-CZ" altLang="cs-CZ" sz="2800">
                <a:latin typeface="Times New Roman" panose="02020603050405020304" pitchFamily="18" charset="0"/>
              </a:rPr>
              <a:t>- reakce na „nepříjemné“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strach, tréma, obavy 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  <a:endParaRPr lang="cs-CZ" altLang="cs-CZ" sz="2800" i="1">
              <a:latin typeface="Times New Roman" panose="02020603050405020304" pitchFamily="18" charset="0"/>
            </a:endParaRP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ADRENALINU</a:t>
            </a: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centrální amygdala</a:t>
            </a:r>
            <a:r>
              <a:rPr lang="cs-CZ" altLang="cs-CZ" sz="2800">
                <a:latin typeface="Times New Roman" panose="02020603050405020304" pitchFamily="18" charset="0"/>
              </a:rPr>
              <a:t> - reakce na „aktivní“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chuť něčeho dosáhnout, tendence k útoku, boji…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NORADRENALINU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5400675"/>
            <a:ext cx="8607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latin typeface="Times New Roman" panose="02020603050405020304" pitchFamily="18" charset="0"/>
              </a:rPr>
              <a:t>NORADRENALIN - závisí na intenzitě zátěže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ADRENALIN - závisí na okolnostech vyvolávajících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572000" cy="31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72000" y="1412776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Opioidové</a:t>
            </a:r>
            <a:r>
              <a:rPr lang="cs-CZ" sz="2800" b="1" dirty="0" smtClean="0"/>
              <a:t> receptory: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Hypotalamus</a:t>
            </a:r>
          </a:p>
          <a:p>
            <a:r>
              <a:rPr lang="cs-CZ" sz="2400" dirty="0" smtClean="0"/>
              <a:t>POMC neurony z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inervují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paraventrikulární</a:t>
            </a:r>
            <a:r>
              <a:rPr lang="cs-CZ" sz="2400" dirty="0" smtClean="0"/>
              <a:t> jádro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střední eminence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Limibcký</a:t>
            </a:r>
            <a:r>
              <a:rPr lang="cs-CZ" sz="2400" dirty="0" smtClean="0"/>
              <a:t> systém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Hypofýza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Nadledvinky</a:t>
            </a:r>
          </a:p>
          <a:p>
            <a:r>
              <a:rPr lang="cs-CZ" sz="2400" dirty="0" smtClean="0"/>
              <a:t>	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6239" y="260648"/>
            <a:ext cx="76662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Endogenní opiátový systém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8414" y="332656"/>
            <a:ext cx="25471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-endorfiny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64704"/>
            <a:ext cx="9064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neurotransmiter</a:t>
            </a:r>
            <a:endParaRPr lang="cs-CZ" sz="2400" dirty="0" smtClean="0"/>
          </a:p>
          <a:p>
            <a:r>
              <a:rPr lang="cs-CZ" sz="2400" dirty="0" smtClean="0"/>
              <a:t>Původ: </a:t>
            </a:r>
            <a:r>
              <a:rPr lang="cs-CZ" sz="2400" dirty="0" err="1" smtClean="0"/>
              <a:t>endorfinergní</a:t>
            </a:r>
            <a:r>
              <a:rPr lang="cs-CZ" sz="2400" dirty="0" smtClean="0"/>
              <a:t> neurony –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v zadním hypotalamu</a:t>
            </a:r>
          </a:p>
          <a:p>
            <a:r>
              <a:rPr lang="cs-CZ" sz="2400" dirty="0" smtClean="0"/>
              <a:t>			-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solitarius</a:t>
            </a:r>
            <a:r>
              <a:rPr lang="cs-CZ" sz="2400" dirty="0" smtClean="0"/>
              <a:t> v mozkovém kmeni</a:t>
            </a:r>
          </a:p>
          <a:p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515" y="2492891"/>
            <a:ext cx="33483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→</a:t>
            </a:r>
            <a:r>
              <a:rPr lang="cs-CZ" sz="2200" dirty="0" smtClean="0"/>
              <a:t> ↑úzkostné chování, </a:t>
            </a:r>
          </a:p>
          <a:p>
            <a:pPr marL="177800">
              <a:tabLst>
                <a:tab pos="273050" algn="l"/>
              </a:tabLst>
            </a:pPr>
            <a:r>
              <a:rPr lang="cs-CZ" sz="2200" dirty="0" smtClean="0"/>
              <a:t>↓ schopnost zvládat  a vyrovnat se s nevyhnutelnou </a:t>
            </a:r>
            <a:r>
              <a:rPr lang="cs-CZ" sz="2200" dirty="0" err="1" smtClean="0"/>
              <a:t>averzivní</a:t>
            </a:r>
            <a:r>
              <a:rPr lang="cs-CZ" sz="2200" dirty="0" smtClean="0"/>
              <a:t> situací </a:t>
            </a:r>
          </a:p>
          <a:p>
            <a:pPr marL="177800" indent="-177800"/>
            <a:r>
              <a:rPr lang="cs-CZ" sz="2200" b="1" dirty="0" smtClean="0"/>
              <a:t>→</a:t>
            </a:r>
            <a:r>
              <a:rPr lang="cs-CZ" sz="2200" dirty="0" smtClean="0"/>
              <a:t>  zvětšené nadledvinky → ↑ aktivace HPA osy</a:t>
            </a:r>
          </a:p>
          <a:p>
            <a:r>
              <a:rPr lang="cs-CZ" sz="2200" b="1" dirty="0" smtClean="0"/>
              <a:t>→</a:t>
            </a:r>
            <a:r>
              <a:rPr lang="cs-CZ" sz="2200" dirty="0" smtClean="0"/>
              <a:t>  rozvoj deprese</a:t>
            </a:r>
          </a:p>
          <a:p>
            <a:pPr marL="177800" indent="-177800"/>
            <a:r>
              <a:rPr lang="cs-CZ" sz="2200" b="1" dirty="0" smtClean="0"/>
              <a:t>→ </a:t>
            </a:r>
            <a:r>
              <a:rPr lang="cs-CZ" sz="2200" dirty="0" smtClean="0"/>
              <a:t>myši s různě zmutované receptory pro endorfiny vykazovaly rozdílné reakce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5508104" cy="37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1916832"/>
            <a:ext cx="585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Myši s nízkou/žádnou hladinou </a:t>
            </a:r>
            <a:r>
              <a:rPr lang="el-GR" sz="2400" b="1" i="1" dirty="0" smtClean="0"/>
              <a:t>β</a:t>
            </a:r>
            <a:r>
              <a:rPr lang="cs-CZ" sz="2400" b="1" i="1" dirty="0" smtClean="0"/>
              <a:t>-endorfinů: </a:t>
            </a:r>
            <a:endParaRPr lang="en-US" sz="24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372036"/>
            <a:ext cx="631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Morfium redukovalo symptomy posttraumatické stresové poruchy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138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Osobní a neosobní </a:t>
            </a:r>
            <a:r>
              <a:rPr lang="cs-CZ" sz="2400" b="1" u="sng" dirty="0" err="1" smtClean="0"/>
              <a:t>stresory</a:t>
            </a:r>
            <a:r>
              <a:rPr lang="cs-CZ" sz="2400" b="1" u="sng" dirty="0" smtClean="0"/>
              <a:t> </a:t>
            </a:r>
            <a:r>
              <a:rPr lang="cs-CZ" sz="2400" dirty="0" smtClean="0"/>
              <a:t>– způsoben věcmi, které nelze ovlivnit  (např. dopravní zácpa ve vánici)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3013501"/>
            <a:ext cx="604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err="1" smtClean="0"/>
              <a:t>Stresory</a:t>
            </a:r>
            <a:r>
              <a:rPr lang="cs-CZ" sz="2400" b="1" u="sng" dirty="0" smtClean="0"/>
              <a:t> spouštěče </a:t>
            </a:r>
            <a:r>
              <a:rPr lang="cs-CZ" sz="2400" dirty="0" smtClean="0"/>
              <a:t>– připomíná minulé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a obnovuje stresovou odpověď</a:t>
            </a:r>
            <a:endParaRPr lang="en-US" sz="2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0" y="5085184"/>
            <a:ext cx="5508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Denní problémy </a:t>
            </a:r>
            <a:r>
              <a:rPr lang="cs-CZ" sz="2400" dirty="0" smtClean="0"/>
              <a:t>– běžné drobné starosti, které se stávají každý den, ale které mohou významným podílem přispět k celkové stresové náloži</a:t>
            </a:r>
            <a:endParaRPr lang="en-US" sz="2400" dirty="0" smtClean="0"/>
          </a:p>
        </p:txBody>
      </p:sp>
      <p:pic>
        <p:nvPicPr>
          <p:cNvPr id="11" name="Obrázek 10" descr="st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4186" y="692696"/>
            <a:ext cx="3019814" cy="1916832"/>
          </a:xfrm>
          <a:prstGeom prst="rect">
            <a:avLst/>
          </a:prstGeom>
        </p:spPr>
      </p:pic>
      <p:pic>
        <p:nvPicPr>
          <p:cNvPr id="12" name="Obrázek 11" descr="Lunch atop a Skyscr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6205"/>
            <a:ext cx="2699792" cy="2085589"/>
          </a:xfrm>
          <a:prstGeom prst="rect">
            <a:avLst/>
          </a:prstGeom>
        </p:spPr>
      </p:pic>
      <p:pic>
        <p:nvPicPr>
          <p:cNvPr id="13" name="Obrázek 12" descr="stress-powerpoint-online-13-638.jpg"/>
          <p:cNvPicPr>
            <a:picLocks noChangeAspect="1"/>
          </p:cNvPicPr>
          <p:nvPr/>
        </p:nvPicPr>
        <p:blipFill>
          <a:blip r:embed="rId4" cstate="print"/>
          <a:srcRect l="38600" t="25945" r="15862" b="34815"/>
          <a:stretch>
            <a:fillRect/>
          </a:stretch>
        </p:blipFill>
        <p:spPr>
          <a:xfrm>
            <a:off x="6156176" y="4925058"/>
            <a:ext cx="2987824" cy="193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72008" y="764704"/>
            <a:ext cx="4355976" cy="2952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4680520" y="764704"/>
            <a:ext cx="4355976" cy="2952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4835" y="836712"/>
            <a:ext cx="4089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stresory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EUSTRES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88024" y="764704"/>
            <a:ext cx="4146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Negativní  </a:t>
            </a:r>
            <a:r>
              <a:rPr lang="cs-CZ" sz="2600" b="1" dirty="0" err="1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stresory</a:t>
            </a:r>
            <a:r>
              <a:rPr lang="cs-CZ" sz="2600" b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DISTRES</a:t>
            </a:r>
            <a:endParaRPr lang="en-US" sz="2600" b="1" dirty="0">
              <a:ln w="1841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5042" y="1484784"/>
            <a:ext cx="3721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Motivuje a zaměřuje energii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krátkodobý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Vnímán, že je v našich schopnostech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Pocit vzrušení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Zvyšuje výkon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1412776"/>
            <a:ext cx="3779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Způsobuje úzkost, obavy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Krátkodobý, ale i dlouhodobý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Vnímán, že je mimo naše schopnosti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Nepříjemný pocit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Snižuje výkon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Následkem mohou být psychické i fyzické problémy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4289028"/>
            <a:ext cx="35704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Postup v práci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Nástup do nového zaměstnání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Svatba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Nákup nového domu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Narození dítěte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Dovolená, prázdniny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Nový koníček, nový vzdělávací kurz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3851750"/>
            <a:ext cx="32207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Smrt partnera, příbuzného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Žádost o rozvod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Ztráta kontaktu s blízkým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Úraz, nemoc, hospitalizace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Oběť násilí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Konflikt v mezilidských vztazích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Nezaměstnanost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Nespavost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Dětské problémy ve škole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Právní problémy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72008" y="3861048"/>
            <a:ext cx="4355976" cy="28083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4680520" y="3861048"/>
            <a:ext cx="4355976" cy="280831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79159" y="-99392"/>
            <a:ext cx="14569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3" y="393305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dirty="0" smtClean="0"/>
              <a:t>Nespecifická odpověď organismu na jakýkoliv typ zátěže, který je na něj kladen.</a:t>
            </a:r>
          </a:p>
          <a:p>
            <a:pPr>
              <a:lnSpc>
                <a:spcPts val="2400"/>
              </a:lnSpc>
            </a:pPr>
            <a:r>
              <a:rPr lang="cs-CZ" sz="2400" u="sng" dirty="0" err="1" smtClean="0"/>
              <a:t>Stresory</a:t>
            </a:r>
            <a:r>
              <a:rPr lang="cs-CZ" sz="2400" u="sng" dirty="0" smtClean="0"/>
              <a:t> podílející se na narušení </a:t>
            </a:r>
            <a:r>
              <a:rPr lang="cs-CZ" sz="2400" u="sng" dirty="0" err="1" smtClean="0"/>
              <a:t>homeostázy</a:t>
            </a:r>
            <a:r>
              <a:rPr lang="cs-CZ" sz="2400" u="sng" dirty="0" smtClean="0"/>
              <a:t> organizmu vyvolávají různé změny zahrnující</a:t>
            </a:r>
            <a:r>
              <a:rPr lang="cs-CZ" sz="2400" dirty="0" smtClean="0"/>
              <a:t>: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v chování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v autonomním nervovém systému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Aktivace </a:t>
            </a:r>
            <a:r>
              <a:rPr lang="cs-CZ" sz="2400" dirty="0" err="1" smtClean="0"/>
              <a:t>hypotalamo</a:t>
            </a:r>
            <a:r>
              <a:rPr lang="cs-CZ" sz="2400" dirty="0" smtClean="0"/>
              <a:t> – </a:t>
            </a:r>
            <a:r>
              <a:rPr lang="cs-CZ" sz="2400" dirty="0" err="1" smtClean="0"/>
              <a:t>hypfýzární</a:t>
            </a:r>
            <a:r>
              <a:rPr lang="cs-CZ" sz="2400" dirty="0" smtClean="0"/>
              <a:t> – adrenální osy (</a:t>
            </a:r>
            <a:r>
              <a:rPr lang="cs-CZ" sz="2400" i="1" dirty="0" err="1" smtClean="0"/>
              <a:t>hypothalamo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pituitary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adrenal</a:t>
            </a:r>
            <a:r>
              <a:rPr lang="cs-CZ" sz="2400" i="1" dirty="0" smtClean="0"/>
              <a:t> axis – HPA axis)</a:t>
            </a:r>
            <a:endParaRPr lang="cs-CZ" sz="2400" dirty="0" smtClean="0"/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imunitního systému</a:t>
            </a:r>
          </a:p>
        </p:txBody>
      </p:sp>
      <p:pic>
        <p:nvPicPr>
          <p:cNvPr id="4" name="Obrázek 3" descr="hans se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733" y="-1"/>
            <a:ext cx="2877268" cy="38610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692696"/>
            <a:ext cx="3456384" cy="10552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stress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lnSpc>
                <a:spcPts val="2500"/>
              </a:lnSpc>
            </a:pP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r">
              <a:lnSpc>
                <a:spcPts val="2500"/>
              </a:lnSpc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̴ Hans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132856"/>
            <a:ext cx="5220071" cy="16964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stress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indelible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stressful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ts val="2500"/>
              </a:lnSpc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̴ Hans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5715"/>
            <a:ext cx="91271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Generalizovaný adaptační syndrom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5" y="836712"/>
            <a:ext cx="66967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Poplachová fáze </a:t>
            </a:r>
            <a:r>
              <a:rPr lang="cs-CZ" dirty="0" smtClean="0"/>
              <a:t>– </a:t>
            </a:r>
            <a:r>
              <a:rPr lang="cs-CZ" b="1" dirty="0" smtClean="0"/>
              <a:t>šok</a:t>
            </a:r>
            <a:r>
              <a:rPr lang="cs-CZ" dirty="0" smtClean="0"/>
              <a:t> – </a:t>
            </a:r>
            <a:r>
              <a:rPr lang="cs-CZ" smtClean="0"/>
              <a:t>mohou nastat </a:t>
            </a:r>
            <a:r>
              <a:rPr lang="cs-CZ" dirty="0" smtClean="0"/>
              <a:t>změny jako je </a:t>
            </a:r>
            <a:r>
              <a:rPr lang="cs-CZ" dirty="0" err="1" smtClean="0"/>
              <a:t>hypovolemie</a:t>
            </a:r>
            <a:r>
              <a:rPr lang="cs-CZ" dirty="0" smtClean="0"/>
              <a:t>, </a:t>
            </a:r>
            <a:r>
              <a:rPr lang="cs-CZ" dirty="0" err="1" smtClean="0"/>
              <a:t>hypoosmolarity</a:t>
            </a:r>
            <a:r>
              <a:rPr lang="cs-CZ" dirty="0" smtClean="0"/>
              <a:t> a 	</a:t>
            </a:r>
            <a:r>
              <a:rPr lang="cs-CZ" dirty="0" err="1" smtClean="0"/>
              <a:t>hyponatremie</a:t>
            </a:r>
            <a:r>
              <a:rPr lang="cs-CZ" dirty="0" smtClean="0"/>
              <a:t>, </a:t>
            </a:r>
            <a:r>
              <a:rPr lang="cs-CZ" dirty="0" err="1" smtClean="0"/>
              <a:t>hypochlorémie</a:t>
            </a:r>
            <a:r>
              <a:rPr lang="cs-CZ" dirty="0" smtClean="0"/>
              <a:t>, hyperglykémie – může se vyskytnout např. oběhový šok. Odolnost organismu na </a:t>
            </a:r>
            <a:r>
              <a:rPr lang="cs-CZ" dirty="0" err="1" smtClean="0"/>
              <a:t>stresor</a:t>
            </a:r>
            <a:r>
              <a:rPr lang="cs-CZ" dirty="0" smtClean="0"/>
              <a:t> klesne dočasně pod normálním rozsahem.</a:t>
            </a:r>
          </a:p>
          <a:p>
            <a:pPr marL="342900" indent="-342900" algn="just"/>
            <a:r>
              <a:rPr lang="cs-CZ" dirty="0" smtClean="0"/>
              <a:t> –  </a:t>
            </a:r>
            <a:r>
              <a:rPr lang="cs-CZ" b="1" dirty="0" err="1" smtClean="0"/>
              <a:t>antišok</a:t>
            </a:r>
            <a:r>
              <a:rPr lang="cs-CZ" dirty="0" smtClean="0"/>
              <a:t> – identifikace </a:t>
            </a:r>
            <a:r>
              <a:rPr lang="cs-CZ" dirty="0" err="1" smtClean="0"/>
              <a:t>stresoru</a:t>
            </a:r>
            <a:r>
              <a:rPr lang="cs-CZ" dirty="0" smtClean="0"/>
              <a:t> a tělo začíná odpovídat. Během této fáze sympatikus je aktivovaný, produkují se katecholaminy, od tohoto okamžiku se jedná reakci boj nebo útěk. Rovněž je aktivovaná HPA osa.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cs-CZ" b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Fáze odporu </a:t>
            </a:r>
            <a:r>
              <a:rPr lang="cs-CZ" dirty="0" smtClean="0"/>
              <a:t>– hlavní úlohu hraje zvýšená hladina glukokortikoidů, které zesilují systémovou odpověď (katabolický efekt) - ↑ glukózy, tuků a aminokyselin v krvi, ↑ erytrocytů a </a:t>
            </a:r>
            <a:r>
              <a:rPr lang="cs-CZ" dirty="0" err="1" smtClean="0"/>
              <a:t>neutrofilů</a:t>
            </a:r>
            <a:r>
              <a:rPr lang="cs-CZ" dirty="0" smtClean="0"/>
              <a:t>,↓ lymfocytů a </a:t>
            </a:r>
            <a:r>
              <a:rPr lang="cs-CZ" dirty="0" err="1" smtClean="0"/>
              <a:t>eosinofilů</a:t>
            </a:r>
            <a:r>
              <a:rPr lang="cs-CZ" dirty="0" smtClean="0"/>
              <a:t>, glukokortikoidy začínají působit jako </a:t>
            </a:r>
            <a:r>
              <a:rPr lang="cs-CZ" dirty="0" err="1" smtClean="0"/>
              <a:t>mineralokortikoidy</a:t>
            </a:r>
            <a:r>
              <a:rPr lang="cs-CZ" dirty="0" smtClean="0"/>
              <a:t>.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cs-CZ" b="1" dirty="0" smtClean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</a:rPr>
              <a:t>Zotavení vs. vyčerpání</a:t>
            </a:r>
          </a:p>
          <a:p>
            <a:pPr marL="342900" indent="12700" algn="just"/>
            <a:r>
              <a:rPr lang="cs-CZ" b="1" dirty="0" smtClean="0"/>
              <a:t>Zotavení</a:t>
            </a:r>
            <a:r>
              <a:rPr lang="cs-CZ" dirty="0" smtClean="0"/>
              <a:t> – pokud jsou kompenzační mechanismy úspěšné a dojde k překonání </a:t>
            </a:r>
            <a:r>
              <a:rPr lang="cs-CZ" dirty="0" err="1" smtClean="0"/>
              <a:t>stresoru</a:t>
            </a:r>
            <a:r>
              <a:rPr lang="cs-CZ" dirty="0" smtClean="0"/>
              <a:t>, pak vysoké hladiny živin v krvi jsou použity k anabolickým reakcím, k obnově </a:t>
            </a:r>
            <a:r>
              <a:rPr lang="cs-CZ" dirty="0" err="1" smtClean="0"/>
              <a:t>homeostázy</a:t>
            </a:r>
            <a:r>
              <a:rPr lang="cs-CZ" dirty="0" smtClean="0"/>
              <a:t> a regeneraci buněk</a:t>
            </a:r>
          </a:p>
          <a:p>
            <a:pPr marL="355600" algn="just"/>
            <a:r>
              <a:rPr lang="cs-CZ" b="1" dirty="0" smtClean="0"/>
              <a:t>Vyčerpání</a:t>
            </a:r>
            <a:r>
              <a:rPr lang="cs-CZ" dirty="0" smtClean="0"/>
              <a:t> – alternativní varianta, všechny rezervy těla jsou vyčerpány a tělo není schopno zajišťovat normální funkce. Dlouhodobé poškozování může vést k vyčerpání imunitního systému, dlouhodobá vasokonstrikce může vést k ischemii buněk apod.</a:t>
            </a:r>
            <a:endParaRPr lang="en-US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268760"/>
            <a:ext cx="216024" cy="50405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5000">
                <a:srgbClr val="FF0000"/>
              </a:gs>
              <a:gs pos="50000">
                <a:srgbClr val="FF6600"/>
              </a:gs>
              <a:gs pos="75000">
                <a:srgbClr val="FFFF00"/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5496" y="908720"/>
            <a:ext cx="81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zdraví</a:t>
            </a:r>
            <a:endParaRPr lang="en-US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457890"/>
            <a:ext cx="693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stres</a:t>
            </a:r>
            <a:endParaRPr lang="en-US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1043608" y="908720"/>
            <a:ext cx="1008112" cy="10801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Dobré zdraví</a:t>
            </a:r>
          </a:p>
          <a:p>
            <a:pPr algn="ctr">
              <a:lnSpc>
                <a:spcPts val="1800"/>
              </a:lnSpc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-stáza)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43608" y="1988840"/>
            <a:ext cx="1008112" cy="11521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Alarm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43608" y="3140968"/>
            <a:ext cx="1008112" cy="1224136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Rezistence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43608" y="4365104"/>
            <a:ext cx="1008112" cy="2304256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Vyčerpání</a:t>
            </a:r>
          </a:p>
          <a:p>
            <a:pPr algn="ctr"/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Zóna paniky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1594" t="34688" r="81089" b="47968"/>
          <a:stretch>
            <a:fillRect/>
          </a:stretch>
        </p:blipFill>
        <p:spPr>
          <a:xfrm>
            <a:off x="611560" y="1340768"/>
            <a:ext cx="432048" cy="432048"/>
          </a:xfrm>
          <a:prstGeom prst="rect">
            <a:avLst/>
          </a:prstGeom>
        </p:spPr>
      </p:pic>
      <p:pic>
        <p:nvPicPr>
          <p:cNvPr id="14" name="Obrázek 13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27448" t="37579" r="66212" b="47967"/>
          <a:stretch>
            <a:fillRect/>
          </a:stretch>
        </p:blipFill>
        <p:spPr>
          <a:xfrm>
            <a:off x="683568" y="2060848"/>
            <a:ext cx="374328" cy="360040"/>
          </a:xfrm>
          <a:prstGeom prst="rect">
            <a:avLst/>
          </a:prstGeom>
        </p:spPr>
      </p:pic>
      <p:pic>
        <p:nvPicPr>
          <p:cNvPr id="15" name="Obrázek 14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l="34146" t="37579" r="59756" b="47967"/>
          <a:stretch>
            <a:fillRect/>
          </a:stretch>
        </p:blipFill>
        <p:spPr>
          <a:xfrm>
            <a:off x="683568" y="2348880"/>
            <a:ext cx="360040" cy="360040"/>
          </a:xfrm>
          <a:prstGeom prst="rect">
            <a:avLst/>
          </a:prstGeom>
        </p:spPr>
      </p:pic>
      <p:pic>
        <p:nvPicPr>
          <p:cNvPr id="16" name="Obrázek 15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48301"/>
              </a:clrFrom>
              <a:clrTo>
                <a:srgbClr val="E48301">
                  <a:alpha val="0"/>
                </a:srgbClr>
              </a:clrTo>
            </a:clrChange>
          </a:blip>
          <a:srcRect l="39750" t="37556" r="54152" b="50881"/>
          <a:stretch>
            <a:fillRect/>
          </a:stretch>
        </p:blipFill>
        <p:spPr>
          <a:xfrm>
            <a:off x="683568" y="2636912"/>
            <a:ext cx="360040" cy="288032"/>
          </a:xfrm>
          <a:prstGeom prst="rect">
            <a:avLst/>
          </a:prstGeom>
        </p:spPr>
      </p:pic>
      <p:pic>
        <p:nvPicPr>
          <p:cNvPr id="17" name="Obrázek 16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</a:blip>
          <a:srcRect l="45005" t="38437" r="49381" b="50000"/>
          <a:stretch>
            <a:fillRect/>
          </a:stretch>
        </p:blipFill>
        <p:spPr>
          <a:xfrm>
            <a:off x="683568" y="2852936"/>
            <a:ext cx="331464" cy="288032"/>
          </a:xfrm>
          <a:prstGeom prst="rect">
            <a:avLst/>
          </a:prstGeom>
        </p:spPr>
      </p:pic>
      <p:pic>
        <p:nvPicPr>
          <p:cNvPr id="18" name="Obrázek 17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0D9"/>
              </a:clrFrom>
              <a:clrTo>
                <a:srgbClr val="FFF0D9">
                  <a:alpha val="0"/>
                </a:srgbClr>
              </a:clrTo>
            </a:clrChange>
          </a:blip>
          <a:srcRect l="62195" t="23126" r="26829" b="47967"/>
          <a:stretch>
            <a:fillRect/>
          </a:stretch>
        </p:blipFill>
        <p:spPr>
          <a:xfrm>
            <a:off x="380680" y="3760464"/>
            <a:ext cx="648072" cy="720080"/>
          </a:xfrm>
          <a:prstGeom prst="rect">
            <a:avLst/>
          </a:prstGeom>
        </p:spPr>
      </p:pic>
      <p:pic>
        <p:nvPicPr>
          <p:cNvPr id="19" name="Obrázek 18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5E3"/>
              </a:clrFrom>
              <a:clrTo>
                <a:srgbClr val="FFF5E3">
                  <a:alpha val="0"/>
                </a:srgbClr>
              </a:clrTo>
            </a:clrChange>
          </a:blip>
          <a:srcRect l="50726" t="23126" r="37563" b="47967"/>
          <a:stretch>
            <a:fillRect/>
          </a:stretch>
        </p:blipFill>
        <p:spPr>
          <a:xfrm>
            <a:off x="366392" y="3140968"/>
            <a:ext cx="691504" cy="720080"/>
          </a:xfrm>
          <a:prstGeom prst="rect">
            <a:avLst/>
          </a:prstGeom>
        </p:spPr>
      </p:pic>
      <p:pic>
        <p:nvPicPr>
          <p:cNvPr id="20" name="Obrázek 19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BD0"/>
              </a:clrFrom>
              <a:clrTo>
                <a:srgbClr val="FFEBD0">
                  <a:alpha val="0"/>
                </a:srgbClr>
              </a:clrTo>
            </a:clrChange>
          </a:blip>
          <a:srcRect l="73789" t="23125" r="14500" b="47967"/>
          <a:stretch>
            <a:fillRect/>
          </a:stretch>
        </p:blipFill>
        <p:spPr>
          <a:xfrm>
            <a:off x="395536" y="4725144"/>
            <a:ext cx="691504" cy="720080"/>
          </a:xfrm>
          <a:prstGeom prst="rect">
            <a:avLst/>
          </a:prstGeom>
        </p:spPr>
      </p:pic>
      <p:pic>
        <p:nvPicPr>
          <p:cNvPr id="21" name="Obrázek 20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E5C6"/>
              </a:clrFrom>
              <a:clrTo>
                <a:srgbClr val="FEE5C6">
                  <a:alpha val="0"/>
                </a:srgbClr>
              </a:clrTo>
            </a:clrChange>
          </a:blip>
          <a:srcRect l="85114" t="23125" r="2691" b="47967"/>
          <a:stretch>
            <a:fillRect/>
          </a:stretch>
        </p:blipFill>
        <p:spPr>
          <a:xfrm>
            <a:off x="323528" y="5733256"/>
            <a:ext cx="720080" cy="720080"/>
          </a:xfrm>
          <a:prstGeom prst="rect">
            <a:avLst/>
          </a:prstGeom>
        </p:spPr>
      </p:pic>
      <p:pic>
        <p:nvPicPr>
          <p:cNvPr id="22" name="Obrázek 21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FF0"/>
              </a:clrFrom>
              <a:clrTo>
                <a:srgbClr val="F8FFF0">
                  <a:alpha val="0"/>
                </a:srgbClr>
              </a:clrTo>
            </a:clrChange>
          </a:blip>
          <a:srcRect l="30488" t="24295" r="63172" b="61251"/>
          <a:stretch>
            <a:fillRect/>
          </a:stretch>
        </p:blipFill>
        <p:spPr>
          <a:xfrm>
            <a:off x="323528" y="2204864"/>
            <a:ext cx="374328" cy="360040"/>
          </a:xfrm>
          <a:prstGeom prst="rect">
            <a:avLst/>
          </a:prstGeom>
        </p:spPr>
      </p:pic>
      <p:pic>
        <p:nvPicPr>
          <p:cNvPr id="23" name="Obrázek 22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 l="37204" t="23983" r="56698" b="61563"/>
          <a:stretch>
            <a:fillRect/>
          </a:stretch>
        </p:blipFill>
        <p:spPr>
          <a:xfrm>
            <a:off x="395536" y="2492896"/>
            <a:ext cx="360040" cy="360040"/>
          </a:xfrm>
          <a:prstGeom prst="rect">
            <a:avLst/>
          </a:prstGeom>
        </p:spPr>
      </p:pic>
      <p:pic>
        <p:nvPicPr>
          <p:cNvPr id="24" name="Obrázek 23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9E6"/>
              </a:clrFrom>
              <a:clrTo>
                <a:srgbClr val="FCF9E6">
                  <a:alpha val="0"/>
                </a:srgbClr>
              </a:clrTo>
            </a:clrChange>
          </a:blip>
          <a:srcRect l="42683" t="23983" r="51219" b="61563"/>
          <a:stretch>
            <a:fillRect/>
          </a:stretch>
        </p:blipFill>
        <p:spPr>
          <a:xfrm>
            <a:off x="323528" y="278092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61171" y="5715"/>
            <a:ext cx="32757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Boj   x   útěk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32746"/>
            <a:ext cx="741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Všeobecná aktivace sympatiku doprovázená aktivací dřeně nadledvin.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176403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Kardiovaskulární systém: </a:t>
            </a:r>
          </a:p>
          <a:p>
            <a:r>
              <a:rPr lang="cs-CZ" sz="2000" dirty="0" smtClean="0"/>
              <a:t>	minutový srdeční výdej + ↑ periferního odporu → ↑tlaku krve</a:t>
            </a:r>
          </a:p>
          <a:p>
            <a:r>
              <a:rPr lang="cs-CZ" sz="2000" dirty="0" smtClean="0"/>
              <a:t>	redistribuce krve → ↑ svaly a srdce, ↓ </a:t>
            </a:r>
            <a:r>
              <a:rPr lang="cs-CZ" sz="2000" dirty="0" err="1" smtClean="0"/>
              <a:t>splanchnická</a:t>
            </a:r>
            <a:r>
              <a:rPr lang="cs-CZ" sz="2000" dirty="0" smtClean="0"/>
              <a:t> oblast a kůže</a:t>
            </a:r>
          </a:p>
          <a:p>
            <a:r>
              <a:rPr lang="cs-CZ" sz="2000" b="1" u="sng" dirty="0" smtClean="0"/>
              <a:t>Dýchací systém:</a:t>
            </a:r>
          </a:p>
          <a:p>
            <a:r>
              <a:rPr lang="cs-CZ" sz="2000" dirty="0" smtClean="0"/>
              <a:t>	 ↑ dechové frekvence + ↑ dilatace bronchiálního stromu</a:t>
            </a:r>
          </a:p>
          <a:p>
            <a:r>
              <a:rPr lang="cs-CZ" sz="2000" b="1" u="sng" dirty="0" smtClean="0"/>
              <a:t>Trávicí systém:</a:t>
            </a:r>
          </a:p>
          <a:p>
            <a:r>
              <a:rPr lang="cs-CZ" sz="2000" dirty="0" smtClean="0"/>
              <a:t>	 ↓ sekrece slin, ale ↑ proporce hlenu → lubrikace úst během ↑ ventilace</a:t>
            </a:r>
          </a:p>
          <a:p>
            <a:r>
              <a:rPr lang="cs-CZ" sz="2000" b="1" u="sng" dirty="0" smtClean="0"/>
              <a:t>Metabolismus</a:t>
            </a:r>
            <a:r>
              <a:rPr lang="cs-CZ" sz="2000" dirty="0" smtClean="0"/>
              <a:t> </a:t>
            </a:r>
            <a:r>
              <a:rPr lang="cs-CZ" sz="2000" i="1" dirty="0" smtClean="0"/>
              <a:t>(sympatikus + adrenalin):</a:t>
            </a:r>
          </a:p>
          <a:p>
            <a:r>
              <a:rPr lang="cs-CZ" sz="2000" dirty="0" smtClean="0"/>
              <a:t>	aktivace jater → </a:t>
            </a:r>
            <a:r>
              <a:rPr lang="cs-CZ" sz="2000" dirty="0" err="1" smtClean="0"/>
              <a:t>glykogenolýza</a:t>
            </a:r>
            <a:r>
              <a:rPr lang="cs-CZ" sz="2000" dirty="0" smtClean="0"/>
              <a:t> → ↑ glukózy v krvi</a:t>
            </a:r>
          </a:p>
          <a:p>
            <a:r>
              <a:rPr lang="cs-CZ" sz="2000" dirty="0" smtClean="0"/>
              <a:t>	aktivace tukové tkáně → lipolýza → ↑ mastných kyselin v krvi</a:t>
            </a:r>
          </a:p>
          <a:p>
            <a:r>
              <a:rPr lang="cs-CZ" sz="2000" b="1" u="sng" dirty="0" smtClean="0"/>
              <a:t>Termoregulace a kůže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	aktivace potních žláz + vasokonstrikce cév v kůži = chladná a vlhká kůže 		vyděšeného jedince</a:t>
            </a:r>
          </a:p>
          <a:p>
            <a:r>
              <a:rPr lang="cs-CZ" sz="2000" dirty="0" smtClean="0"/>
              <a:t>	postavení chloupků → aktivace </a:t>
            </a:r>
            <a:r>
              <a:rPr lang="cs-CZ" sz="2000" dirty="0" err="1" smtClean="0"/>
              <a:t>piloerektorů</a:t>
            </a:r>
            <a:r>
              <a:rPr lang="cs-CZ" sz="2000" dirty="0" smtClean="0"/>
              <a:t> (svaly spojené s vlasovými 		</a:t>
            </a:r>
            <a:r>
              <a:rPr lang="cs-CZ" sz="2000" dirty="0" err="1" smtClean="0"/>
              <a:t>folikly</a:t>
            </a:r>
            <a:r>
              <a:rPr lang="cs-CZ" sz="2000" dirty="0" smtClean="0"/>
              <a:t>)</a:t>
            </a:r>
          </a:p>
        </p:txBody>
      </p:sp>
      <p:pic>
        <p:nvPicPr>
          <p:cNvPr id="7" name="Obrázek 6" descr="pes a koč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725" y="0"/>
            <a:ext cx="2581275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19425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%20Shot%202012-09-03%20at%2010.00.49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8" y="739899"/>
            <a:ext cx="44386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hypothalam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733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5" y="116632"/>
            <a:ext cx="4276719" cy="32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2124</Words>
  <Application>Microsoft Office PowerPoint</Application>
  <PresentationFormat>Předvádění na obrazovce (4:3)</PresentationFormat>
  <Paragraphs>327</Paragraphs>
  <Slides>37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Vegetativní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Závodná</cp:lastModifiedBy>
  <cp:revision>52</cp:revision>
  <dcterms:created xsi:type="dcterms:W3CDTF">2016-03-07T18:15:01Z</dcterms:created>
  <dcterms:modified xsi:type="dcterms:W3CDTF">2017-02-23T14:02:00Z</dcterms:modified>
</cp:coreProperties>
</file>