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9" r:id="rId4"/>
    <p:sldId id="270" r:id="rId5"/>
    <p:sldId id="26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CAA"/>
    <a:srgbClr val="4B09EF"/>
    <a:srgbClr val="FE78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4783" autoAdjust="0"/>
  </p:normalViewPr>
  <p:slideViewPr>
    <p:cSldViewPr showGuides="1">
      <p:cViewPr varScale="1">
        <p:scale>
          <a:sx n="72" d="100"/>
          <a:sy n="72" d="100"/>
        </p:scale>
        <p:origin x="1690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39885-20FF-4F7C-9757-2852B6FE4211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9BD05A-287E-4FEA-9F64-D69E04250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4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http://journal.frontiersin.org/article/10.3389/fendo.2013.00127/full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82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http://www.cell.com/trends/endocrinology-metabolism/fulltext/S1043-2760(09)00199-4</a:t>
            </a:r>
          </a:p>
          <a:p>
            <a:r>
              <a:rPr lang="cs-CZ" dirty="0" smtClean="0"/>
              <a:t>http://journal.frontiersin.org/article/10.3389/fendo.2012.00148/full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2061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66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Spine synapses on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hippocampal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pyramidal neurons, which are sites of excitatory neurotransmission important for learning and memory, are replaced during the 4- to 5-day estrous cycle of a female rat under the influence of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estradiol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progesterone.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Hippocampal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-dependent memory processes are affected in parallel with the increases and decreases in synapse density. </a:t>
            </a:r>
            <a:r>
              <a:rPr lang="en-US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A.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Diestrus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the beginning of the cycle when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estradiol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levels are low.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B.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Proestrus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the day when ovulation occurs and sexual receptivity is shown.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C.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Estrus – the day after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proestrus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when the system is beginning to reset itself for the next cycle.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21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http://misc.karger.com/gazette/66/mcewen/art_05.htm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47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9BD05A-287E-4FEA-9F64-D69E04250DC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46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079ED-B288-498E-9FE9-DFDFCB5261CE}" type="datetimeFigureOut">
              <a:rPr lang="en-US" smtClean="0"/>
              <a:t>4/27/2017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BC3BE-D50C-4F96-88B1-58D1BE5E12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data:image/jpeg;base64,/9j/4AAQSkZJRgABAQAAAQABAAD/2wCEAAkGBxIQEA8QDxAPEBEPFQ8QFRAVEA8QFRAWFRUWFxUVFhYYHSggGBolGxUVITEhJSkrLi4uFx8zODMsNygtLisBCgoKDg0OGxAQGy8lICYtLS0rLS8tLS8tLys1LS0tLS0tLS0tLS0tLS0tLS0tLS0tLS0tLS0tLS0tLS0tLS0tLf/AABEIAOEA4QMBIgACEQEDEQH/xAAcAAABBQEBAQAAAAAAAAAAAAAAAQIDBAUGBwj/xABAEAACAQMABgYIAwYGAwEAAAABAgADBBEFBhIhMVETQWFxgZEHIjJCUqGxwUNy0RQjYoKSsiQzY6LC4VNz0jX/xAAaAQEAAwEBAQAAAAAAAAAAAAAAAgMEBQEG/8QAKBEAAgIBBAIBAwUBAAAAAAAAAAECAxEEEiExE0FRMlJhQnGBkbEV/9oADAMBAAIRAxEAPwD3GEIQAhCEAIQhACEIQAhCEAIQhACEIQAhCEAIQhACYWtulGt6K9G2zUqMApxnAG9j9B4zdM841yvuluSoOVojox38W+e7wl1EN0yFjwjS0drowwtwgP8AGuR5idLaaYo1QCrjfPK5c0WCHypI2d5wSM8szZLTQl1wUqxo9XVgd4OYs4e30i6cCfAkTUttYSPaAPfu+YlE9HNdck1dF9nSQlChpam3Xj5jzEuJUDb1II7DmZpQlHtFqkn0PhCEiehCEIAQhCAEIQgBCEIAQhmEAIQiZgCwhCAEIZibQ5iALCEIAQhCAR3BYI2wMtg4HDJxunk15RqI7CsrK+SSD1knJPaMz12VdIWFOuuxVQMN+Oa9oPUZfTd43yiE4bjyWathT2U7W3/pLmnNWv2chlqBqROMMQHH/wBeEhUjqnTqkpLcjLNNcMkEURojpcQHKccN0s2986HIaVRFnjinwz3J0FprF1VVP5hj6Tatb2nV9hwezr8pws6TVe0wGqni3qr3DifP6TDqdPXGO5cF9dkm8G9CEJzjQEIQgBCEo3t+E9Ub25dQ756k28IlGLk8It1KoUZYgDtMz6+lh7gz2ncJl1azOcscxk0RpS7N0NLFfVyW6mkah97HcJA1dzxdz/MZETElqil0aFXFdIf0jfE39RjhduODt5k/WVq1YICWOBMqrel+G4cv1nu3JVfdXUuVl/B0K6eZeOH+XzEiq6ZqvwIQch+pmIjSdGnnjj3g41lrm84x+xdNZjxZj3sTHq0zXvUXicnkN8gfSx91QO/fLFW30ivJv0q7DgzDxMvW+lGHtDaHPgZxx0nUPvAdyr94qaTqj3s96rD0+ewp4PRKFdXGVPh1jvks4K1046EHA3dYyJ0dnrHSdfWyrD3cce6ZbNNOPSyWxtT7NkmY+k9NhMrSwzcNr3R+soX2kmq7vZX4R95nOsvp0q7n/RXO71EzdI13qEs7Fief07JmGmc7sjuyJuPb5kL0VHHeeU3bV6KslCg9XqOe8Z+c0KecetjPZEEcDPUsHjHCLEiiSPCW2omo6ovFjju7Z3VGkEVVXcFAAmBqvae1WPai/c/bznRzl6yzdLb8GqmOFkIQhMZcEISK5rBFLHq+Z6hC5PUsvCKukr3YGyvtH5CYkdUcsSx3k742bYQ2o6tNShH8hEzG1HCgsxCqoLFicBQN5JPUJ4n6QPSPUuGe3sXNK3Bw1ZSVevzwfdT5n5RKSiuT222Nayz0TWLX+xsiUeqatUfhUhtkfmb2V7s5nFP6WLq4qrRsbOiC7YHSs9Q45nZKheZ4zyktPSdQ9DihS6dx+9rAEbt6JxAHfx8pVGcpywjnWaufrg7xbyrUC9Mys4G8qpRc9eypJxJ0eZtN5ZV5rS9GCUm3ll/pgo3+Ugq3TNu4DkPvK+YCWxikVtjxHCMEdmWHg8RQZF0yj3l8xJxTbZD7LbJ4Ng7J6uPCebkScWu0AjhGRwkiJdtrrqbzl5mAGSQBMYRzOTjJJxDR5gtV7vO5dw59Z/SQAxgiswAJJAA4knAE9XAJBILm9SmVUnLuQFQb2Yns6h2mYWlNY8ZS33nh0p4fyjr74mq9qWd67ksRuDHeSx4nPd9ZDyZeES28ZZ1Eko0y7Kq7yxCjxkQm/qtZ5ZqpG5fVXvPE+H3nttmyDkeRjueDorSgKaKg4KMfqZNCE4jeeWbghCE8ATJ01V3qnL1j9vvNUzn79s1H7DjyltKzI0aWOZ5+CtAwMJqOmeW+mbWZqapYUmwaq9JWI+D3U8cEnuHOeNsZta36QNxfXdYnO1VqAdiKxVB/Sonp/or9Egqol7pRDsNh6Vod20Op6vXg9S+fKY5yy8nJtnuk2eY6vauVrgrW6F/2VHUPWIwn5QT7ROMYHOemUmnZelK5FMWlrTCooDVNhRsgAeqgAG7HteU4am80UrEcmSb5NS33mXBIbansqOZ3mTTbFYRSxwiO4UFmIUAZJJwAOZMdSQswVQSzEAAdZPATH9KGrV5Qp0qpIe19XbCA/uqn+pzXkeAkLLVWiVde94KNXXGn0yU6ak0ydlqp3YzuBUcs43ntnTC0J4nM8g2Z7DqTddPZUWJy1MGkx57G4E+GJk8kpvlnY0lcE8JD10dOs1NOwKlu29Wy6g/7h9/OZ4SWLGpsVabciPI7j8jEo5RstpUoNHmWk9L1dHaQurWrtVaFOq2yDgslN/XTZPXhWAweU6m2uFqItRGDI4yCOucl6VlB0rc45Uc9/Rr/ANSPUW/Ku1u3suC6djDiPEfSX0WvhM+dnH2jt44RgjgZtKTR0ZoqpXPqDC9bnOPDmZS111TuFXpKDNWpKBtUgMOpHFgB7Q+YnpNtjYTAAGF3Dd1SScueqnJ/g0xqSR86UqeSMbyd3fO50fbilTVOQ39pPGdbpbU6jWrLXT91UBLNgArUPNl59olStq1WX2Sj+OyfnNNF1ft4K5wkZFNSxCgZJIAHaZ32j7YUqaIPdAyeZ6z5zB0Bod1q7dZCvRj1d6nJPXuPUJ0wlGrtUmoronTDHLFhCExlwQhCABnN3Htv+ZvrOkM568XFR+8nz3y+jtmvSfUyAxj8D3H6R8QzSbjxL0RapLpDSVWpXXaoWT9K6ng9Qu3RoeYypJH8OOufSonKejnV8WNC5AABuLq5r5BzlC5FPuwgXdzzOsmB8M48lh4PH/SlWzpAD4KNEebVD95gaMTacch6x8OE3fSxS2dIK3U9CkfENUB+0ydAJ6rtzIXy3/ebqeUjPP2a0URBFUZIA4nA85rKTsdR9F+1cOOa0+z4m+3nOrubZKqPTqKro4KsjAEMDxBEj0dbClSp0xwRVXvwN585ZnJtnvk2a4rCPmjXbVs6OvHtxk0yBUpMc70YkAE9ZBBB7u2dV6LWPQXK9S1FI/mTf/aJ03ps0YHtKNzj1reoEJ69mrux/VszF9G1rsWjufxajEdygL9QZKvs6OkeZJnVYiYj4mJedM8j1lrm4vLqswwXqvu44CnZUeSiQaEXZuaBHxgee77y9fUs1Kp5vUPmxMdoe2zcUuw7Xlvkox5R8tJ9naxwjJa0ZR6StST4nXPdnJ+QM2t4WSk9Ht1wiDkqj5SSIIs4ZtCEIQBMRYQgBCEIAQhCAExtLLioP4lz5bj9R5zZmDrfV6GlTuD7NF1FQ8qdQhGbuBKt/LLK5YkW0y2zRXIjTH9o3jnGmbDppl7RNxsnYPBuHfymwJzE17DSAbCvubn8X/cz21/qRj1FLzvX8nG+l/RpajQuQP8AJY027FqYx/uAHjOP0EP3IPNmntGlLFLijVoVBlKqlT2Z4EdoOD4Tx+ys2oGtb1Bh6FR0PbwIYdhGD4yzSy5wc21eyxLOjf8AOo/+yn/cJWjkYggg4IIIPIjgZtfKKUewCLPNNAelD1moX9BkqU2KGrT9ZXwcbRQ71zx3Z4zs7TWe0q42Kwyeoq4Plicnxy+DXuRn+km0NbRtekgy9R7YKO3p6e/uAyfCZWjrNaFKlRXhTVUzzxxPid82dKX/AEp2V9gf7jzmfLq4YXJ2NJU4Ry+2JIbursU3b4VJ+UnmTp+r6gpji+Ce4H9fpLorLwW32qutyOMajNDQtrgtUP5R948W2TiaFNQAAOAmmMeT5dsknS6mWe071iNyDZXtJ4+Q+s5y3pM7KiDLMcAT0nRdmKFJKa+6N5+I9Z85TqrNsdvtk6o5eS3CEJzTSEIQgBCEIAQhCAEIQgBKmlbJbihWoP7NZHpnuZSPvLcQwDyvUjTTBn0ddEivbF0Vj+IqnGz3jq5junYETifS7q81KqukqG0NootUruKOoxTqeIAXPYJZ1N1xS7C0bgqlyNw6lrY615N/D5TXXZnhnQqsyjqyIhEeY0y00osW+kHTcfWHI8R4zE1psxWda9FT0hGxUU7toDOyw7t48RymiRGmRUUpbkU2aauzs45rOoPw3/pMVbKoeFN/LE6+NMu8rM//ADYfczjauqLVai1GYU+pveLAcOwGdHYaNp0FwgOetjvJ/SXokrbya6dLXXylyNiGKZDeXSUab1arrTp0wWZ2OAoEiac4EuKwRSzcBjxJ4AdpmBdVNtix4nq5CZttpZr5v2gApbqWFuhGC/U1dhzO8KOoE85cEvpXGTha7U+SW2PS/wBFEcDEUEkAAkk4AAySeQnaat6udHs1q49fitPcQnaebfSSstVayzDGLkybVbQvRDpao/eMNw+Bf1M6KEJy5zc3lmuKSWEEIQkD0IQhACEIQAhCEAIQhACEIQCG7tUqo9OoqulQFWQjIYHiDPn7XnVGro2rldt7ZzmnW3+qepGI4MOo9ffPoeVtIWFO4pPRrItSnUGGRt4P/fbPU8EoyweI6tekN6QWleBq1PcBWG+oo/iHv9/HvnoujNK0Lldu3qpVHXssNpexl4g988+109GVe2LVrINcW+9jT3tWpDjjH4g7Rv3cDxnn9C5em23TdkcbtpWKkY4jd9JdG1o1wuZ9GGNM8b0b6Rb2luqNTuV/jUK39S4+YM6nQnpIS4rUaD2zo9Z1phlqIyqWOATnBxLVZFl8bos7kxpjyI0yZoQyJMvWzSb2lncXNNVd6KhgrZwd4G/HfPCtNa/aQush7g00P4dICkvdkesfEmVzmolVuojXwz2PWbXezsQweoKtYfgU2Vmz/EeCePlPOEvLrTtfark0rOkc9Eu1sHf7OfffdvY8OzMsakeiO7vQte5/wtA7wHDCrW7l4qvad/ZPYNG6gU6SJT6TZRAAERAuPEk575CM4yeZvj4ObfqbLOEclTUKAqgKqgAAbgAOAE1tGaDrXB9VCqf+RgQPDn4TtrDV22o71phm+JyXPkdw8pqgS2er+1GRVfJk6G0BStt49ep11COH5R7omvCExyk5PLLUkughCE8PQhCEAIQhACEIQAhCEAIQhACEIQAhEzDMAWc3rJqPZX+Wr0tmqfx6ZFOp4ng3iDOizDMA8X0x6GK65NpdU6o6kqjo2PZtKCPkJz9lqdfWF3aVbq32KS16A6UVKLrkuAB6rbXmBPofM5n0hDNmp+GvZt5VVkovkthN7kBEaRJGEYZuOqmUtK6KF5RqWrMUW4Xoi4AJXaI3gSbVP0b6P0dsvSpGtWH49bFRwf4RgKvgJYonDoeTKfmJ0m1M1/aMOs+pEmYZke1DalBjJMwzI9qGYBJmLmR5hmASQjMxcwB0I3MXMAWETMWAEIQgBCEIAQhCANzEzG5jdqAP2ohMYWjdqASbUTakT1MAnlK5u+z5yUYuXROMJS6Lm1Oe18P+ArH4WoN5VFmk12eQ8zKGlqYuaNShUyFqAAlThhgg7s55SaqlksjTPKYnHfzjTHhcADlgRpms6SGcCDN/amCY41m+JvOVWQ3YKbqXZjBu7UNqc+1RvibzMjJPM+Zlfg/JUtE/k6XahtSslTcPCODygwljai7UgDxQ0An2ou1IQ0XagEwMUNIdqKGgE2YZkYaLtQCTMXMj2obUAkzFkeYuYA+EZmEAgLRC0YTGloA8tGFowtGM0AfUbcZWxHlo0iaKejVp+mRmNIkhjCJoRqRGwjCJIYwz0mhhjTHmMMiWIaY0x5jcQSNCjV9Ve4STpJQpvuAkgeYZds4tixJr8l0VIoqSoHjg08IFsPHB5VDR4aAWQ8cGlcNHgwCcNFDSENHAwCbaigyIGOBgEoMUGRgxQYA/MWMzCAViZGTFaRsYAM0jZoMZEzQBlxcimr1GyVpqzkAFjhRk4A4nA4Tia3ph0YPZ/aW7qOPqZ2bmc2up+jk4WFr40g/92ZKM3HonGbj0c9W9NdmPZtrpu3NJf+UoVvTYpOKVg7fmrgf2qZ21HQ1pS/y7S0TtW3oj/jJaioFYBEXIYblUcRjqEl5ZEvNMvaA0gbq1t7gpsGuiuUztbJPEZ65dYTE1E/8AzbQckZfJ2H2m4Zrj0dCL4GGeca3Wum3vav7DWFO1IpFMvbqAdhdsYILe0CfGekGZl+2H8BK7m1Er1LahlHmTar6eq/5mkQg68XFUfJFE0tDej2t0gbSN/XuUXBFFatfZc9Ycsc47BidujyZTMrbZz3Jv2SWtFKaLTpqqIgwqKMBRyAlhTIVkizw8JlMepkayVRAHqY8GMUSQCAOBjxGgR4EAcI4RojhAHCOEaI4QBwjgY0RRAFhCEAqNI2kzCRMIBC0haTuJC4gFdzK1VpacSrWWAU6jys7yaqJUqQC9qIf8BSHwvcL5Vn/WbpnnOj9MX1ojUKVC0Kh6rrUqVarE7bFt6KBjjzjm1i0m34mj6f5bau391WaldFI3K+CR6CZkaX9te0fecql9pCocNfbI/wBO2oqfAtma1uz7Kh6lSqR77lSx8gB5CQstUlhELb4zjhF2kZbpypSlylKDIToJMgjEEmQQB6rJVEaokqiAKojwIAR4EAAI4CAEcBAACOAgBHAQAxFAgBFgCiKIgjhAEhFhAKxkbQhAInkLwhAIHlWrCEAoVZSqRYQDMupWhCAWreaNGLCAXKUuUoQgFlJOkIQCZZKsIQBwjxCEAeIohCAOixYQBYohCAKIsIQAhCE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2" name="AutoShape 4" descr="data:image/jpeg;base64,/9j/4AAQSkZJRgABAQAAAQABAAD/2wCEAAkGBxIQEA8QDxAPEBEPFQ8QFRAVEA8QFRAWFRUWFxUVFhYYHSggGBolGxUVITEhJSkrLi4uFx8zODMsNygtLisBCgoKDg0OGxAQGy8lICYtLS0rLS8tLS8tLys1LS0tLS0tLS0tLS0tLS0tLS0tLS0tLS0tLS0tLS0tLS0tLS0tLf/AABEIAOEA4QMBIgACEQEDEQH/xAAcAAABBQEBAQAAAAAAAAAAAAAAAQIDBAUGBwj/xABAEAACAQMABgYIAwYGAwEAAAABAgADBBEFBhIhMVETQWFxgZEHIjJCUqGxwUNy0RQjYoKSsiQzY6LC4VNz0jX/xAAaAQEAAwEBAQAAAAAAAAAAAAAAAgMEBQEG/8QAKBEAAgIBBAIBAwUBAAAAAAAAAAECAxEEEiExE0FRMlJhQnGBkbEV/9oADAMBAAIRAxEAPwD3GEIQAhCEAIQhACEIQAhCEAIQhACEIQAhCEAIQhACYWtulGt6K9G2zUqMApxnAG9j9B4zdM841yvuluSoOVojox38W+e7wl1EN0yFjwjS0drowwtwgP8AGuR5idLaaYo1QCrjfPK5c0WCHypI2d5wSM8szZLTQl1wUqxo9XVgd4OYs4e30i6cCfAkTUttYSPaAPfu+YlE9HNdck1dF9nSQlChpam3Xj5jzEuJUDb1II7DmZpQlHtFqkn0PhCEiehCEIAQhCAEIQgBCEIAQhmEAIQiZgCwhCAEIZibQ5iALCEIAQhCAR3BYI2wMtg4HDJxunk15RqI7CsrK+SSD1knJPaMz12VdIWFOuuxVQMN+Oa9oPUZfTd43yiE4bjyWathT2U7W3/pLmnNWv2chlqBqROMMQHH/wBeEhUjqnTqkpLcjLNNcMkEURojpcQHKccN0s2986HIaVRFnjinwz3J0FprF1VVP5hj6Tatb2nV9hwezr8pws6TVe0wGqni3qr3DifP6TDqdPXGO5cF9dkm8G9CEJzjQEIQgBCEo3t+E9Ub25dQ756k28IlGLk8It1KoUZYgDtMz6+lh7gz2ncJl1azOcscxk0RpS7N0NLFfVyW6mkah97HcJA1dzxdz/MZETElqil0aFXFdIf0jfE39RjhduODt5k/WVq1YICWOBMqrel+G4cv1nu3JVfdXUuVl/B0K6eZeOH+XzEiq6ZqvwIQch+pmIjSdGnnjj3g41lrm84x+xdNZjxZj3sTHq0zXvUXicnkN8gfSx91QO/fLFW30ivJv0q7DgzDxMvW+lGHtDaHPgZxx0nUPvAdyr94qaTqj3s96rD0+ewp4PRKFdXGVPh1jvks4K1046EHA3dYyJ0dnrHSdfWyrD3cce6ZbNNOPSyWxtT7NkmY+k9NhMrSwzcNr3R+soX2kmq7vZX4R95nOsvp0q7n/RXO71EzdI13qEs7Fief07JmGmc7sjuyJuPb5kL0VHHeeU3bV6KslCg9XqOe8Z+c0KecetjPZEEcDPUsHjHCLEiiSPCW2omo6ovFjju7Z3VGkEVVXcFAAmBqvae1WPai/c/bznRzl6yzdLb8GqmOFkIQhMZcEISK5rBFLHq+Z6hC5PUsvCKukr3YGyvtH5CYkdUcsSx3k742bYQ2o6tNShH8hEzG1HCgsxCqoLFicBQN5JPUJ4n6QPSPUuGe3sXNK3Bw1ZSVevzwfdT5n5RKSiuT222Nayz0TWLX+xsiUeqatUfhUhtkfmb2V7s5nFP6WLq4qrRsbOiC7YHSs9Q45nZKheZ4zyktPSdQ9DihS6dx+9rAEbt6JxAHfx8pVGcpywjnWaufrg7xbyrUC9Mys4G8qpRc9eypJxJ0eZtN5ZV5rS9GCUm3ll/pgo3+Ugq3TNu4DkPvK+YCWxikVtjxHCMEdmWHg8RQZF0yj3l8xJxTbZD7LbJ4Ng7J6uPCebkScWu0AjhGRwkiJdtrrqbzl5mAGSQBMYRzOTjJJxDR5gtV7vO5dw59Z/SQAxgiswAJJAA4knAE9XAJBILm9SmVUnLuQFQb2Yns6h2mYWlNY8ZS33nh0p4fyjr74mq9qWd67ksRuDHeSx4nPd9ZDyZeES28ZZ1Eko0y7Kq7yxCjxkQm/qtZ5ZqpG5fVXvPE+H3nttmyDkeRjueDorSgKaKg4KMfqZNCE4jeeWbghCE8ATJ01V3qnL1j9vvNUzn79s1H7DjyltKzI0aWOZ5+CtAwMJqOmeW+mbWZqapYUmwaq9JWI+D3U8cEnuHOeNsZta36QNxfXdYnO1VqAdiKxVB/Sonp/or9Egqol7pRDsNh6Vod20Op6vXg9S+fKY5yy8nJtnuk2eY6vauVrgrW6F/2VHUPWIwn5QT7ROMYHOemUmnZelK5FMWlrTCooDVNhRsgAeqgAG7HteU4am80UrEcmSb5NS33mXBIbansqOZ3mTTbFYRSxwiO4UFmIUAZJJwAOZMdSQswVQSzEAAdZPATH9KGrV5Qp0qpIe19XbCA/uqn+pzXkeAkLLVWiVde94KNXXGn0yU6ak0ydlqp3YzuBUcs43ntnTC0J4nM8g2Z7DqTddPZUWJy1MGkx57G4E+GJk8kpvlnY0lcE8JD10dOs1NOwKlu29Wy6g/7h9/OZ4SWLGpsVabciPI7j8jEo5RstpUoNHmWk9L1dHaQurWrtVaFOq2yDgslN/XTZPXhWAweU6m2uFqItRGDI4yCOucl6VlB0rc45Uc9/Rr/ANSPUW/Ku1u3suC6djDiPEfSX0WvhM+dnH2jt44RgjgZtKTR0ZoqpXPqDC9bnOPDmZS111TuFXpKDNWpKBtUgMOpHFgB7Q+YnpNtjYTAAGF3Dd1SScueqnJ/g0xqSR86UqeSMbyd3fO50fbilTVOQ39pPGdbpbU6jWrLXT91UBLNgArUPNl59olStq1WX2Sj+OyfnNNF1ft4K5wkZFNSxCgZJIAHaZ32j7YUqaIPdAyeZ6z5zB0Bod1q7dZCvRj1d6nJPXuPUJ0wlGrtUmoronTDHLFhCExlwQhCABnN3Htv+ZvrOkM568XFR+8nz3y+jtmvSfUyAxj8D3H6R8QzSbjxL0RapLpDSVWpXXaoWT9K6ng9Qu3RoeYypJH8OOufSonKejnV8WNC5AABuLq5r5BzlC5FPuwgXdzzOsmB8M48lh4PH/SlWzpAD4KNEebVD95gaMTacch6x8OE3fSxS2dIK3U9CkfENUB+0ydAJ6rtzIXy3/ebqeUjPP2a0URBFUZIA4nA85rKTsdR9F+1cOOa0+z4m+3nOrubZKqPTqKro4KsjAEMDxBEj0dbClSp0xwRVXvwN585ZnJtnvk2a4rCPmjXbVs6OvHtxk0yBUpMc70YkAE9ZBBB7u2dV6LWPQXK9S1FI/mTf/aJ03ps0YHtKNzj1reoEJ69mrux/VszF9G1rsWjufxajEdygL9QZKvs6OkeZJnVYiYj4mJedM8j1lrm4vLqswwXqvu44CnZUeSiQaEXZuaBHxgee77y9fUs1Kp5vUPmxMdoe2zcUuw7Xlvkox5R8tJ9naxwjJa0ZR6StST4nXPdnJ+QM2t4WSk9Ht1wiDkqj5SSIIs4ZtCEIQBMRYQgBCEIAQhCAExtLLioP4lz5bj9R5zZmDrfV6GlTuD7NF1FQ8qdQhGbuBKt/LLK5YkW0y2zRXIjTH9o3jnGmbDppl7RNxsnYPBuHfymwJzE17DSAbCvubn8X/cz21/qRj1FLzvX8nG+l/RpajQuQP8AJY027FqYx/uAHjOP0EP3IPNmntGlLFLijVoVBlKqlT2Z4EdoOD4Tx+ys2oGtb1Bh6FR0PbwIYdhGD4yzSy5wc21eyxLOjf8AOo/+yn/cJWjkYggg4IIIPIjgZtfKKUewCLPNNAelD1moX9BkqU2KGrT9ZXwcbRQ71zx3Z4zs7TWe0q42Kwyeoq4Plicnxy+DXuRn+km0NbRtekgy9R7YKO3p6e/uAyfCZWjrNaFKlRXhTVUzzxxPid82dKX/AEp2V9gf7jzmfLq4YXJ2NJU4Ry+2JIbursU3b4VJ+UnmTp+r6gpji+Ce4H9fpLorLwW32qutyOMajNDQtrgtUP5R948W2TiaFNQAAOAmmMeT5dsknS6mWe071iNyDZXtJ4+Q+s5y3pM7KiDLMcAT0nRdmKFJKa+6N5+I9Z85TqrNsdvtk6o5eS3CEJzTSEIQgBCEIAQhCAEIQgBKmlbJbihWoP7NZHpnuZSPvLcQwDyvUjTTBn0ddEivbF0Vj+IqnGz3jq5junYETifS7q81KqukqG0NootUruKOoxTqeIAXPYJZ1N1xS7C0bgqlyNw6lrY615N/D5TXXZnhnQqsyjqyIhEeY0y00osW+kHTcfWHI8R4zE1psxWda9FT0hGxUU7toDOyw7t48RymiRGmRUUpbkU2aauzs45rOoPw3/pMVbKoeFN/LE6+NMu8rM//ADYfczjauqLVai1GYU+pveLAcOwGdHYaNp0FwgOetjvJ/SXokrbya6dLXXylyNiGKZDeXSUab1arrTp0wWZ2OAoEiac4EuKwRSzcBjxJ4AdpmBdVNtix4nq5CZttpZr5v2gApbqWFuhGC/U1dhzO8KOoE85cEvpXGTha7U+SW2PS/wBFEcDEUEkAAkk4AAySeQnaat6udHs1q49fitPcQnaebfSSstVayzDGLkybVbQvRDpao/eMNw+Bf1M6KEJy5zc3lmuKSWEEIQkD0IQhACEIQAhCEAIQhACEIQCG7tUqo9OoqulQFWQjIYHiDPn7XnVGro2rldt7ZzmnW3+qepGI4MOo9ffPoeVtIWFO4pPRrItSnUGGRt4P/fbPU8EoyweI6tekN6QWleBq1PcBWG+oo/iHv9/HvnoujNK0Lldu3qpVHXssNpexl4g988+109GVe2LVrINcW+9jT3tWpDjjH4g7Rv3cDxnn9C5em23TdkcbtpWKkY4jd9JdG1o1wuZ9GGNM8b0b6Rb2luqNTuV/jUK39S4+YM6nQnpIS4rUaD2zo9Z1phlqIyqWOATnBxLVZFl8bos7kxpjyI0yZoQyJMvWzSb2lncXNNVd6KhgrZwd4G/HfPCtNa/aQush7g00P4dICkvdkesfEmVzmolVuojXwz2PWbXezsQweoKtYfgU2Vmz/EeCePlPOEvLrTtfark0rOkc9Eu1sHf7OfffdvY8OzMsakeiO7vQte5/wtA7wHDCrW7l4qvad/ZPYNG6gU6SJT6TZRAAERAuPEk575CM4yeZvj4ObfqbLOEclTUKAqgKqgAAbgAOAE1tGaDrXB9VCqf+RgQPDn4TtrDV22o71phm+JyXPkdw8pqgS2er+1GRVfJk6G0BStt49ep11COH5R7omvCExyk5PLLUkughCE8PQhCEAIQhACEIQAhCEAIQhACEIQAhEzDMAWc3rJqPZX+Wr0tmqfx6ZFOp4ng3iDOizDMA8X0x6GK65NpdU6o6kqjo2PZtKCPkJz9lqdfWF3aVbq32KS16A6UVKLrkuAB6rbXmBPofM5n0hDNmp+GvZt5VVkovkthN7kBEaRJGEYZuOqmUtK6KF5RqWrMUW4Xoi4AJXaI3gSbVP0b6P0dsvSpGtWH49bFRwf4RgKvgJYonDoeTKfmJ0m1M1/aMOs+pEmYZke1DalBjJMwzI9qGYBJmLmR5hmASQjMxcwB0I3MXMAWETMWAEIQgBCEIAQhCANzEzG5jdqAP2ohMYWjdqASbUTakT1MAnlK5u+z5yUYuXROMJS6Lm1Oe18P+ArH4WoN5VFmk12eQ8zKGlqYuaNShUyFqAAlThhgg7s55SaqlksjTPKYnHfzjTHhcADlgRpms6SGcCDN/amCY41m+JvOVWQ3YKbqXZjBu7UNqc+1RvibzMjJPM+Zlfg/JUtE/k6XahtSslTcPCODygwljai7UgDxQ0An2ou1IQ0XagEwMUNIdqKGgE2YZkYaLtQCTMXMj2obUAkzFkeYuYA+EZmEAgLRC0YTGloA8tGFowtGM0AfUbcZWxHlo0iaKejVp+mRmNIkhjCJoRqRGwjCJIYwz0mhhjTHmMMiWIaY0x5jcQSNCjV9Ve4STpJQpvuAkgeYZds4tixJr8l0VIoqSoHjg08IFsPHB5VDR4aAWQ8cGlcNHgwCcNFDSENHAwCbaigyIGOBgEoMUGRgxQYA/MWMzCAViZGTFaRsYAM0jZoMZEzQBlxcimr1GyVpqzkAFjhRk4A4nA4Tia3ph0YPZ/aW7qOPqZ2bmc2up+jk4WFr40g/92ZKM3HonGbj0c9W9NdmPZtrpu3NJf+UoVvTYpOKVg7fmrgf2qZ21HQ1pS/y7S0TtW3oj/jJaioFYBEXIYblUcRjqEl5ZEvNMvaA0gbq1t7gpsGuiuUztbJPEZ65dYTE1E/8AzbQckZfJ2H2m4Zrj0dCL4GGeca3Wum3vav7DWFO1IpFMvbqAdhdsYILe0CfGekGZl+2H8BK7m1Er1LahlHmTar6eq/5mkQg68XFUfJFE0tDej2t0gbSN/XuUXBFFatfZc9Ycsc47BidujyZTMrbZz3Jv2SWtFKaLTpqqIgwqKMBRyAlhTIVkizw8JlMepkayVRAHqY8GMUSQCAOBjxGgR4EAcI4RojhAHCOEaI4QBwjgY0RRAFhCEAqNI2kzCRMIBC0haTuJC4gFdzK1VpacSrWWAU6jys7yaqJUqQC9qIf8BSHwvcL5Vn/WbpnnOj9MX1ojUKVC0Kh6rrUqVarE7bFt6KBjjzjm1i0m34mj6f5bau391WaldFI3K+CR6CZkaX9te0fecql9pCocNfbI/wBO2oqfAtma1uz7Kh6lSqR77lSx8gB5CQstUlhELb4zjhF2kZbpypSlylKDIToJMgjEEmQQB6rJVEaokqiAKojwIAR4EAAI4CAEcBAACOAgBHAQAxFAgBFgCiKIgjhAEhFhAKxkbQhAInkLwhAIHlWrCEAoVZSqRYQDMupWhCAWreaNGLCAXKUuUoQgFlJOkIQCZZKsIQBwjxCEAeIohCAOixYQBYohCAKIsIQAhCE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4" name="AutoShape 6" descr="data:image/jpeg;base64,/9j/4AAQSkZJRgABAQAAAQABAAD/2wCEAAkGBxIQEA8QDxAPEBEPFQ8QFRAVEA8QFRAWFRUWFxUVFhYYHSggGBolGxUVITEhJSkrLi4uFx8zODMsNygtLisBCgoKDg0OGxAQGy8lICYtLS0rLS8tLS8tLys1LS0tLS0tLS0tLS0tLS0tLS0tLS0tLS0tLS0tLS0tLS0tLS0tLf/AABEIAOEA4QMBIgACEQEDEQH/xAAcAAABBQEBAQAAAAAAAAAAAAAAAQIDBAUGBwj/xABAEAACAQMABgYIAwYGAwEAAAABAgADBBEFBhIhMVETQWFxgZEHIjJCUqGxwUNy0RQjYoKSsiQzY6LC4VNz0jX/xAAaAQEAAwEBAQAAAAAAAAAAAAAAAgMEBQEG/8QAKBEAAgIBBAIBAwUBAAAAAAAAAAECAxEEEiExE0FRMlJhQnGBkbEV/9oADAMBAAIRAxEAPwD3GEIQAhCEAIQhACEIQAhCEAIQhACEIQAhCEAIQhACYWtulGt6K9G2zUqMApxnAG9j9B4zdM841yvuluSoOVojox38W+e7wl1EN0yFjwjS0drowwtwgP8AGuR5idLaaYo1QCrjfPK5c0WCHypI2d5wSM8szZLTQl1wUqxo9XVgd4OYs4e30i6cCfAkTUttYSPaAPfu+YlE9HNdck1dF9nSQlChpam3Xj5jzEuJUDb1II7DmZpQlHtFqkn0PhCEiehCEIAQhCAEIQgBCEIAQhmEAIQiZgCwhCAEIZibQ5iALCEIAQhCAR3BYI2wMtg4HDJxunk15RqI7CsrK+SSD1knJPaMz12VdIWFOuuxVQMN+Oa9oPUZfTd43yiE4bjyWathT2U7W3/pLmnNWv2chlqBqROMMQHH/wBeEhUjqnTqkpLcjLNNcMkEURojpcQHKccN0s2986HIaVRFnjinwz3J0FprF1VVP5hj6Tatb2nV9hwezr8pws6TVe0wGqni3qr3DifP6TDqdPXGO5cF9dkm8G9CEJzjQEIQgBCEo3t+E9Ub25dQ756k28IlGLk8It1KoUZYgDtMz6+lh7gz2ncJl1azOcscxk0RpS7N0NLFfVyW6mkah97HcJA1dzxdz/MZETElqil0aFXFdIf0jfE39RjhduODt5k/WVq1YICWOBMqrel+G4cv1nu3JVfdXUuVl/B0K6eZeOH+XzEiq6ZqvwIQch+pmIjSdGnnjj3g41lrm84x+xdNZjxZj3sTHq0zXvUXicnkN8gfSx91QO/fLFW30ivJv0q7DgzDxMvW+lGHtDaHPgZxx0nUPvAdyr94qaTqj3s96rD0+ewp4PRKFdXGVPh1jvks4K1046EHA3dYyJ0dnrHSdfWyrD3cce6ZbNNOPSyWxtT7NkmY+k9NhMrSwzcNr3R+soX2kmq7vZX4R95nOsvp0q7n/RXO71EzdI13qEs7Fief07JmGmc7sjuyJuPb5kL0VHHeeU3bV6KslCg9XqOe8Z+c0KecetjPZEEcDPUsHjHCLEiiSPCW2omo6ovFjju7Z3VGkEVVXcFAAmBqvae1WPai/c/bznRzl6yzdLb8GqmOFkIQhMZcEISK5rBFLHq+Z6hC5PUsvCKukr3YGyvtH5CYkdUcsSx3k742bYQ2o6tNShH8hEzG1HCgsxCqoLFicBQN5JPUJ4n6QPSPUuGe3sXNK3Bw1ZSVevzwfdT5n5RKSiuT222Nayz0TWLX+xsiUeqatUfhUhtkfmb2V7s5nFP6WLq4qrRsbOiC7YHSs9Q45nZKheZ4zyktPSdQ9DihS6dx+9rAEbt6JxAHfx8pVGcpywjnWaufrg7xbyrUC9Mys4G8qpRc9eypJxJ0eZtN5ZV5rS9GCUm3ll/pgo3+Ugq3TNu4DkPvK+YCWxikVtjxHCMEdmWHg8RQZF0yj3l8xJxTbZD7LbJ4Ng7J6uPCebkScWu0AjhGRwkiJdtrrqbzl5mAGSQBMYRzOTjJJxDR5gtV7vO5dw59Z/SQAxgiswAJJAA4knAE9XAJBILm9SmVUnLuQFQb2Yns6h2mYWlNY8ZS33nh0p4fyjr74mq9qWd67ksRuDHeSx4nPd9ZDyZeES28ZZ1Eko0y7Kq7yxCjxkQm/qtZ5ZqpG5fVXvPE+H3nttmyDkeRjueDorSgKaKg4KMfqZNCE4jeeWbghCE8ATJ01V3qnL1j9vvNUzn79s1H7DjyltKzI0aWOZ5+CtAwMJqOmeW+mbWZqapYUmwaq9JWI+D3U8cEnuHOeNsZta36QNxfXdYnO1VqAdiKxVB/Sonp/or9Egqol7pRDsNh6Vod20Op6vXg9S+fKY5yy8nJtnuk2eY6vauVrgrW6F/2VHUPWIwn5QT7ROMYHOemUmnZelK5FMWlrTCooDVNhRsgAeqgAG7HteU4am80UrEcmSb5NS33mXBIbansqOZ3mTTbFYRSxwiO4UFmIUAZJJwAOZMdSQswVQSzEAAdZPATH9KGrV5Qp0qpIe19XbCA/uqn+pzXkeAkLLVWiVde94KNXXGn0yU6ak0ydlqp3YzuBUcs43ntnTC0J4nM8g2Z7DqTddPZUWJy1MGkx57G4E+GJk8kpvlnY0lcE8JD10dOs1NOwKlu29Wy6g/7h9/OZ4SWLGpsVabciPI7j8jEo5RstpUoNHmWk9L1dHaQurWrtVaFOq2yDgslN/XTZPXhWAweU6m2uFqItRGDI4yCOucl6VlB0rc45Uc9/Rr/ANSPUW/Ku1u3suC6djDiPEfSX0WvhM+dnH2jt44RgjgZtKTR0ZoqpXPqDC9bnOPDmZS111TuFXpKDNWpKBtUgMOpHFgB7Q+YnpNtjYTAAGF3Dd1SScueqnJ/g0xqSR86UqeSMbyd3fO50fbilTVOQ39pPGdbpbU6jWrLXT91UBLNgArUPNl59olStq1WX2Sj+OyfnNNF1ft4K5wkZFNSxCgZJIAHaZ32j7YUqaIPdAyeZ6z5zB0Bod1q7dZCvRj1d6nJPXuPUJ0wlGrtUmoronTDHLFhCExlwQhCABnN3Htv+ZvrOkM568XFR+8nz3y+jtmvSfUyAxj8D3H6R8QzSbjxL0RapLpDSVWpXXaoWT9K6ng9Qu3RoeYypJH8OOufSonKejnV8WNC5AABuLq5r5BzlC5FPuwgXdzzOsmB8M48lh4PH/SlWzpAD4KNEebVD95gaMTacch6x8OE3fSxS2dIK3U9CkfENUB+0ydAJ6rtzIXy3/ebqeUjPP2a0URBFUZIA4nA85rKTsdR9F+1cOOa0+z4m+3nOrubZKqPTqKro4KsjAEMDxBEj0dbClSp0xwRVXvwN585ZnJtnvk2a4rCPmjXbVs6OvHtxk0yBUpMc70YkAE9ZBBB7u2dV6LWPQXK9S1FI/mTf/aJ03ps0YHtKNzj1reoEJ69mrux/VszF9G1rsWjufxajEdygL9QZKvs6OkeZJnVYiYj4mJedM8j1lrm4vLqswwXqvu44CnZUeSiQaEXZuaBHxgee77y9fUs1Kp5vUPmxMdoe2zcUuw7Xlvkox5R8tJ9naxwjJa0ZR6StST4nXPdnJ+QM2t4WSk9Ht1wiDkqj5SSIIs4ZtCEIQBMRYQgBCEIAQhCAExtLLioP4lz5bj9R5zZmDrfV6GlTuD7NF1FQ8qdQhGbuBKt/LLK5YkW0y2zRXIjTH9o3jnGmbDppl7RNxsnYPBuHfymwJzE17DSAbCvubn8X/cz21/qRj1FLzvX8nG+l/RpajQuQP8AJY027FqYx/uAHjOP0EP3IPNmntGlLFLijVoVBlKqlT2Z4EdoOD4Tx+ys2oGtb1Bh6FR0PbwIYdhGD4yzSy5wc21eyxLOjf8AOo/+yn/cJWjkYggg4IIIPIjgZtfKKUewCLPNNAelD1moX9BkqU2KGrT9ZXwcbRQ71zx3Z4zs7TWe0q42Kwyeoq4Plicnxy+DXuRn+km0NbRtekgy9R7YKO3p6e/uAyfCZWjrNaFKlRXhTVUzzxxPid82dKX/AEp2V9gf7jzmfLq4YXJ2NJU4Ry+2JIbursU3b4VJ+UnmTp+r6gpji+Ce4H9fpLorLwW32qutyOMajNDQtrgtUP5R948W2TiaFNQAAOAmmMeT5dsknS6mWe071iNyDZXtJ4+Q+s5y3pM7KiDLMcAT0nRdmKFJKa+6N5+I9Z85TqrNsdvtk6o5eS3CEJzTSEIQgBCEIAQhCAEIQgBKmlbJbihWoP7NZHpnuZSPvLcQwDyvUjTTBn0ddEivbF0Vj+IqnGz3jq5junYETifS7q81KqukqG0NootUruKOoxTqeIAXPYJZ1N1xS7C0bgqlyNw6lrY615N/D5TXXZnhnQqsyjqyIhEeY0y00osW+kHTcfWHI8R4zE1psxWda9FT0hGxUU7toDOyw7t48RymiRGmRUUpbkU2aauzs45rOoPw3/pMVbKoeFN/LE6+NMu8rM//ADYfczjauqLVai1GYU+pveLAcOwGdHYaNp0FwgOetjvJ/SXokrbya6dLXXylyNiGKZDeXSUab1arrTp0wWZ2OAoEiac4EuKwRSzcBjxJ4AdpmBdVNtix4nq5CZttpZr5v2gApbqWFuhGC/U1dhzO8KOoE85cEvpXGTha7U+SW2PS/wBFEcDEUEkAAkk4AAySeQnaat6udHs1q49fitPcQnaebfSSstVayzDGLkybVbQvRDpao/eMNw+Bf1M6KEJy5zc3lmuKSWEEIQkD0IQhACEIQAhCEAIQhACEIQCG7tUqo9OoqulQFWQjIYHiDPn7XnVGro2rldt7ZzmnW3+qepGI4MOo9ffPoeVtIWFO4pPRrItSnUGGRt4P/fbPU8EoyweI6tekN6QWleBq1PcBWG+oo/iHv9/HvnoujNK0Lldu3qpVHXssNpexl4g988+109GVe2LVrINcW+9jT3tWpDjjH4g7Rv3cDxnn9C5em23TdkcbtpWKkY4jd9JdG1o1wuZ9GGNM8b0b6Rb2luqNTuV/jUK39S4+YM6nQnpIS4rUaD2zo9Z1phlqIyqWOATnBxLVZFl8bos7kxpjyI0yZoQyJMvWzSb2lncXNNVd6KhgrZwd4G/HfPCtNa/aQush7g00P4dICkvdkesfEmVzmolVuojXwz2PWbXezsQweoKtYfgU2Vmz/EeCePlPOEvLrTtfark0rOkc9Eu1sHf7OfffdvY8OzMsakeiO7vQte5/wtA7wHDCrW7l4qvad/ZPYNG6gU6SJT6TZRAAERAuPEk575CM4yeZvj4ObfqbLOEclTUKAqgKqgAAbgAOAE1tGaDrXB9VCqf+RgQPDn4TtrDV22o71phm+JyXPkdw8pqgS2er+1GRVfJk6G0BStt49ep11COH5R7omvCExyk5PLLUkughCE8PQhCEAIQhACEIQAhCEAIQhACEIQAhEzDMAWc3rJqPZX+Wr0tmqfx6ZFOp4ng3iDOizDMA8X0x6GK65NpdU6o6kqjo2PZtKCPkJz9lqdfWF3aVbq32KS16A6UVKLrkuAB6rbXmBPofM5n0hDNmp+GvZt5VVkovkthN7kBEaRJGEYZuOqmUtK6KF5RqWrMUW4Xoi4AJXaI3gSbVP0b6P0dsvSpGtWH49bFRwf4RgKvgJYonDoeTKfmJ0m1M1/aMOs+pEmYZke1DalBjJMwzI9qGYBJmLmR5hmASQjMxcwB0I3MXMAWETMWAEIQgBCEIAQhCANzEzG5jdqAP2ohMYWjdqASbUTakT1MAnlK5u+z5yUYuXROMJS6Lm1Oe18P+ArH4WoN5VFmk12eQ8zKGlqYuaNShUyFqAAlThhgg7s55SaqlksjTPKYnHfzjTHhcADlgRpms6SGcCDN/amCY41m+JvOVWQ3YKbqXZjBu7UNqc+1RvibzMjJPM+Zlfg/JUtE/k6XahtSslTcPCODygwljai7UgDxQ0An2ou1IQ0XagEwMUNIdqKGgE2YZkYaLtQCTMXMj2obUAkzFkeYuYA+EZmEAgLRC0YTGloA8tGFowtGM0AfUbcZWxHlo0iaKejVp+mRmNIkhjCJoRqRGwjCJIYwz0mhhjTHmMMiWIaY0x5jcQSNCjV9Ve4STpJQpvuAkgeYZds4tixJr8l0VIoqSoHjg08IFsPHB5VDR4aAWQ8cGlcNHgwCcNFDSENHAwCbaigyIGOBgEoMUGRgxQYA/MWMzCAViZGTFaRsYAM0jZoMZEzQBlxcimr1GyVpqzkAFjhRk4A4nA4Tia3ph0YPZ/aW7qOPqZ2bmc2up+jk4WFr40g/92ZKM3HonGbj0c9W9NdmPZtrpu3NJf+UoVvTYpOKVg7fmrgf2qZ21HQ1pS/y7S0TtW3oj/jJaioFYBEXIYblUcRjqEl5ZEvNMvaA0gbq1t7gpsGuiuUztbJPEZ65dYTE1E/8AzbQckZfJ2H2m4Zrj0dCL4GGeca3Wum3vav7DWFO1IpFMvbqAdhdsYILe0CfGekGZl+2H8BK7m1Er1LahlHmTar6eq/5mkQg68XFUfJFE0tDej2t0gbSN/XuUXBFFatfZc9Ycsc47BidujyZTMrbZz3Jv2SWtFKaLTpqqIgwqKMBRyAlhTIVkizw8JlMepkayVRAHqY8GMUSQCAOBjxGgR4EAcI4RojhAHCOEaI4QBwjgY0RRAFhCEAqNI2kzCRMIBC0haTuJC4gFdzK1VpacSrWWAU6jys7yaqJUqQC9qIf8BSHwvcL5Vn/WbpnnOj9MX1ojUKVC0Kh6rrUqVarE7bFt6KBjjzjm1i0m34mj6f5bau391WaldFI3K+CR6CZkaX9te0fecql9pCocNfbI/wBO2oqfAtma1uz7Kh6lSqR77lSx8gB5CQstUlhELb4zjhF2kZbpypSlylKDIToJMgjEEmQQB6rJVEaokqiAKojwIAR4EAAI4CAEcBAACOAgBHAQAxFAgBFgCiKIgjhAEhFhAKxkbQhAInkLwhAIHlWrCEAoVZSqRYQDMupWhCAWreaNGLCAXKUuUoQgFlJOkIQCZZKsIQBwjxCEAeIohCAOixYQBYohCAKIsIQAhCEA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Obrázek 6" descr="pohl znak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1" y="548681"/>
            <a:ext cx="5688632" cy="56886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1278622"/>
            <a:ext cx="889248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K</a:t>
            </a:r>
            <a:r>
              <a:rPr lang="en-US" sz="2400" b="1" dirty="0" err="1" smtClean="0"/>
              <a:t>atecholaminergní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systém</a:t>
            </a:r>
            <a:r>
              <a:rPr lang="en-US" sz="2400" b="1" dirty="0" smtClean="0"/>
              <a:t> </a:t>
            </a:r>
            <a:r>
              <a:rPr lang="cs-CZ" sz="2400" b="1" dirty="0" smtClean="0"/>
              <a:t>m</a:t>
            </a:r>
            <a:r>
              <a:rPr lang="en-US" sz="2400" b="1" dirty="0" err="1" smtClean="0"/>
              <a:t>ozkov</a:t>
            </a:r>
            <a:r>
              <a:rPr lang="cs-CZ" sz="2400" b="1" dirty="0" err="1" smtClean="0"/>
              <a:t>ého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kmen</a:t>
            </a:r>
            <a:r>
              <a:rPr lang="cs-CZ" sz="2400" b="1" dirty="0" smtClean="0"/>
              <a:t>u</a:t>
            </a:r>
            <a:r>
              <a:rPr lang="cs-CZ" sz="2400" dirty="0" smtClean="0"/>
              <a:t> -</a:t>
            </a:r>
            <a:r>
              <a:rPr lang="en-US" sz="2400" dirty="0" smtClean="0"/>
              <a:t> Estradiol </a:t>
            </a:r>
            <a:r>
              <a:rPr lang="en-US" sz="2400" dirty="0" err="1" smtClean="0"/>
              <a:t>reguluje</a:t>
            </a:r>
            <a:r>
              <a:rPr lang="en-US" sz="2400" dirty="0" smtClean="0"/>
              <a:t> </a:t>
            </a:r>
            <a:r>
              <a:rPr lang="en-US" sz="2400" dirty="0" err="1" smtClean="0"/>
              <a:t>tyrosinhydroxyláz</a:t>
            </a:r>
            <a:r>
              <a:rPr lang="cs-CZ" sz="2400" dirty="0" err="1" smtClean="0"/>
              <a:t>ový</a:t>
            </a:r>
            <a:r>
              <a:rPr lang="en-US" sz="2400" dirty="0" smtClean="0"/>
              <a:t> </a:t>
            </a:r>
            <a:r>
              <a:rPr lang="en-US" sz="2400" dirty="0" smtClean="0"/>
              <a:t>gen a </a:t>
            </a:r>
            <a:r>
              <a:rPr lang="en-US" sz="2400" dirty="0" err="1" smtClean="0"/>
              <a:t>okamžit</a:t>
            </a:r>
            <a:r>
              <a:rPr lang="cs-CZ" sz="2400" dirty="0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expresi</a:t>
            </a:r>
            <a:r>
              <a:rPr lang="en-US" sz="2400" dirty="0" smtClean="0"/>
              <a:t> </a:t>
            </a:r>
            <a:r>
              <a:rPr lang="en-US" sz="2400" dirty="0" err="1" smtClean="0"/>
              <a:t>časného</a:t>
            </a:r>
            <a:r>
              <a:rPr lang="en-US" sz="2400" dirty="0" smtClean="0"/>
              <a:t> genu, a </a:t>
            </a:r>
            <a:r>
              <a:rPr lang="en-US" sz="2400" dirty="0" err="1" smtClean="0"/>
              <a:t>činí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zřejmě</a:t>
            </a:r>
            <a:r>
              <a:rPr lang="en-US" sz="2400" dirty="0" smtClean="0"/>
              <a:t> </a:t>
            </a:r>
            <a:r>
              <a:rPr lang="en-US" sz="2400" dirty="0" err="1" smtClean="0"/>
              <a:t>pomocí</a:t>
            </a:r>
            <a:r>
              <a:rPr lang="en-US" sz="2400" dirty="0" smtClean="0"/>
              <a:t> </a:t>
            </a:r>
            <a:r>
              <a:rPr lang="en-US" sz="2400" dirty="0" err="1" smtClean="0"/>
              <a:t>intracelulárních</a:t>
            </a:r>
            <a:r>
              <a:rPr lang="en-US" sz="2400" dirty="0" smtClean="0"/>
              <a:t> </a:t>
            </a:r>
            <a:r>
              <a:rPr lang="en-US" sz="2400" dirty="0" err="1" smtClean="0"/>
              <a:t>požadavků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b="1" dirty="0" smtClean="0"/>
              <a:t>Hippocampus</a:t>
            </a:r>
            <a:r>
              <a:rPr lang="en-US" sz="2400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indukuce</a:t>
            </a:r>
            <a:r>
              <a:rPr lang="cs-CZ" sz="2400" dirty="0" smtClean="0"/>
              <a:t> de</a:t>
            </a:r>
            <a:r>
              <a:rPr lang="en-US" sz="2400" dirty="0" smtClean="0"/>
              <a:t> novo </a:t>
            </a:r>
            <a:r>
              <a:rPr lang="cs-CZ" sz="2400" dirty="0" smtClean="0"/>
              <a:t>tvořených </a:t>
            </a:r>
            <a:r>
              <a:rPr lang="en-US" sz="2400" dirty="0" err="1" smtClean="0"/>
              <a:t>synaps</a:t>
            </a:r>
            <a:r>
              <a:rPr lang="cs-CZ" sz="2400" dirty="0" smtClean="0"/>
              <a:t>í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pyramidálních</a:t>
            </a:r>
            <a:r>
              <a:rPr lang="en-US" sz="2400" dirty="0" smtClean="0"/>
              <a:t> neuron</a:t>
            </a:r>
            <a:r>
              <a:rPr lang="cs-CZ" sz="2400" dirty="0" smtClean="0"/>
              <a:t>ech</a:t>
            </a:r>
            <a:r>
              <a:rPr lang="en-US" sz="2400" dirty="0" smtClean="0"/>
              <a:t>,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kterých</a:t>
            </a:r>
            <a:r>
              <a:rPr lang="en-US" sz="2400" dirty="0" smtClean="0"/>
              <a:t> se </a:t>
            </a:r>
            <a:r>
              <a:rPr lang="en-US" sz="2400" dirty="0" err="1" smtClean="0"/>
              <a:t>podílejí</a:t>
            </a:r>
            <a:r>
              <a:rPr lang="en-US" sz="2400" dirty="0" smtClean="0"/>
              <a:t> NMDA receptor</a:t>
            </a:r>
            <a:r>
              <a:rPr lang="cs-CZ" sz="2400" dirty="0" smtClean="0"/>
              <a:t>y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Mícha</a:t>
            </a:r>
            <a:r>
              <a:rPr lang="cs-CZ" sz="2400" dirty="0"/>
              <a:t> </a:t>
            </a:r>
            <a:r>
              <a:rPr lang="cs-CZ" sz="2400" dirty="0" smtClean="0"/>
              <a:t>–</a:t>
            </a:r>
            <a:r>
              <a:rPr lang="en-US" sz="2400" dirty="0" smtClean="0"/>
              <a:t> </a:t>
            </a:r>
            <a:r>
              <a:rPr lang="en-US" sz="2400" dirty="0" err="1" smtClean="0"/>
              <a:t>pohlav</a:t>
            </a:r>
            <a:r>
              <a:rPr lang="cs-CZ" sz="2400" dirty="0" smtClean="0"/>
              <a:t>ní rozdíly</a:t>
            </a:r>
            <a:r>
              <a:rPr lang="en-US" sz="2400" dirty="0" smtClean="0"/>
              <a:t> a estrogen</a:t>
            </a:r>
            <a:r>
              <a:rPr lang="cs-CZ" sz="2400" dirty="0" err="1" smtClean="0"/>
              <a:t>ová</a:t>
            </a:r>
            <a:r>
              <a:rPr lang="en-US" sz="2400" dirty="0" smtClean="0"/>
              <a:t> </a:t>
            </a:r>
            <a:r>
              <a:rPr lang="en-US" sz="2400" dirty="0" err="1" smtClean="0"/>
              <a:t>modulace</a:t>
            </a:r>
            <a:r>
              <a:rPr lang="en-US" sz="2400" dirty="0" smtClean="0"/>
              <a:t> </a:t>
            </a:r>
            <a:r>
              <a:rPr lang="en-US" sz="2400" dirty="0" err="1" smtClean="0"/>
              <a:t>nocicepce</a:t>
            </a:r>
            <a:r>
              <a:rPr lang="en-US" sz="2400" dirty="0" smtClean="0"/>
              <a:t> u </a:t>
            </a:r>
            <a:r>
              <a:rPr lang="en-US" sz="2400" dirty="0" err="1" smtClean="0"/>
              <a:t>lidí</a:t>
            </a:r>
            <a:r>
              <a:rPr lang="en-US" sz="2400" dirty="0" smtClean="0"/>
              <a:t> a </a:t>
            </a:r>
            <a:r>
              <a:rPr lang="en-US" sz="2400" dirty="0" err="1" smtClean="0"/>
              <a:t>zvířat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Gliové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buňky</a:t>
            </a:r>
            <a:r>
              <a:rPr lang="cs-CZ" sz="2400" dirty="0"/>
              <a:t> </a:t>
            </a:r>
            <a:r>
              <a:rPr lang="cs-CZ" sz="2400" dirty="0" smtClean="0"/>
              <a:t>- </a:t>
            </a:r>
            <a:r>
              <a:rPr lang="en-US" sz="2400" dirty="0" smtClean="0"/>
              <a:t>Estradiol </a:t>
            </a:r>
            <a:r>
              <a:rPr lang="en-US" sz="2400" dirty="0" err="1" smtClean="0"/>
              <a:t>reguluje</a:t>
            </a:r>
            <a:r>
              <a:rPr lang="en-US" sz="2400" dirty="0" smtClean="0"/>
              <a:t> </a:t>
            </a:r>
            <a:r>
              <a:rPr lang="en-US" sz="2400" dirty="0" err="1" smtClean="0"/>
              <a:t>specifick</a:t>
            </a:r>
            <a:r>
              <a:rPr lang="cs-CZ" sz="2400" dirty="0" smtClean="0"/>
              <a:t>é</a:t>
            </a:r>
            <a:r>
              <a:rPr lang="en-US" sz="2400" dirty="0" smtClean="0"/>
              <a:t> gen</a:t>
            </a:r>
            <a:r>
              <a:rPr lang="cs-CZ" sz="2400" dirty="0" smtClean="0"/>
              <a:t>y</a:t>
            </a:r>
            <a:r>
              <a:rPr lang="en-US" sz="2400" dirty="0" smtClean="0"/>
              <a:t>, </a:t>
            </a:r>
            <a:r>
              <a:rPr lang="en-US" sz="2400" dirty="0" err="1" smtClean="0"/>
              <a:t>jako</a:t>
            </a:r>
            <a:r>
              <a:rPr lang="en-US" sz="2400" dirty="0" smtClean="0"/>
              <a:t> je </a:t>
            </a:r>
            <a:r>
              <a:rPr lang="en-US" sz="2400" dirty="0" err="1" smtClean="0"/>
              <a:t>gliální</a:t>
            </a:r>
            <a:r>
              <a:rPr lang="en-US" sz="2400" dirty="0" smtClean="0"/>
              <a:t> </a:t>
            </a:r>
            <a:r>
              <a:rPr lang="en-US" sz="2400" dirty="0" err="1" smtClean="0"/>
              <a:t>fibrilární</a:t>
            </a:r>
            <a:r>
              <a:rPr lang="en-US" sz="2400" dirty="0" smtClean="0"/>
              <a:t> </a:t>
            </a:r>
            <a:r>
              <a:rPr lang="en-US" sz="2400" dirty="0" err="1" smtClean="0"/>
              <a:t>kyselý</a:t>
            </a:r>
            <a:r>
              <a:rPr lang="en-US" sz="2400" dirty="0" smtClean="0"/>
              <a:t> protein a </a:t>
            </a:r>
            <a:r>
              <a:rPr lang="en-US" sz="2400" dirty="0" smtClean="0"/>
              <a:t>apolipoprotein </a:t>
            </a:r>
            <a:r>
              <a:rPr lang="en-US" sz="2400" dirty="0" smtClean="0"/>
              <a:t>E v </a:t>
            </a:r>
            <a:r>
              <a:rPr lang="en-US" sz="2400" dirty="0" err="1" smtClean="0"/>
              <a:t>astrocyt</a:t>
            </a:r>
            <a:r>
              <a:rPr lang="cs-CZ" sz="2400" dirty="0" smtClean="0"/>
              <a:t>ech</a:t>
            </a:r>
            <a:r>
              <a:rPr lang="en-US" sz="2400" dirty="0" smtClean="0"/>
              <a:t> </a:t>
            </a:r>
            <a:r>
              <a:rPr lang="en-US" sz="2400" dirty="0" smtClean="0"/>
              <a:t>a </a:t>
            </a:r>
            <a:r>
              <a:rPr lang="en-US" sz="2400" dirty="0" err="1" smtClean="0"/>
              <a:t>mikrogli</a:t>
            </a:r>
            <a:r>
              <a:rPr lang="cs-CZ" sz="2400" dirty="0" err="1" smtClean="0"/>
              <a:t>ích</a:t>
            </a:r>
            <a:r>
              <a:rPr lang="en-US" sz="2400" dirty="0" smtClean="0"/>
              <a:t> </a:t>
            </a:r>
            <a:r>
              <a:rPr lang="en-US" sz="2400" dirty="0" err="1" smtClean="0"/>
              <a:t>pomocí</a:t>
            </a:r>
            <a:r>
              <a:rPr lang="en-US" sz="2400" dirty="0" smtClean="0"/>
              <a:t> </a:t>
            </a:r>
            <a:r>
              <a:rPr lang="en-US" sz="2400" dirty="0" err="1" smtClean="0"/>
              <a:t>intracelulárních</a:t>
            </a:r>
            <a:r>
              <a:rPr lang="en-US" sz="2400" dirty="0" smtClean="0"/>
              <a:t> </a:t>
            </a:r>
            <a:r>
              <a:rPr lang="cs-CZ" sz="2400" dirty="0" smtClean="0"/>
              <a:t>potřeb</a:t>
            </a:r>
            <a:r>
              <a:rPr lang="en-US" sz="2400" dirty="0" smtClean="0"/>
              <a:t>, </a:t>
            </a:r>
            <a:r>
              <a:rPr lang="en-US" sz="2400" dirty="0" smtClean="0"/>
              <a:t>a </a:t>
            </a:r>
            <a:r>
              <a:rPr lang="en-US" sz="2400" dirty="0" err="1" smtClean="0"/>
              <a:t>tyto</a:t>
            </a:r>
            <a:r>
              <a:rPr lang="en-US" sz="2400" dirty="0" smtClean="0"/>
              <a:t> </a:t>
            </a:r>
            <a:r>
              <a:rPr lang="en-US" sz="2400" dirty="0" err="1" smtClean="0"/>
              <a:t>změny</a:t>
            </a:r>
            <a:r>
              <a:rPr lang="en-US" sz="2400" dirty="0" smtClean="0"/>
              <a:t> </a:t>
            </a:r>
            <a:r>
              <a:rPr lang="en-US" sz="2400" dirty="0" err="1" smtClean="0"/>
              <a:t>mohou</a:t>
            </a:r>
            <a:r>
              <a:rPr lang="en-US" sz="2400" dirty="0" smtClean="0"/>
              <a:t> </a:t>
            </a:r>
            <a:r>
              <a:rPr lang="en-US" sz="2400" dirty="0" err="1" smtClean="0"/>
              <a:t>odrážet</a:t>
            </a:r>
            <a:r>
              <a:rPr lang="en-US" sz="2400" dirty="0" smtClean="0"/>
              <a:t> </a:t>
            </a:r>
            <a:r>
              <a:rPr lang="en-US" sz="2400" dirty="0" err="1" smtClean="0"/>
              <a:t>roli</a:t>
            </a:r>
            <a:r>
              <a:rPr lang="en-US" sz="2400" dirty="0" smtClean="0"/>
              <a:t> </a:t>
            </a:r>
            <a:r>
              <a:rPr lang="en-US" sz="2400" dirty="0" err="1" smtClean="0"/>
              <a:t>gliových</a:t>
            </a:r>
            <a:r>
              <a:rPr lang="en-US" sz="2400" dirty="0" smtClean="0"/>
              <a:t> </a:t>
            </a:r>
            <a:r>
              <a:rPr lang="en-US" sz="2400" dirty="0" err="1" smtClean="0"/>
              <a:t>buněk</a:t>
            </a:r>
            <a:r>
              <a:rPr lang="en-US" sz="2400" dirty="0" smtClean="0"/>
              <a:t> v </a:t>
            </a:r>
            <a:r>
              <a:rPr lang="en-US" sz="2400" dirty="0" err="1" smtClean="0"/>
              <a:t>normální</a:t>
            </a:r>
            <a:r>
              <a:rPr lang="en-US" sz="2400" dirty="0" smtClean="0"/>
              <a:t> </a:t>
            </a:r>
            <a:r>
              <a:rPr lang="en-US" sz="2400" dirty="0" err="1" smtClean="0"/>
              <a:t>synaptické</a:t>
            </a:r>
            <a:r>
              <a:rPr lang="en-US" sz="2400" dirty="0" smtClean="0"/>
              <a:t> </a:t>
            </a:r>
            <a:r>
              <a:rPr lang="en-US" sz="2400" dirty="0" err="1" smtClean="0"/>
              <a:t>plasticit</a:t>
            </a:r>
            <a:r>
              <a:rPr lang="cs-CZ" sz="2400" dirty="0" smtClean="0"/>
              <a:t>ě</a:t>
            </a:r>
            <a:r>
              <a:rPr lang="en-US" sz="2400" dirty="0" smtClean="0"/>
              <a:t>, </a:t>
            </a:r>
            <a:r>
              <a:rPr lang="en-US" sz="2400" dirty="0" err="1" smtClean="0"/>
              <a:t>stejně</a:t>
            </a:r>
            <a:r>
              <a:rPr lang="en-US" sz="2400" dirty="0" smtClean="0"/>
              <a:t> </a:t>
            </a:r>
            <a:r>
              <a:rPr lang="en-US" sz="2400" dirty="0" err="1" smtClean="0"/>
              <a:t>jako</a:t>
            </a:r>
            <a:r>
              <a:rPr lang="en-US" sz="2400" dirty="0" smtClean="0"/>
              <a:t> </a:t>
            </a:r>
            <a:r>
              <a:rPr lang="en-US" sz="2400" dirty="0" err="1" smtClean="0"/>
              <a:t>léze</a:t>
            </a:r>
            <a:r>
              <a:rPr lang="cs-CZ" sz="2400" dirty="0" smtClean="0"/>
              <a:t>mi</a:t>
            </a:r>
            <a:r>
              <a:rPr lang="en-US" sz="2400" dirty="0" smtClean="0"/>
              <a:t> </a:t>
            </a:r>
            <a:r>
              <a:rPr lang="en-US" sz="2400" dirty="0" err="1" smtClean="0"/>
              <a:t>indukovan</a:t>
            </a:r>
            <a:r>
              <a:rPr lang="cs-CZ" sz="2400" dirty="0" smtClean="0"/>
              <a:t>ou</a:t>
            </a:r>
            <a:r>
              <a:rPr lang="en-US" sz="2400" dirty="0" smtClean="0"/>
              <a:t> </a:t>
            </a:r>
            <a:r>
              <a:rPr lang="en-US" sz="2400" dirty="0" smtClean="0"/>
              <a:t>plasticity.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Cerebrální</a:t>
            </a:r>
            <a:r>
              <a:rPr lang="en-US" sz="2400" dirty="0" smtClean="0"/>
              <a:t> </a:t>
            </a:r>
            <a:r>
              <a:rPr lang="en-US" sz="2400" dirty="0" err="1" smtClean="0"/>
              <a:t>vaskulatury</a:t>
            </a:r>
            <a:r>
              <a:rPr lang="en-US" sz="2400" dirty="0" smtClean="0"/>
              <a:t>. </a:t>
            </a:r>
            <a:r>
              <a:rPr lang="en-US" sz="2400" dirty="0" err="1" smtClean="0"/>
              <a:t>Některé</a:t>
            </a:r>
            <a:r>
              <a:rPr lang="en-US" sz="2400" dirty="0" smtClean="0"/>
              <a:t> </a:t>
            </a:r>
            <a:r>
              <a:rPr lang="en-US" sz="2400" dirty="0" err="1" smtClean="0"/>
              <a:t>intracelulární</a:t>
            </a:r>
            <a:r>
              <a:rPr lang="en-US" sz="2400" dirty="0" smtClean="0"/>
              <a:t> </a:t>
            </a:r>
            <a:r>
              <a:rPr lang="en-US" sz="2400" dirty="0" err="1" smtClean="0"/>
              <a:t>základní</a:t>
            </a:r>
            <a:r>
              <a:rPr lang="en-US" sz="2400" dirty="0" smtClean="0"/>
              <a:t> </a:t>
            </a:r>
            <a:r>
              <a:rPr lang="en-US" sz="2400" dirty="0" err="1" smtClean="0"/>
              <a:t>požadavky</a:t>
            </a:r>
            <a:r>
              <a:rPr lang="en-US" sz="2400" dirty="0" smtClean="0"/>
              <a:t> </a:t>
            </a:r>
            <a:r>
              <a:rPr lang="en-US" sz="2400" dirty="0" err="1" smtClean="0"/>
              <a:t>jsou</a:t>
            </a:r>
            <a:r>
              <a:rPr lang="en-US" sz="2400" dirty="0" smtClean="0"/>
              <a:t> </a:t>
            </a:r>
            <a:r>
              <a:rPr lang="en-US" sz="2400" dirty="0" err="1" smtClean="0"/>
              <a:t>vyjádřeny</a:t>
            </a:r>
            <a:r>
              <a:rPr lang="en-US" sz="2400" dirty="0" smtClean="0"/>
              <a:t> v </a:t>
            </a:r>
            <a:r>
              <a:rPr lang="en-US" sz="2400" dirty="0" err="1" smtClean="0"/>
              <a:t>centrálním</a:t>
            </a:r>
            <a:r>
              <a:rPr lang="en-US" sz="2400" dirty="0" smtClean="0"/>
              <a:t> </a:t>
            </a:r>
            <a:r>
              <a:rPr lang="en-US" sz="2400" dirty="0" err="1" smtClean="0"/>
              <a:t>nervovém</a:t>
            </a:r>
            <a:r>
              <a:rPr lang="en-US" sz="2400" dirty="0" smtClean="0"/>
              <a:t> </a:t>
            </a:r>
            <a:r>
              <a:rPr lang="en-US" sz="2400" dirty="0" err="1" smtClean="0"/>
              <a:t>systému</a:t>
            </a:r>
            <a:r>
              <a:rPr lang="en-US" sz="2400" dirty="0" smtClean="0"/>
              <a:t>, </a:t>
            </a:r>
            <a:r>
              <a:rPr lang="en-US" sz="2400" dirty="0" err="1" smtClean="0"/>
              <a:t>endotelu</a:t>
            </a:r>
            <a:r>
              <a:rPr lang="en-US" sz="2400" dirty="0" smtClean="0"/>
              <a:t>, a </a:t>
            </a:r>
            <a:r>
              <a:rPr lang="en-US" sz="2400" dirty="0" err="1" smtClean="0"/>
              <a:t>léčení</a:t>
            </a:r>
            <a:r>
              <a:rPr lang="en-US" sz="2400" dirty="0" smtClean="0"/>
              <a:t> estrogen </a:t>
            </a:r>
            <a:r>
              <a:rPr lang="en-US" sz="2400" dirty="0" err="1" smtClean="0"/>
              <a:t>reguluje</a:t>
            </a:r>
            <a:r>
              <a:rPr lang="en-US" sz="2400" dirty="0" smtClean="0"/>
              <a:t> </a:t>
            </a:r>
            <a:r>
              <a:rPr lang="en-US" sz="2400" dirty="0" err="1" smtClean="0"/>
              <a:t>využití</a:t>
            </a:r>
            <a:r>
              <a:rPr lang="en-US" sz="2400" dirty="0" smtClean="0"/>
              <a:t> </a:t>
            </a:r>
            <a:r>
              <a:rPr lang="en-US" sz="2400" dirty="0" err="1" smtClean="0"/>
              <a:t>glukózy</a:t>
            </a:r>
            <a:r>
              <a:rPr lang="en-US" sz="2400" dirty="0" smtClean="0"/>
              <a:t>, </a:t>
            </a:r>
            <a:r>
              <a:rPr lang="en-US" sz="2400" dirty="0" err="1" smtClean="0"/>
              <a:t>případně</a:t>
            </a:r>
            <a:r>
              <a:rPr lang="en-US" sz="2400" dirty="0" smtClean="0"/>
              <a:t> </a:t>
            </a:r>
            <a:r>
              <a:rPr lang="en-US" sz="2400" dirty="0" err="1" smtClean="0"/>
              <a:t>indukcí</a:t>
            </a:r>
            <a:r>
              <a:rPr lang="en-US" sz="2400" dirty="0" smtClean="0"/>
              <a:t> </a:t>
            </a:r>
            <a:r>
              <a:rPr lang="en-US" sz="2400" dirty="0" err="1" smtClean="0"/>
              <a:t>glukózy</a:t>
            </a:r>
            <a:r>
              <a:rPr lang="en-US" sz="2400" dirty="0" smtClean="0"/>
              <a:t> </a:t>
            </a:r>
            <a:r>
              <a:rPr lang="en-US" sz="2400" dirty="0" err="1" smtClean="0"/>
              <a:t>transportér</a:t>
            </a:r>
            <a:r>
              <a:rPr lang="en-US" sz="2400" dirty="0" smtClean="0"/>
              <a:t> 1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endotelových</a:t>
            </a:r>
            <a:r>
              <a:rPr lang="en-US" sz="2400" dirty="0" smtClean="0"/>
              <a:t> </a:t>
            </a:r>
            <a:r>
              <a:rPr lang="en-US" sz="2400" dirty="0" err="1" smtClean="0"/>
              <a:t>buňkách</a:t>
            </a:r>
            <a:r>
              <a:rPr lang="en-US" sz="2400" dirty="0" smtClean="0"/>
              <a:t> </a:t>
            </a:r>
            <a:r>
              <a:rPr lang="en-US" sz="2400" dirty="0" err="1" smtClean="0"/>
              <a:t>hematoencefalickou</a:t>
            </a:r>
            <a:r>
              <a:rPr lang="en-US" sz="2400" dirty="0" smtClean="0"/>
              <a:t> </a:t>
            </a:r>
            <a:r>
              <a:rPr lang="en-US" sz="2400" dirty="0" err="1" smtClean="0"/>
              <a:t>bariéru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extovéPole 2"/>
          <p:cNvSpPr txBox="1"/>
          <p:nvPr/>
        </p:nvSpPr>
        <p:spPr>
          <a:xfrm flipH="1">
            <a:off x="0" y="11663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Části mozku ovlivněné </a:t>
            </a:r>
            <a:r>
              <a:rPr lang="cs-CZ" sz="4000" b="1" dirty="0" err="1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estogeny</a:t>
            </a:r>
            <a:endParaRPr lang="en-US" sz="4000" b="1" dirty="0">
              <a:ln w="11430"/>
              <a:gradFill>
                <a:gsLst>
                  <a:gs pos="0">
                    <a:srgbClr val="FE78D1"/>
                  </a:gs>
                  <a:gs pos="75000">
                    <a:srgbClr val="4B09EF"/>
                  </a:gs>
                  <a:gs pos="100000">
                    <a:srgbClr val="207CAA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Fig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32656"/>
            <a:ext cx="5976664" cy="63044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Fig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764704"/>
            <a:ext cx="5538685" cy="4032448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155552" y="764704"/>
            <a:ext cx="32403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b="1" dirty="0" smtClean="0"/>
          </a:p>
          <a:p>
            <a:r>
              <a:rPr lang="cs-CZ" b="1" dirty="0" smtClean="0"/>
              <a:t>Estrogen </a:t>
            </a:r>
            <a:r>
              <a:rPr lang="cs-CZ" dirty="0"/>
              <a:t> </a:t>
            </a:r>
            <a:r>
              <a:rPr lang="cs-CZ" dirty="0" smtClean="0"/>
              <a:t>zvyšuje množství synaptických výběžků v </a:t>
            </a:r>
            <a:r>
              <a:rPr lang="cs-CZ" dirty="0" err="1" smtClean="0"/>
              <a:t>hippkampálních</a:t>
            </a:r>
            <a:r>
              <a:rPr lang="cs-CZ" dirty="0" smtClean="0"/>
              <a:t> pyramidových buňkách. Snižuje aktivitu GABA-</a:t>
            </a:r>
            <a:r>
              <a:rPr lang="cs-CZ" dirty="0" err="1" smtClean="0"/>
              <a:t>ergních</a:t>
            </a:r>
            <a:r>
              <a:rPr lang="cs-CZ" dirty="0" smtClean="0"/>
              <a:t> neuronů.</a:t>
            </a:r>
          </a:p>
          <a:p>
            <a:endParaRPr lang="cs-CZ" b="1" dirty="0" smtClean="0"/>
          </a:p>
          <a:p>
            <a:r>
              <a:rPr lang="cs-CZ" b="1" dirty="0" smtClean="0"/>
              <a:t>Progesteron</a:t>
            </a:r>
            <a:r>
              <a:rPr lang="cs-CZ" dirty="0" smtClean="0"/>
              <a:t> posiluje akutně tvorbu synaptických výběžků, ale po 24 hodinách snižuje množství </a:t>
            </a:r>
            <a:r>
              <a:rPr lang="cs-CZ" dirty="0" err="1" smtClean="0"/>
              <a:t>estrogenových</a:t>
            </a:r>
            <a:r>
              <a:rPr lang="cs-CZ" dirty="0" smtClean="0"/>
              <a:t> receptorů</a:t>
            </a:r>
          </a:p>
          <a:p>
            <a:r>
              <a:rPr lang="en-US" dirty="0"/>
              <a:t> 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6660232" y="4293096"/>
            <a:ext cx="90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ovulace</a:t>
            </a:r>
            <a:endParaRPr lang="cs-CZ" dirty="0"/>
          </a:p>
        </p:txBody>
      </p:sp>
      <p:pic>
        <p:nvPicPr>
          <p:cNvPr id="1026" name="Picture 2" descr="Fig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82" y="3800052"/>
            <a:ext cx="2857500" cy="2581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419871" y="4869160"/>
            <a:ext cx="572412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Vliv na hipokampu závislém učení a paměti.</a:t>
            </a:r>
          </a:p>
          <a:p>
            <a:r>
              <a:rPr lang="cs-CZ" sz="2400" dirty="0" smtClean="0"/>
              <a:t>V menopauze reverzibilní pokles deklarativní paměti a motorické koordinace; zvýšené riziko </a:t>
            </a:r>
            <a:r>
              <a:rPr lang="cs-CZ" sz="2400" dirty="0" err="1" smtClean="0"/>
              <a:t>Alzheimra</a:t>
            </a:r>
            <a:r>
              <a:rPr lang="cs-CZ" sz="2400" dirty="0" smtClean="0"/>
              <a:t> </a:t>
            </a:r>
            <a:r>
              <a:rPr lang="cs-CZ" sz="2400" i="1" dirty="0" smtClean="0"/>
              <a:t>(u rozvinuté nemoci nemá substituce estrogeny vliv).</a:t>
            </a:r>
          </a:p>
          <a:p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Fig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836712"/>
            <a:ext cx="4642621" cy="3528392"/>
          </a:xfrm>
          <a:prstGeom prst="rect">
            <a:avLst/>
          </a:prstGeom>
          <a:noFill/>
        </p:spPr>
      </p:pic>
      <p:sp>
        <p:nvSpPr>
          <p:cNvPr id="2" name="TextovéPole 1"/>
          <p:cNvSpPr txBox="1"/>
          <p:nvPr/>
        </p:nvSpPr>
        <p:spPr>
          <a:xfrm>
            <a:off x="323529" y="1052736"/>
            <a:ext cx="28803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Negenomický</a:t>
            </a:r>
            <a:r>
              <a:rPr lang="cs-CZ" dirty="0" smtClean="0"/>
              <a:t> účinek</a:t>
            </a:r>
          </a:p>
          <a:p>
            <a:r>
              <a:rPr lang="cs-CZ" dirty="0" smtClean="0"/>
              <a:t>Estrogenů – účinek blízko povrhu buňky: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Excitabilita nervů a svalových buněk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Pohyb Na</a:t>
            </a:r>
            <a:r>
              <a:rPr lang="cs-CZ" baseline="30000" dirty="0" smtClean="0"/>
              <a:t>+</a:t>
            </a:r>
            <a:r>
              <a:rPr lang="cs-CZ" dirty="0" smtClean="0"/>
              <a:t>, K</a:t>
            </a:r>
            <a:r>
              <a:rPr lang="cs-CZ" baseline="30000" dirty="0" smtClean="0"/>
              <a:t>+</a:t>
            </a:r>
            <a:r>
              <a:rPr lang="cs-CZ" dirty="0" smtClean="0"/>
              <a:t> a Ca</a:t>
            </a:r>
            <a:r>
              <a:rPr lang="cs-CZ" baseline="30000" dirty="0" smtClean="0"/>
              <a:t>2+</a:t>
            </a:r>
            <a:r>
              <a:rPr lang="cs-CZ" dirty="0" smtClean="0"/>
              <a:t> přes membránu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2267580"/>
            <a:ext cx="8807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/>
              <a:t>medial</a:t>
            </a:r>
            <a:r>
              <a:rPr lang="cs-CZ" sz="2400" b="1" dirty="0"/>
              <a:t> </a:t>
            </a:r>
            <a:r>
              <a:rPr lang="cs-CZ" sz="2400" b="1" dirty="0" err="1"/>
              <a:t>basal</a:t>
            </a:r>
            <a:r>
              <a:rPr lang="cs-CZ" sz="2400" b="1" dirty="0"/>
              <a:t> </a:t>
            </a:r>
            <a:r>
              <a:rPr lang="cs-CZ" sz="2400" b="1" dirty="0" err="1"/>
              <a:t>hypothalamus</a:t>
            </a:r>
            <a:r>
              <a:rPr lang="cs-CZ" sz="2400" b="1" dirty="0"/>
              <a:t> (MBH)/</a:t>
            </a:r>
            <a:r>
              <a:rPr lang="cs-CZ" sz="2400" b="1" dirty="0" err="1"/>
              <a:t>median</a:t>
            </a:r>
            <a:r>
              <a:rPr lang="cs-CZ" sz="2400" b="1" dirty="0"/>
              <a:t> eminence region (S-ME)</a:t>
            </a:r>
            <a:endParaRPr lang="cs-CZ" sz="24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403648" y="3131676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err="1" smtClean="0"/>
              <a:t>GnRH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95936" y="3131676"/>
            <a:ext cx="43248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 smtClean="0"/>
              <a:t>Neuroestradiol</a:t>
            </a:r>
            <a:r>
              <a:rPr lang="cs-CZ" sz="2400" dirty="0" smtClean="0"/>
              <a:t> - </a:t>
            </a:r>
            <a:r>
              <a:rPr lang="cs-CZ" sz="2400" i="1" dirty="0" smtClean="0"/>
              <a:t>neurotransmiter</a:t>
            </a:r>
            <a:endParaRPr lang="cs-CZ" sz="2400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2051720" y="2636912"/>
            <a:ext cx="72008" cy="350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5076056" y="2636912"/>
            <a:ext cx="0" cy="4947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1"/>
          </p:cNvCxnSpPr>
          <p:nvPr/>
        </p:nvCxnSpPr>
        <p:spPr>
          <a:xfrm flipH="1" flipV="1">
            <a:off x="2267744" y="3316342"/>
            <a:ext cx="1728192" cy="4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995937" y="980728"/>
            <a:ext cx="4355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Některé neurony vykazují všechny potřebné enzymy pro syntézu estradiolu </a:t>
            </a:r>
            <a:r>
              <a:rPr lang="cs-CZ" sz="2400" i="1" dirty="0" smtClean="0"/>
              <a:t>de novo</a:t>
            </a:r>
            <a:endParaRPr lang="cs-CZ" sz="2400" dirty="0"/>
          </a:p>
        </p:txBody>
      </p:sp>
      <p:cxnSp>
        <p:nvCxnSpPr>
          <p:cNvPr id="13" name="Přímá spojnice se šipkou 12"/>
          <p:cNvCxnSpPr/>
          <p:nvPr/>
        </p:nvCxnSpPr>
        <p:spPr>
          <a:xfrm>
            <a:off x="1763688" y="3645024"/>
            <a:ext cx="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827584" y="4437112"/>
            <a:ext cx="21804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Přední hypofýza</a:t>
            </a:r>
            <a:endParaRPr lang="cs-CZ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75656" y="52292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LH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359277" y="5229200"/>
            <a:ext cx="537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FSH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763688" y="3861048"/>
            <a:ext cx="6561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Důležité je </a:t>
            </a:r>
            <a:r>
              <a:rPr lang="cs-CZ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pulzativní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vylučování </a:t>
            </a:r>
            <a:r>
              <a:rPr lang="cs-CZ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GnRH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jako prevence </a:t>
            </a:r>
            <a:r>
              <a:rPr lang="cs-CZ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desenzitivizace</a:t>
            </a:r>
            <a:r>
              <a:rPr lang="cs-CZ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cs-CZ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74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3057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g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69526"/>
            <a:ext cx="4824536" cy="439307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899592" y="620688"/>
            <a:ext cx="20490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Testosterony:</a:t>
            </a:r>
          </a:p>
          <a:p>
            <a:r>
              <a:rPr lang="cs-CZ" sz="2400" dirty="0" smtClean="0"/>
              <a:t>Vaječníky</a:t>
            </a:r>
          </a:p>
          <a:p>
            <a:r>
              <a:rPr lang="cs-CZ" sz="2400" dirty="0" smtClean="0"/>
              <a:t>Tuková tkáň</a:t>
            </a:r>
          </a:p>
          <a:p>
            <a:endParaRPr lang="cs-CZ" sz="2400" dirty="0"/>
          </a:p>
          <a:p>
            <a:r>
              <a:rPr lang="cs-CZ" sz="2400" b="1" dirty="0" smtClean="0"/>
              <a:t>Androgeny:</a:t>
            </a:r>
          </a:p>
          <a:p>
            <a:r>
              <a:rPr lang="cs-CZ" sz="2400" dirty="0" smtClean="0"/>
              <a:t>Kůra nadledvin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ontiersin.org/files/Articles/61908/fendo-04-00127-HTML-r1/image_m/fendo-04-00127-g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007" y="332656"/>
            <a:ext cx="7319599" cy="539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arge image of Figure 1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8" t="1857" r="19859" b="7127"/>
          <a:stretch/>
        </p:blipFill>
        <p:spPr bwMode="auto">
          <a:xfrm>
            <a:off x="2627784" y="2924944"/>
            <a:ext cx="4680520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8" descr="Výsledek obrázku pro white-crowned sparrows"/>
          <p:cNvSpPr>
            <a:spLocks noChangeAspect="1" noChangeArrowheads="1"/>
          </p:cNvSpPr>
          <p:nvPr/>
        </p:nvSpPr>
        <p:spPr bwMode="auto">
          <a:xfrm>
            <a:off x="155575" y="-144463"/>
            <a:ext cx="2277312" cy="2277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2" y="486358"/>
            <a:ext cx="2162175" cy="211455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3563889" y="692696"/>
            <a:ext cx="44644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GnIH</a:t>
            </a:r>
            <a:r>
              <a:rPr lang="cs-CZ" dirty="0" smtClean="0"/>
              <a:t> (</a:t>
            </a:r>
            <a:r>
              <a:rPr lang="cs-CZ" dirty="0" err="1" smtClean="0"/>
              <a:t>gonado</a:t>
            </a:r>
            <a:r>
              <a:rPr lang="cs-CZ" dirty="0" smtClean="0"/>
              <a:t> </a:t>
            </a:r>
            <a:r>
              <a:rPr lang="cs-CZ" dirty="0" err="1" smtClean="0"/>
              <a:t>statin</a:t>
            </a:r>
            <a:r>
              <a:rPr lang="cs-CZ" dirty="0" smtClean="0"/>
              <a:t>) inhibuje u vrabců – samiček inhibici kopulace, pokud slyší píseň samečka</a:t>
            </a:r>
          </a:p>
          <a:p>
            <a:endParaRPr lang="cs-CZ" dirty="0"/>
          </a:p>
          <a:p>
            <a:r>
              <a:rPr lang="cs-CZ" dirty="0" smtClean="0"/>
              <a:t>U potkaních samečků rovněž snižuje aktivitu všech fází  sexuálního kontaktu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ýbuch 1 1"/>
          <p:cNvSpPr/>
          <p:nvPr/>
        </p:nvSpPr>
        <p:spPr>
          <a:xfrm>
            <a:off x="3275856" y="19968"/>
            <a:ext cx="2736304" cy="1512168"/>
          </a:xfrm>
          <a:prstGeom prst="irregularSeal1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547664" y="1772816"/>
            <a:ext cx="158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β</a:t>
            </a:r>
            <a:r>
              <a:rPr lang="cs-CZ" sz="2400" dirty="0" smtClean="0"/>
              <a:t>-endorfin 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63524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CRH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627784" y="2852936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↓ </a:t>
            </a:r>
            <a:r>
              <a:rPr lang="cs-CZ" sz="2400" dirty="0" err="1" smtClean="0"/>
              <a:t>GnRH</a:t>
            </a:r>
            <a:endParaRPr lang="cs-CZ" sz="240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2340509" y="2234481"/>
            <a:ext cx="565440" cy="689575"/>
            <a:chOff x="2340509" y="2234481"/>
            <a:chExt cx="526274" cy="578713"/>
          </a:xfrm>
        </p:grpSpPr>
        <p:cxnSp>
          <p:nvCxnSpPr>
            <p:cNvPr id="12" name="Přímá spojnice 11"/>
            <p:cNvCxnSpPr>
              <a:stCxn id="4" idx="2"/>
            </p:cNvCxnSpPr>
            <p:nvPr/>
          </p:nvCxnSpPr>
          <p:spPr>
            <a:xfrm>
              <a:off x="2340509" y="2234481"/>
              <a:ext cx="444994" cy="474439"/>
            </a:xfrm>
            <a:prstGeom prst="line">
              <a:avLst/>
            </a:prstGeom>
            <a:ln w="317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flipV="1">
              <a:off x="2714383" y="2636912"/>
              <a:ext cx="152400" cy="176282"/>
            </a:xfrm>
            <a:prstGeom prst="line">
              <a:avLst/>
            </a:prstGeom>
            <a:ln w="317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16" name="Skupina 15"/>
          <p:cNvGrpSpPr/>
          <p:nvPr/>
        </p:nvGrpSpPr>
        <p:grpSpPr>
          <a:xfrm rot="5400000">
            <a:off x="3095627" y="2220692"/>
            <a:ext cx="700199" cy="671046"/>
            <a:chOff x="2166584" y="2142148"/>
            <a:chExt cx="700199" cy="671046"/>
          </a:xfrm>
        </p:grpSpPr>
        <p:cxnSp>
          <p:nvCxnSpPr>
            <p:cNvPr id="17" name="Přímá spojnice 16"/>
            <p:cNvCxnSpPr/>
            <p:nvPr/>
          </p:nvCxnSpPr>
          <p:spPr>
            <a:xfrm>
              <a:off x="2166584" y="2142148"/>
              <a:ext cx="618919" cy="566772"/>
            </a:xfrm>
            <a:prstGeom prst="line">
              <a:avLst/>
            </a:prstGeom>
            <a:ln w="317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V="1">
              <a:off x="2714383" y="2636912"/>
              <a:ext cx="152400" cy="176282"/>
            </a:xfrm>
            <a:prstGeom prst="line">
              <a:avLst/>
            </a:prstGeom>
            <a:ln w="3175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Ovál 18"/>
          <p:cNvSpPr/>
          <p:nvPr/>
        </p:nvSpPr>
        <p:spPr>
          <a:xfrm>
            <a:off x="2366532" y="2561018"/>
            <a:ext cx="288032" cy="28803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Ovál 19"/>
          <p:cNvSpPr/>
          <p:nvPr/>
        </p:nvSpPr>
        <p:spPr>
          <a:xfrm>
            <a:off x="3443612" y="2636023"/>
            <a:ext cx="288032" cy="28803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96952"/>
            <a:ext cx="1795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hypotalamus</a:t>
            </a:r>
            <a:endParaRPr lang="cs-CZ" sz="240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005064"/>
            <a:ext cx="1301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hypofýza</a:t>
            </a:r>
            <a:endParaRPr lang="cs-CZ" sz="24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277041" y="4974977"/>
            <a:ext cx="1335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vaječníky</a:t>
            </a:r>
            <a:endParaRPr lang="cs-CZ" sz="24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2119341" y="3933056"/>
            <a:ext cx="3671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Stres → ↓citlivosti na </a:t>
            </a:r>
            <a:r>
              <a:rPr lang="cs-CZ" sz="2400" dirty="0" err="1" smtClean="0"/>
              <a:t>GnRH</a:t>
            </a:r>
            <a:endParaRPr lang="cs-CZ" sz="24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119341" y="4995122"/>
            <a:ext cx="36268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Kortizol → ↓citlivosti na LH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1418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flipH="1"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Efekt estrogenů na </a:t>
            </a:r>
            <a:r>
              <a:rPr lang="cs-CZ" sz="4000" b="1" dirty="0" err="1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NEreprodukční</a:t>
            </a:r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funkce</a:t>
            </a:r>
            <a:endParaRPr lang="en-US" sz="4000" b="1" dirty="0">
              <a:ln w="11430"/>
              <a:gradFill>
                <a:gsLst>
                  <a:gs pos="0">
                    <a:srgbClr val="FE78D1"/>
                  </a:gs>
                  <a:gs pos="75000">
                    <a:srgbClr val="4B09EF"/>
                  </a:gs>
                  <a:gs pos="100000">
                    <a:srgbClr val="207CAA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51520" y="1484784"/>
            <a:ext cx="867645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Nálada</a:t>
            </a:r>
            <a:r>
              <a:rPr lang="cs-CZ" sz="2400" dirty="0" smtClean="0"/>
              <a:t> – vliv na </a:t>
            </a:r>
            <a:r>
              <a:rPr lang="cs-CZ" sz="2400" dirty="0" err="1" smtClean="0"/>
              <a:t>serotonergní</a:t>
            </a:r>
            <a:r>
              <a:rPr lang="cs-CZ" sz="2400" dirty="0" smtClean="0"/>
              <a:t>, </a:t>
            </a:r>
            <a:r>
              <a:rPr lang="cs-CZ" sz="2400" dirty="0" err="1" smtClean="0"/>
              <a:t>noradrenergní</a:t>
            </a:r>
            <a:r>
              <a:rPr lang="cs-CZ" sz="2400" dirty="0" smtClean="0"/>
              <a:t>, </a:t>
            </a:r>
            <a:r>
              <a:rPr lang="cs-CZ" sz="2400" dirty="0" err="1" smtClean="0"/>
              <a:t>dopaminergní</a:t>
            </a:r>
            <a:r>
              <a:rPr lang="cs-CZ" sz="2400" dirty="0" smtClean="0"/>
              <a:t> a </a:t>
            </a:r>
            <a:r>
              <a:rPr lang="cs-CZ" sz="2400" dirty="0" err="1" smtClean="0"/>
              <a:t>cholinergní</a:t>
            </a:r>
            <a:r>
              <a:rPr lang="cs-CZ" sz="2400" dirty="0" smtClean="0"/>
              <a:t> a systémy (role v afektivním stavu a náladě).</a:t>
            </a:r>
          </a:p>
          <a:p>
            <a:r>
              <a:rPr lang="cs-CZ" sz="2400" dirty="0" smtClean="0"/>
              <a:t>     Poruchy: </a:t>
            </a:r>
          </a:p>
          <a:p>
            <a:pPr marL="1169988">
              <a:buFont typeface="Arial" pitchFamily="34" charset="0"/>
              <a:buChar char="•"/>
            </a:pPr>
            <a:r>
              <a:rPr lang="cs-CZ" sz="2400" dirty="0" smtClean="0"/>
              <a:t> premenstruační syndrom (PMS) - potlačení ovariální 			cykličnosti snižuje nálady</a:t>
            </a:r>
          </a:p>
          <a:p>
            <a:pPr marL="1169988">
              <a:buFont typeface="Arial" pitchFamily="34" charset="0"/>
              <a:buChar char="•"/>
            </a:pPr>
            <a:r>
              <a:rPr lang="cs-CZ" sz="2400" dirty="0" smtClean="0"/>
              <a:t> depresivní onemocnění (vysoké dávky estrogenu mají 			antidepresivní účinky u lidských subjektů a 			léčba estrogeny ovlivňuje odpověď na 			podávání antidepresiv na zvířecích modelech</a:t>
            </a:r>
          </a:p>
          <a:p>
            <a:endParaRPr lang="cs-CZ" sz="2400" dirty="0"/>
          </a:p>
          <a:p>
            <a:r>
              <a:rPr lang="cs-CZ" sz="2400" b="1" dirty="0" smtClean="0"/>
              <a:t>Kognitivní funkce</a:t>
            </a:r>
            <a:r>
              <a:rPr lang="cs-CZ" sz="2400" dirty="0" smtClean="0"/>
              <a:t> – vliv na krátkodobou slovní paměť, jemnou motoriku a prostorové schopnosti (pohlavní rozdíly ve strategii řešící problémy prostorové navigace)</a:t>
            </a:r>
            <a:endParaRPr lang="cs-CZ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 flipH="1"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Efekt estrogenů na </a:t>
            </a:r>
            <a:r>
              <a:rPr lang="cs-CZ" sz="4000" b="1" dirty="0" err="1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NEreprodukční</a:t>
            </a:r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funkce</a:t>
            </a:r>
            <a:endParaRPr lang="en-US" sz="4000" b="1" dirty="0">
              <a:ln w="11430"/>
              <a:gradFill>
                <a:gsLst>
                  <a:gs pos="0">
                    <a:srgbClr val="FE78D1"/>
                  </a:gs>
                  <a:gs pos="75000">
                    <a:srgbClr val="4B09EF"/>
                  </a:gs>
                  <a:gs pos="100000">
                    <a:srgbClr val="207CAA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67544" y="1844824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Demence</a:t>
            </a:r>
            <a:r>
              <a:rPr lang="cs-CZ" sz="2400" b="1" dirty="0" smtClean="0"/>
              <a:t> - </a:t>
            </a:r>
            <a:r>
              <a:rPr lang="en-US" sz="2400" dirty="0" smtClean="0"/>
              <a:t>Estrogen</a:t>
            </a:r>
            <a:r>
              <a:rPr lang="cs-CZ" sz="2400" dirty="0" err="1" smtClean="0"/>
              <a:t>ová</a:t>
            </a:r>
            <a:r>
              <a:rPr lang="en-US" sz="2400" dirty="0" smtClean="0"/>
              <a:t> </a:t>
            </a:r>
            <a:r>
              <a:rPr lang="en-US" sz="2400" dirty="0" err="1" smtClean="0"/>
              <a:t>terapie</a:t>
            </a:r>
            <a:r>
              <a:rPr lang="en-US" sz="2400" dirty="0" smtClean="0"/>
              <a:t> </a:t>
            </a:r>
            <a:r>
              <a:rPr lang="cs-CZ" sz="2400" dirty="0" smtClean="0"/>
              <a:t> u nedementních žen měla vliv na </a:t>
            </a:r>
            <a:r>
              <a:rPr lang="en-US" sz="2400" dirty="0" err="1" smtClean="0"/>
              <a:t>využíva</a:t>
            </a:r>
            <a:r>
              <a:rPr lang="cs-CZ" sz="2400" dirty="0" smtClean="0"/>
              <a:t>ní</a:t>
            </a:r>
            <a:r>
              <a:rPr lang="en-US" sz="2400" dirty="0" smtClean="0"/>
              <a:t> </a:t>
            </a:r>
            <a:r>
              <a:rPr lang="en-US" sz="2400" dirty="0" err="1" smtClean="0"/>
              <a:t>kognitivní</a:t>
            </a:r>
            <a:r>
              <a:rPr lang="cs-CZ" sz="2400" dirty="0" smtClean="0"/>
              <a:t>ch</a:t>
            </a:r>
            <a:r>
              <a:rPr lang="en-US" sz="2400" dirty="0" smtClean="0"/>
              <a:t> </a:t>
            </a:r>
            <a:r>
              <a:rPr lang="en-US" sz="2400" dirty="0" err="1" smtClean="0"/>
              <a:t>funkce</a:t>
            </a:r>
            <a:r>
              <a:rPr lang="en-US" sz="2400" dirty="0" smtClean="0"/>
              <a:t>. </a:t>
            </a:r>
            <a:r>
              <a:rPr lang="cs-CZ" sz="2400" dirty="0" smtClean="0"/>
              <a:t>N</a:t>
            </a:r>
            <a:r>
              <a:rPr lang="en-US" sz="2400" dirty="0" err="1" smtClean="0"/>
              <a:t>ižší</a:t>
            </a:r>
            <a:r>
              <a:rPr lang="en-US" sz="2400" dirty="0" smtClean="0"/>
              <a:t> </a:t>
            </a:r>
            <a:r>
              <a:rPr lang="en-US" sz="2400" dirty="0" err="1" smtClean="0"/>
              <a:t>prevalance</a:t>
            </a:r>
            <a:r>
              <a:rPr lang="en-US" sz="2400" dirty="0" smtClean="0"/>
              <a:t> </a:t>
            </a:r>
            <a:r>
              <a:rPr lang="en-US" sz="2400" dirty="0" err="1" smtClean="0"/>
              <a:t>Alzheimerovy</a:t>
            </a:r>
            <a:r>
              <a:rPr lang="en-US" sz="2400" dirty="0" smtClean="0"/>
              <a:t> </a:t>
            </a:r>
            <a:r>
              <a:rPr lang="en-US" sz="2400" dirty="0" err="1" smtClean="0"/>
              <a:t>choroby</a:t>
            </a:r>
            <a:r>
              <a:rPr lang="en-US" sz="2400" dirty="0" smtClean="0"/>
              <a:t> </a:t>
            </a:r>
            <a:r>
              <a:rPr lang="en-US" sz="2400" dirty="0" err="1" smtClean="0"/>
              <a:t>jako</a:t>
            </a:r>
            <a:r>
              <a:rPr lang="en-US" sz="2400" dirty="0" smtClean="0"/>
              <a:t> </a:t>
            </a:r>
            <a:r>
              <a:rPr lang="en-US" sz="2400" dirty="0" err="1" smtClean="0"/>
              <a:t>příčin</a:t>
            </a:r>
            <a:r>
              <a:rPr lang="cs-CZ" sz="2400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smrti</a:t>
            </a:r>
            <a:r>
              <a:rPr lang="en-US" sz="2400" dirty="0" smtClean="0"/>
              <a:t> u </a:t>
            </a:r>
            <a:r>
              <a:rPr lang="en-US" sz="2400" dirty="0" err="1" smtClean="0"/>
              <a:t>starších</a:t>
            </a:r>
            <a:r>
              <a:rPr lang="en-US" sz="2400" dirty="0" smtClean="0"/>
              <a:t> </a:t>
            </a:r>
            <a:r>
              <a:rPr lang="cs-CZ" sz="2400" dirty="0" err="1" smtClean="0"/>
              <a:t>postmenopauzálních</a:t>
            </a:r>
            <a:r>
              <a:rPr lang="cs-CZ" sz="2400" dirty="0" smtClean="0"/>
              <a:t> </a:t>
            </a:r>
            <a:r>
              <a:rPr lang="en-US" sz="2400" dirty="0" err="1" smtClean="0"/>
              <a:t>žen</a:t>
            </a:r>
            <a:r>
              <a:rPr lang="en-US" sz="2400" dirty="0" smtClean="0"/>
              <a:t>, 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cs-CZ" sz="2400" dirty="0" smtClean="0"/>
              <a:t>dostával </a:t>
            </a:r>
            <a:r>
              <a:rPr lang="en-US" sz="2400" dirty="0" err="1" smtClean="0"/>
              <a:t>estrogenovou</a:t>
            </a:r>
            <a:r>
              <a:rPr lang="en-US" sz="2400" dirty="0" smtClean="0"/>
              <a:t> </a:t>
            </a:r>
            <a:r>
              <a:rPr lang="en-US" sz="2400" dirty="0" err="1" smtClean="0"/>
              <a:t>substituční</a:t>
            </a:r>
            <a:r>
              <a:rPr lang="en-US" sz="2400" dirty="0" smtClean="0"/>
              <a:t> </a:t>
            </a:r>
            <a:r>
              <a:rPr lang="en-US" sz="2400" dirty="0" err="1" smtClean="0"/>
              <a:t>terapii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cs-CZ" sz="2400" b="1" dirty="0" err="1"/>
              <a:t>M</a:t>
            </a:r>
            <a:r>
              <a:rPr lang="en-US" sz="2400" b="1" dirty="0" err="1" smtClean="0"/>
              <a:t>otorická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koordinace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poruchy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hybnosti</a:t>
            </a:r>
            <a:r>
              <a:rPr lang="en-US" sz="2400" dirty="0" smtClean="0"/>
              <a:t>. </a:t>
            </a:r>
            <a:r>
              <a:rPr lang="en-US" sz="2400" dirty="0" err="1" smtClean="0"/>
              <a:t>Estrogeny</a:t>
            </a:r>
            <a:r>
              <a:rPr lang="en-US" sz="2400" dirty="0" smtClean="0"/>
              <a:t> </a:t>
            </a:r>
            <a:r>
              <a:rPr lang="en-US" sz="2400" dirty="0" err="1" smtClean="0"/>
              <a:t>modulují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aktivitu</a:t>
            </a:r>
            <a:r>
              <a:rPr lang="en-US" sz="2400" dirty="0" smtClean="0"/>
              <a:t> </a:t>
            </a:r>
            <a:r>
              <a:rPr lang="en-US" sz="2400" dirty="0" err="1" smtClean="0"/>
              <a:t>mozečku</a:t>
            </a:r>
            <a:r>
              <a:rPr lang="en-US" sz="2400" dirty="0" smtClean="0"/>
              <a:t> a </a:t>
            </a:r>
            <a:r>
              <a:rPr lang="en-US" sz="2400" dirty="0" err="1" smtClean="0"/>
              <a:t>nigrostriatálních</a:t>
            </a:r>
            <a:r>
              <a:rPr lang="en-US" sz="2400" dirty="0" smtClean="0"/>
              <a:t> </a:t>
            </a:r>
            <a:r>
              <a:rPr lang="cs-CZ" sz="2400" dirty="0" smtClean="0"/>
              <a:t>a </a:t>
            </a:r>
            <a:r>
              <a:rPr lang="en-US" sz="2400" dirty="0" err="1" smtClean="0"/>
              <a:t>mesolimbic</a:t>
            </a:r>
            <a:r>
              <a:rPr lang="cs-CZ" sz="2400" dirty="0" err="1" smtClean="0"/>
              <a:t>ých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dopaminergních</a:t>
            </a:r>
            <a:r>
              <a:rPr lang="en-US" sz="2400" dirty="0" smtClean="0"/>
              <a:t> </a:t>
            </a:r>
            <a:r>
              <a:rPr lang="en-US" sz="2400" dirty="0" err="1" smtClean="0"/>
              <a:t>systémů</a:t>
            </a:r>
            <a:r>
              <a:rPr lang="en-US" sz="2400" dirty="0" smtClean="0"/>
              <a:t> a </a:t>
            </a:r>
            <a:r>
              <a:rPr lang="en-US" sz="2400" dirty="0" err="1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mají</a:t>
            </a:r>
            <a:r>
              <a:rPr lang="en-US" sz="2400" dirty="0" smtClean="0"/>
              <a:t> </a:t>
            </a:r>
            <a:r>
              <a:rPr lang="en-US" sz="2400" dirty="0" err="1" smtClean="0"/>
              <a:t>vliv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normální</a:t>
            </a:r>
            <a:r>
              <a:rPr lang="en-US" sz="2400" dirty="0" smtClean="0"/>
              <a:t> a </a:t>
            </a:r>
            <a:r>
              <a:rPr lang="en-US" sz="2400" dirty="0" err="1" smtClean="0"/>
              <a:t>abnormální</a:t>
            </a:r>
            <a:r>
              <a:rPr lang="en-US" sz="2400" dirty="0" smtClean="0"/>
              <a:t> </a:t>
            </a:r>
            <a:r>
              <a:rPr lang="en-US" sz="2400" dirty="0" err="1" smtClean="0"/>
              <a:t>pohybové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aktivity</a:t>
            </a:r>
            <a:r>
              <a:rPr lang="en-US" sz="2400" dirty="0" smtClean="0"/>
              <a:t>. </a:t>
            </a:r>
            <a:r>
              <a:rPr lang="en-US" sz="2400" dirty="0" err="1" smtClean="0"/>
              <a:t>Vysoké</a:t>
            </a:r>
            <a:r>
              <a:rPr lang="en-US" sz="2400" dirty="0" smtClean="0"/>
              <a:t> </a:t>
            </a:r>
            <a:r>
              <a:rPr lang="en-US" sz="2400" dirty="0" err="1" smtClean="0"/>
              <a:t>hladiny</a:t>
            </a:r>
            <a:r>
              <a:rPr lang="en-US" sz="2400" dirty="0" smtClean="0"/>
              <a:t> </a:t>
            </a:r>
            <a:r>
              <a:rPr lang="en-US" sz="2400" dirty="0" err="1" smtClean="0"/>
              <a:t>estrogenů</a:t>
            </a:r>
            <a:r>
              <a:rPr lang="en-US" sz="2400" dirty="0" smtClean="0"/>
              <a:t> </a:t>
            </a:r>
            <a:r>
              <a:rPr lang="en-US" sz="2400" dirty="0" err="1" smtClean="0"/>
              <a:t>antagonizuje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dopaminergní</a:t>
            </a:r>
            <a:r>
              <a:rPr lang="en-US" sz="2400" dirty="0" smtClean="0"/>
              <a:t> </a:t>
            </a:r>
            <a:r>
              <a:rPr lang="en-US" sz="2400" dirty="0" err="1" smtClean="0"/>
              <a:t>systém</a:t>
            </a:r>
            <a:r>
              <a:rPr lang="en-US" sz="2400" dirty="0" smtClean="0"/>
              <a:t> a </a:t>
            </a:r>
            <a:r>
              <a:rPr lang="cs-CZ" sz="2400" dirty="0" smtClean="0"/>
              <a:t>zdá se, že vedou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zhoršení</a:t>
            </a:r>
            <a:r>
              <a:rPr lang="en-US" sz="2400" dirty="0" smtClean="0"/>
              <a:t> </a:t>
            </a:r>
            <a:r>
              <a:rPr lang="en-US" sz="2400" dirty="0" err="1" smtClean="0"/>
              <a:t>příznaků</a:t>
            </a:r>
            <a:r>
              <a:rPr lang="en-US" sz="2400" dirty="0" smtClean="0"/>
              <a:t> </a:t>
            </a:r>
            <a:r>
              <a:rPr lang="cs-CZ" sz="2400" dirty="0" smtClean="0"/>
              <a:t>u </a:t>
            </a:r>
            <a:r>
              <a:rPr lang="en-US" sz="2400" dirty="0" err="1" smtClean="0"/>
              <a:t>Parkinsonovy</a:t>
            </a:r>
            <a:r>
              <a:rPr lang="en-US" sz="2400" dirty="0" smtClean="0"/>
              <a:t> </a:t>
            </a:r>
            <a:r>
              <a:rPr lang="en-US" sz="2400" dirty="0" err="1" smtClean="0"/>
              <a:t>nemoci</a:t>
            </a:r>
            <a:r>
              <a:rPr lang="en-US" sz="2400" dirty="0" smtClean="0"/>
              <a:t>, </a:t>
            </a:r>
            <a:r>
              <a:rPr lang="en-US" sz="2400" dirty="0" err="1" smtClean="0"/>
              <a:t>zatímco</a:t>
            </a:r>
            <a:r>
              <a:rPr lang="en-US" sz="2400" dirty="0" smtClean="0"/>
              <a:t> </a:t>
            </a:r>
            <a:r>
              <a:rPr lang="en-US" sz="2400" dirty="0" err="1" smtClean="0"/>
              <a:t>nízké</a:t>
            </a:r>
            <a:r>
              <a:rPr lang="en-US" sz="2400" dirty="0" smtClean="0"/>
              <a:t> </a:t>
            </a:r>
            <a:r>
              <a:rPr lang="en-US" sz="2400" dirty="0" err="1" smtClean="0"/>
              <a:t>hladiny</a:t>
            </a:r>
            <a:r>
              <a:rPr lang="en-US" sz="2400" dirty="0" smtClean="0"/>
              <a:t> </a:t>
            </a:r>
            <a:r>
              <a:rPr lang="en-US" sz="2400" dirty="0" err="1" smtClean="0"/>
              <a:t>estrogenů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dopaminergní</a:t>
            </a:r>
            <a:r>
              <a:rPr lang="cs-CZ" sz="2400" dirty="0" smtClean="0"/>
              <a:t> </a:t>
            </a:r>
            <a:r>
              <a:rPr lang="en-US" sz="2400" dirty="0" err="1" smtClean="0"/>
              <a:t>funkce</a:t>
            </a:r>
            <a:r>
              <a:rPr lang="cs-CZ" sz="2400" dirty="0" smtClean="0"/>
              <a:t> usnadňují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1916832"/>
            <a:ext cx="84969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Dráždivost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epilepsie</a:t>
            </a:r>
            <a:r>
              <a:rPr lang="cs-CZ" sz="2400" b="1" dirty="0" smtClean="0"/>
              <a:t> -</a:t>
            </a:r>
            <a:r>
              <a:rPr lang="en-US" sz="2400" dirty="0" smtClean="0"/>
              <a:t> </a:t>
            </a:r>
            <a:r>
              <a:rPr lang="en-US" sz="2400" dirty="0" err="1" smtClean="0"/>
              <a:t>Menstruační</a:t>
            </a:r>
            <a:r>
              <a:rPr lang="en-US" sz="2400" dirty="0" smtClean="0"/>
              <a:t> </a:t>
            </a:r>
            <a:r>
              <a:rPr lang="en-US" sz="2400" dirty="0" err="1" smtClean="0"/>
              <a:t>epilepsie</a:t>
            </a:r>
            <a:r>
              <a:rPr lang="en-US" sz="2400" dirty="0" smtClean="0"/>
              <a:t> se </a:t>
            </a:r>
            <a:r>
              <a:rPr lang="en-US" sz="2400" dirty="0" err="1" smtClean="0"/>
              <a:t>liší</a:t>
            </a:r>
            <a:r>
              <a:rPr lang="en-US" sz="2400" dirty="0" smtClean="0"/>
              <a:t> v </a:t>
            </a:r>
            <a:r>
              <a:rPr lang="en-US" sz="2400" dirty="0" err="1" smtClean="0"/>
              <a:t>závislosti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menstruačním</a:t>
            </a:r>
            <a:r>
              <a:rPr lang="en-US" sz="2400" dirty="0" smtClean="0"/>
              <a:t> </a:t>
            </a:r>
            <a:r>
              <a:rPr lang="en-US" sz="2400" dirty="0" err="1" smtClean="0"/>
              <a:t>cyklu</a:t>
            </a:r>
            <a:r>
              <a:rPr lang="en-US" sz="2400" dirty="0" smtClean="0"/>
              <a:t>, </a:t>
            </a:r>
            <a:r>
              <a:rPr lang="cs-CZ" sz="2400" dirty="0" smtClean="0"/>
              <a:t>nejvyšší </a:t>
            </a:r>
            <a:r>
              <a:rPr lang="en-US" sz="2400" dirty="0" err="1" smtClean="0"/>
              <a:t>frekvenc</a:t>
            </a:r>
            <a:r>
              <a:rPr lang="cs-CZ" sz="2400" dirty="0" smtClean="0"/>
              <a:t>e </a:t>
            </a:r>
            <a:r>
              <a:rPr lang="en-US" sz="2400" dirty="0" err="1" smtClean="0"/>
              <a:t>odpovídá</a:t>
            </a:r>
            <a:r>
              <a:rPr lang="en-US" sz="2400" dirty="0" smtClean="0"/>
              <a:t> </a:t>
            </a:r>
            <a:r>
              <a:rPr lang="en-US" sz="2400" dirty="0" err="1" smtClean="0"/>
              <a:t>nejnižší</a:t>
            </a:r>
            <a:r>
              <a:rPr lang="cs-CZ" sz="2400" dirty="0" smtClean="0"/>
              <a:t>mu</a:t>
            </a:r>
            <a:r>
              <a:rPr lang="en-US" sz="2400" dirty="0" smtClean="0"/>
              <a:t> </a:t>
            </a:r>
            <a:r>
              <a:rPr lang="en-US" sz="2400" dirty="0" err="1" smtClean="0"/>
              <a:t>poměr</a:t>
            </a:r>
            <a:r>
              <a:rPr lang="cs-CZ" sz="2400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progesteronu</a:t>
            </a:r>
            <a:r>
              <a:rPr lang="en-US" sz="2400" dirty="0" smtClean="0"/>
              <a:t> k </a:t>
            </a:r>
            <a:r>
              <a:rPr lang="en-US" sz="2400" dirty="0" err="1" smtClean="0"/>
              <a:t>estradiolu</a:t>
            </a:r>
            <a:r>
              <a:rPr lang="en-US" sz="2400" dirty="0" smtClean="0"/>
              <a:t> v </a:t>
            </a:r>
            <a:r>
              <a:rPr lang="en-US" sz="2400" dirty="0" err="1" smtClean="0"/>
              <a:t>průběhu</a:t>
            </a:r>
            <a:r>
              <a:rPr lang="en-US" sz="2400" dirty="0" smtClean="0"/>
              <a:t> </a:t>
            </a:r>
            <a:r>
              <a:rPr lang="en-US" sz="2400" dirty="0" err="1" smtClean="0"/>
              <a:t>cyklu</a:t>
            </a:r>
            <a:r>
              <a:rPr lang="en-US" sz="2400" dirty="0" smtClean="0"/>
              <a:t>. </a:t>
            </a:r>
            <a:endParaRPr lang="cs-CZ" sz="2400" dirty="0" smtClean="0"/>
          </a:p>
          <a:p>
            <a:r>
              <a:rPr lang="cs-CZ" sz="2400" dirty="0" smtClean="0"/>
              <a:t>Jsou rozpoznány t</a:t>
            </a:r>
            <a:r>
              <a:rPr lang="en-US" sz="2400" dirty="0" err="1" smtClean="0"/>
              <a:t>ři</a:t>
            </a:r>
            <a:r>
              <a:rPr lang="en-US" sz="2400" dirty="0" smtClean="0"/>
              <a:t> </a:t>
            </a:r>
            <a:r>
              <a:rPr lang="en-US" sz="2400" dirty="0" err="1" smtClean="0"/>
              <a:t>potenciální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mechanizmy</a:t>
            </a:r>
            <a:r>
              <a:rPr lang="en-US" sz="2400" dirty="0" smtClean="0"/>
              <a:t> : </a:t>
            </a:r>
            <a:endParaRPr lang="cs-CZ" sz="2400" dirty="0" smtClean="0"/>
          </a:p>
          <a:p>
            <a:r>
              <a:rPr lang="cs-CZ" sz="2400" dirty="0"/>
              <a:t>	</a:t>
            </a:r>
            <a:r>
              <a:rPr lang="cs-CZ" sz="2400" dirty="0" smtClean="0"/>
              <a:t>(</a:t>
            </a:r>
            <a:r>
              <a:rPr lang="en-US" sz="2400" dirty="0" smtClean="0"/>
              <a:t>1) estrogen</a:t>
            </a:r>
            <a:r>
              <a:rPr lang="cs-CZ" sz="2400" dirty="0" err="1" smtClean="0"/>
              <a:t>ová</a:t>
            </a:r>
            <a:r>
              <a:rPr lang="cs-CZ" sz="2400" dirty="0" smtClean="0"/>
              <a:t> indukce </a:t>
            </a:r>
            <a:r>
              <a:rPr lang="en-US" sz="2400" dirty="0" err="1" smtClean="0"/>
              <a:t>excitačních</a:t>
            </a:r>
            <a:r>
              <a:rPr lang="en-US" sz="2400" dirty="0" smtClean="0"/>
              <a:t> </a:t>
            </a:r>
            <a:r>
              <a:rPr lang="en-US" sz="2400" dirty="0" err="1" smtClean="0"/>
              <a:t>synapsí</a:t>
            </a:r>
            <a:r>
              <a:rPr lang="en-US" sz="2400" dirty="0" smtClean="0"/>
              <a:t> v </a:t>
            </a:r>
            <a:r>
              <a:rPr lang="en-US" sz="2400" dirty="0" err="1" smtClean="0"/>
              <a:t>hipokampu</a:t>
            </a:r>
            <a:r>
              <a:rPr lang="en-US" sz="2400" dirty="0" smtClean="0"/>
              <a:t>, </a:t>
            </a:r>
            <a:r>
              <a:rPr lang="en-US" sz="2400" dirty="0" err="1" smtClean="0"/>
              <a:t>což</a:t>
            </a:r>
            <a:r>
              <a:rPr lang="en-US" sz="2400" dirty="0" smtClean="0"/>
              <a:t> </a:t>
            </a:r>
            <a:r>
              <a:rPr lang="en-US" sz="2400" dirty="0" err="1" smtClean="0"/>
              <a:t>vede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snížení</a:t>
            </a:r>
            <a:r>
              <a:rPr lang="en-US" sz="2400" dirty="0" smtClean="0"/>
              <a:t> </a:t>
            </a:r>
            <a:r>
              <a:rPr lang="en-US" sz="2400" dirty="0" err="1" smtClean="0"/>
              <a:t>prahové</a:t>
            </a:r>
            <a:r>
              <a:rPr lang="en-US" sz="2400" dirty="0" smtClean="0"/>
              <a:t> </a:t>
            </a:r>
            <a:r>
              <a:rPr lang="en-US" sz="2400" dirty="0" err="1" smtClean="0"/>
              <a:t>hodnoty</a:t>
            </a:r>
            <a:r>
              <a:rPr lang="en-US" sz="2400" dirty="0" smtClean="0"/>
              <a:t> </a:t>
            </a:r>
            <a:r>
              <a:rPr lang="cs-CZ" sz="2400" dirty="0" smtClean="0"/>
              <a:t>záchvatů</a:t>
            </a:r>
            <a:r>
              <a:rPr lang="en-US" sz="2400" dirty="0" smtClean="0"/>
              <a:t>; </a:t>
            </a:r>
            <a:endParaRPr lang="cs-CZ" sz="2400" dirty="0" smtClean="0"/>
          </a:p>
          <a:p>
            <a:r>
              <a:rPr lang="cs-CZ" sz="2400" dirty="0"/>
              <a:t>	</a:t>
            </a:r>
            <a:r>
              <a:rPr lang="cs-CZ" sz="2400" dirty="0" smtClean="0"/>
              <a:t>(</a:t>
            </a:r>
            <a:r>
              <a:rPr lang="en-US" sz="2400" dirty="0" smtClean="0"/>
              <a:t>2) </a:t>
            </a:r>
            <a:r>
              <a:rPr lang="cs-CZ" sz="2400" dirty="0" smtClean="0"/>
              <a:t>aktivita </a:t>
            </a:r>
            <a:r>
              <a:rPr lang="en-US" sz="2400" dirty="0" err="1" smtClean="0"/>
              <a:t>progesteronu</a:t>
            </a:r>
            <a:r>
              <a:rPr lang="en-US" sz="2400" dirty="0" smtClean="0"/>
              <a:t> </a:t>
            </a:r>
            <a:r>
              <a:rPr lang="cs-CZ" sz="2400" dirty="0" smtClean="0"/>
              <a:t>cestou</a:t>
            </a:r>
            <a:r>
              <a:rPr lang="en-US" sz="2400" dirty="0" smtClean="0"/>
              <a:t> </a:t>
            </a:r>
            <a:r>
              <a:rPr lang="en-US" sz="2400" dirty="0" err="1" smtClean="0"/>
              <a:t>steroidní</a:t>
            </a:r>
            <a:r>
              <a:rPr lang="cs-CZ" sz="2400" dirty="0" smtClean="0"/>
              <a:t>ch</a:t>
            </a:r>
            <a:r>
              <a:rPr lang="en-US" sz="2400" dirty="0" smtClean="0"/>
              <a:t> </a:t>
            </a:r>
            <a:r>
              <a:rPr lang="en-US" sz="2400" dirty="0" err="1" smtClean="0"/>
              <a:t>metabolit</a:t>
            </a:r>
            <a:r>
              <a:rPr lang="cs-CZ" sz="2400" dirty="0" smtClean="0"/>
              <a:t>ů</a:t>
            </a:r>
            <a:r>
              <a:rPr lang="en-US" sz="2400" dirty="0" smtClean="0"/>
              <a:t>, </a:t>
            </a:r>
            <a:r>
              <a:rPr lang="cs-CZ" sz="2400" dirty="0" smtClean="0"/>
              <a:t>	</a:t>
            </a:r>
            <a:r>
              <a:rPr lang="en-US" sz="2400" dirty="0" err="1" smtClean="0"/>
              <a:t>které</a:t>
            </a:r>
            <a:r>
              <a:rPr lang="en-US" sz="2400" dirty="0" smtClean="0"/>
              <a:t> </a:t>
            </a:r>
            <a:r>
              <a:rPr lang="en-US" sz="2400" dirty="0" err="1" smtClean="0"/>
              <a:t>přes</a:t>
            </a:r>
            <a:r>
              <a:rPr lang="en-US" sz="2400" dirty="0" smtClean="0"/>
              <a:t> receptor </a:t>
            </a:r>
            <a:r>
              <a:rPr lang="en-US" sz="2400" dirty="0" err="1" smtClean="0"/>
              <a:t>GABAa</a:t>
            </a:r>
            <a:r>
              <a:rPr lang="en-US" sz="2400" dirty="0" smtClean="0"/>
              <a:t> </a:t>
            </a:r>
            <a:r>
              <a:rPr lang="en-US" sz="2400" dirty="0" err="1" smtClean="0"/>
              <a:t>sníž</a:t>
            </a:r>
            <a:r>
              <a:rPr lang="cs-CZ" sz="2400" dirty="0" smtClean="0"/>
              <a:t>ují</a:t>
            </a:r>
            <a:r>
              <a:rPr lang="en-US" sz="2400" dirty="0" smtClean="0"/>
              <a:t> </a:t>
            </a:r>
            <a:r>
              <a:rPr lang="en-US" sz="2400" dirty="0" err="1" smtClean="0"/>
              <a:t>dráždivost</a:t>
            </a:r>
            <a:r>
              <a:rPr lang="en-US" sz="2400" dirty="0" smtClean="0"/>
              <a:t>; </a:t>
            </a:r>
            <a:endParaRPr lang="cs-CZ" sz="2400" dirty="0" smtClean="0"/>
          </a:p>
          <a:p>
            <a:r>
              <a:rPr lang="cs-CZ" sz="2400" dirty="0"/>
              <a:t>	</a:t>
            </a:r>
            <a:endParaRPr lang="en-US" sz="2400" dirty="0" smtClean="0"/>
          </a:p>
          <a:p>
            <a:r>
              <a:rPr lang="en-US" sz="2400" b="1" dirty="0" err="1" smtClean="0"/>
              <a:t>Bolest</a:t>
            </a:r>
            <a:r>
              <a:rPr lang="en-US" sz="2400" dirty="0" smtClean="0"/>
              <a:t>. </a:t>
            </a:r>
            <a:r>
              <a:rPr lang="en-US" sz="2400" dirty="0" err="1" smtClean="0"/>
              <a:t>muži</a:t>
            </a:r>
            <a:r>
              <a:rPr lang="en-US" sz="2400" dirty="0" smtClean="0"/>
              <a:t> a </a:t>
            </a:r>
            <a:r>
              <a:rPr lang="en-US" sz="2400" dirty="0" err="1" smtClean="0"/>
              <a:t>ženy</a:t>
            </a:r>
            <a:r>
              <a:rPr lang="en-US" sz="2400" dirty="0" smtClean="0"/>
              <a:t> </a:t>
            </a:r>
            <a:r>
              <a:rPr lang="en-US" sz="2400" dirty="0" err="1" smtClean="0"/>
              <a:t>používat</a:t>
            </a:r>
            <a:r>
              <a:rPr lang="cs-CZ" sz="2400" dirty="0" smtClean="0"/>
              <a:t>jí </a:t>
            </a:r>
            <a:r>
              <a:rPr lang="en-US" sz="2400" dirty="0" err="1" smtClean="0"/>
              <a:t>funkčně</a:t>
            </a:r>
            <a:r>
              <a:rPr lang="en-US" sz="2400" dirty="0" smtClean="0"/>
              <a:t> </a:t>
            </a:r>
            <a:r>
              <a:rPr lang="cs-CZ" sz="2400" dirty="0" smtClean="0"/>
              <a:t>rozdílné</a:t>
            </a:r>
            <a:r>
              <a:rPr lang="en-US" sz="2400" dirty="0" smtClean="0"/>
              <a:t> </a:t>
            </a:r>
            <a:r>
              <a:rPr lang="en-US" sz="2400" dirty="0" err="1" smtClean="0"/>
              <a:t>cest</a:t>
            </a:r>
            <a:r>
              <a:rPr lang="cs-CZ" sz="2400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bolest</a:t>
            </a:r>
            <a:r>
              <a:rPr lang="cs-CZ" sz="2400" dirty="0" smtClean="0"/>
              <a:t>i</a:t>
            </a:r>
            <a:r>
              <a:rPr lang="en-US" sz="2400" dirty="0" smtClean="0"/>
              <a:t>, a </a:t>
            </a:r>
            <a:r>
              <a:rPr lang="en-US" sz="2400" dirty="0" err="1" smtClean="0"/>
              <a:t>že</a:t>
            </a:r>
            <a:r>
              <a:rPr lang="en-US" sz="2400" dirty="0" smtClean="0"/>
              <a:t> </a:t>
            </a:r>
            <a:r>
              <a:rPr lang="en-US" sz="2400" dirty="0" err="1" smtClean="0"/>
              <a:t>pohlavními</a:t>
            </a:r>
            <a:r>
              <a:rPr lang="en-US" sz="2400" dirty="0" smtClean="0"/>
              <a:t> </a:t>
            </a:r>
            <a:r>
              <a:rPr lang="en-US" sz="2400" dirty="0" err="1" smtClean="0"/>
              <a:t>hormony</a:t>
            </a:r>
            <a:r>
              <a:rPr lang="en-US" sz="2400" dirty="0" smtClean="0"/>
              <a:t>, </a:t>
            </a:r>
            <a:r>
              <a:rPr lang="en-US" sz="2400" dirty="0" err="1" smtClean="0"/>
              <a:t>zvláště</a:t>
            </a:r>
            <a:r>
              <a:rPr lang="en-US" sz="2400" dirty="0" smtClean="0"/>
              <a:t> estrogen, </a:t>
            </a:r>
            <a:r>
              <a:rPr lang="en-US" sz="2400" dirty="0" err="1" smtClean="0"/>
              <a:t>hrají</a:t>
            </a:r>
            <a:r>
              <a:rPr lang="en-US" sz="2400" dirty="0" smtClean="0"/>
              <a:t> </a:t>
            </a:r>
            <a:r>
              <a:rPr lang="en-US" sz="2400" dirty="0" err="1" smtClean="0"/>
              <a:t>významnou</a:t>
            </a:r>
            <a:r>
              <a:rPr lang="en-US" sz="2400" dirty="0" smtClean="0"/>
              <a:t> </a:t>
            </a:r>
            <a:r>
              <a:rPr lang="en-US" sz="2400" dirty="0" err="1" smtClean="0"/>
              <a:t>roli</a:t>
            </a:r>
            <a:r>
              <a:rPr lang="en-US" sz="2400" dirty="0" smtClean="0"/>
              <a:t> v </a:t>
            </a:r>
            <a:r>
              <a:rPr lang="en-US" sz="2400" dirty="0" err="1" smtClean="0"/>
              <a:t>regulaci</a:t>
            </a:r>
            <a:r>
              <a:rPr lang="en-US" sz="2400" dirty="0" smtClean="0"/>
              <a:t> </a:t>
            </a:r>
            <a:r>
              <a:rPr lang="en-US" sz="2400" dirty="0" err="1" smtClean="0"/>
              <a:t>těchto</a:t>
            </a:r>
            <a:r>
              <a:rPr lang="en-US" sz="2400" dirty="0" smtClean="0"/>
              <a:t> </a:t>
            </a:r>
            <a:r>
              <a:rPr lang="en-US" sz="2400" dirty="0" err="1" smtClean="0"/>
              <a:t>drah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extovéPole 2"/>
          <p:cNvSpPr txBox="1"/>
          <p:nvPr/>
        </p:nvSpPr>
        <p:spPr>
          <a:xfrm flipH="1">
            <a:off x="0" y="3326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Efekt estrogenů na </a:t>
            </a:r>
            <a:r>
              <a:rPr lang="cs-CZ" sz="4000" b="1" dirty="0" err="1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NEreprodukční</a:t>
            </a:r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funkce</a:t>
            </a:r>
            <a:endParaRPr lang="en-US" sz="4000" b="1" dirty="0">
              <a:ln w="11430"/>
              <a:gradFill>
                <a:gsLst>
                  <a:gs pos="0">
                    <a:srgbClr val="FE78D1"/>
                  </a:gs>
                  <a:gs pos="75000">
                    <a:srgbClr val="4B09EF"/>
                  </a:gs>
                  <a:gs pos="100000">
                    <a:srgbClr val="207CAA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41784" y="836712"/>
            <a:ext cx="880221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C</a:t>
            </a:r>
            <a:r>
              <a:rPr lang="en-US" sz="2400" b="1" dirty="0" err="1" smtClean="0"/>
              <a:t>holinergní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systém</a:t>
            </a:r>
            <a:r>
              <a:rPr lang="cs-CZ" sz="2400" b="1" dirty="0" smtClean="0"/>
              <a:t> b</a:t>
            </a:r>
            <a:r>
              <a:rPr lang="en-US" sz="2400" b="1" dirty="0" err="1" smtClean="0"/>
              <a:t>azální</a:t>
            </a:r>
            <a:r>
              <a:rPr lang="cs-CZ" sz="2400" b="1" dirty="0" smtClean="0"/>
              <a:t>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přední</a:t>
            </a:r>
            <a:r>
              <a:rPr lang="cs-CZ" sz="2400" b="1" dirty="0" smtClean="0"/>
              <a:t>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mozk</a:t>
            </a:r>
            <a:r>
              <a:rPr lang="cs-CZ" sz="2400" b="1" dirty="0" smtClean="0"/>
              <a:t>u </a:t>
            </a:r>
            <a:r>
              <a:rPr lang="cs-CZ" sz="2400" dirty="0" smtClean="0"/>
              <a:t>- </a:t>
            </a:r>
            <a:r>
              <a:rPr lang="en-US" sz="2400" dirty="0" err="1" smtClean="0"/>
              <a:t>Léčba</a:t>
            </a:r>
            <a:r>
              <a:rPr lang="en-US" sz="2400" dirty="0" smtClean="0"/>
              <a:t> </a:t>
            </a:r>
            <a:r>
              <a:rPr lang="en-US" sz="2400" dirty="0" err="1" smtClean="0"/>
              <a:t>estradiol</a:t>
            </a:r>
            <a:r>
              <a:rPr lang="cs-CZ" sz="2400" dirty="0" err="1" smtClean="0"/>
              <a:t>em</a:t>
            </a:r>
            <a:r>
              <a:rPr lang="cs-CZ" sz="2400" dirty="0" smtClean="0"/>
              <a:t> zvyšuje</a:t>
            </a:r>
            <a:r>
              <a:rPr lang="en-US" sz="2400" dirty="0" smtClean="0"/>
              <a:t> </a:t>
            </a:r>
            <a:r>
              <a:rPr lang="en-US" sz="2400" dirty="0" err="1" smtClean="0"/>
              <a:t>cholinergní</a:t>
            </a:r>
            <a:r>
              <a:rPr lang="en-US" sz="2400" dirty="0" smtClean="0"/>
              <a:t> marker</a:t>
            </a:r>
            <a:r>
              <a:rPr lang="cs-CZ" sz="2400" dirty="0" smtClean="0"/>
              <a:t>y</a:t>
            </a:r>
            <a:r>
              <a:rPr lang="en-US" sz="2400" dirty="0" smtClean="0"/>
              <a:t> a </a:t>
            </a:r>
            <a:r>
              <a:rPr lang="en-US" sz="2400" dirty="0" err="1" smtClean="0"/>
              <a:t>nervový</a:t>
            </a:r>
            <a:r>
              <a:rPr lang="en-US" sz="2400" dirty="0" smtClean="0"/>
              <a:t> </a:t>
            </a:r>
            <a:r>
              <a:rPr lang="en-US" sz="2400" dirty="0" err="1" smtClean="0"/>
              <a:t>růstový</a:t>
            </a:r>
            <a:r>
              <a:rPr lang="en-US" sz="2400" dirty="0" smtClean="0"/>
              <a:t> </a:t>
            </a:r>
            <a:r>
              <a:rPr lang="en-US" sz="2400" dirty="0" err="1" smtClean="0"/>
              <a:t>faktor</a:t>
            </a:r>
            <a:r>
              <a:rPr lang="en-US" sz="2400" dirty="0" smtClean="0"/>
              <a:t>, </a:t>
            </a:r>
            <a:r>
              <a:rPr lang="cs-CZ" sz="2400" dirty="0" smtClean="0"/>
              <a:t>podporující </a:t>
            </a:r>
            <a:r>
              <a:rPr lang="en-US" sz="2400" dirty="0" err="1" smtClean="0"/>
              <a:t>přežívání</a:t>
            </a:r>
            <a:r>
              <a:rPr lang="en-US" sz="2400" dirty="0" smtClean="0"/>
              <a:t> </a:t>
            </a:r>
            <a:r>
              <a:rPr lang="en-US" sz="2400" dirty="0" err="1" smtClean="0"/>
              <a:t>neuronů</a:t>
            </a:r>
            <a:r>
              <a:rPr lang="en-US" sz="2400" dirty="0" smtClean="0"/>
              <a:t>; </a:t>
            </a:r>
            <a:r>
              <a:rPr lang="en-US" sz="2400" dirty="0" err="1" smtClean="0"/>
              <a:t>existují</a:t>
            </a:r>
            <a:r>
              <a:rPr lang="en-US" sz="2400" dirty="0" smtClean="0"/>
              <a:t> </a:t>
            </a:r>
            <a:r>
              <a:rPr lang="en-US" sz="2400" dirty="0" err="1" smtClean="0"/>
              <a:t>rozdíly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pohlavími</a:t>
            </a:r>
            <a:r>
              <a:rPr lang="en-US" sz="2400" dirty="0" smtClean="0"/>
              <a:t> </a:t>
            </a:r>
            <a:r>
              <a:rPr lang="en-US" sz="2400" dirty="0" err="1" smtClean="0"/>
              <a:t>naprogramované</a:t>
            </a:r>
            <a:r>
              <a:rPr lang="en-US" sz="2400" dirty="0" smtClean="0"/>
              <a:t> </a:t>
            </a:r>
            <a:r>
              <a:rPr lang="en-US" sz="2400" dirty="0" err="1" smtClean="0"/>
              <a:t>během</a:t>
            </a:r>
            <a:r>
              <a:rPr lang="en-US" sz="2400" dirty="0" smtClean="0"/>
              <a:t> </a:t>
            </a:r>
            <a:r>
              <a:rPr lang="en-US" sz="2400" dirty="0" err="1" smtClean="0"/>
              <a:t>raného</a:t>
            </a:r>
            <a:r>
              <a:rPr lang="en-US" sz="2400" dirty="0" smtClean="0"/>
              <a:t> </a:t>
            </a:r>
            <a:r>
              <a:rPr lang="en-US" sz="2400" dirty="0" err="1" smtClean="0"/>
              <a:t>vývoje</a:t>
            </a:r>
            <a:r>
              <a:rPr lang="en-US" sz="2400" dirty="0" smtClean="0"/>
              <a:t>.</a:t>
            </a:r>
          </a:p>
          <a:p>
            <a:endParaRPr lang="en-US" sz="1200" dirty="0" smtClean="0"/>
          </a:p>
          <a:p>
            <a:r>
              <a:rPr lang="cs-CZ" sz="2400" b="1" dirty="0" err="1"/>
              <a:t>S</a:t>
            </a:r>
            <a:r>
              <a:rPr lang="en-US" sz="2400" b="1" dirty="0" err="1" smtClean="0"/>
              <a:t>erotoninergní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systém</a:t>
            </a:r>
            <a:r>
              <a:rPr lang="en-US" sz="2400" b="1" dirty="0" smtClean="0"/>
              <a:t> </a:t>
            </a:r>
            <a:r>
              <a:rPr lang="cs-CZ" sz="2400" b="1" dirty="0" smtClean="0"/>
              <a:t>s</a:t>
            </a:r>
            <a:r>
              <a:rPr lang="en-US" sz="2400" b="1" dirty="0" err="1" smtClean="0"/>
              <a:t>třední</a:t>
            </a:r>
            <a:r>
              <a:rPr lang="cs-CZ" sz="2400" b="1" dirty="0" smtClean="0"/>
              <a:t>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mozk</a:t>
            </a:r>
            <a:r>
              <a:rPr lang="cs-CZ" sz="2400" b="1" dirty="0" smtClean="0"/>
              <a:t>u</a:t>
            </a:r>
            <a:r>
              <a:rPr lang="cs-CZ" sz="2400" dirty="0" smtClean="0"/>
              <a:t> –</a:t>
            </a:r>
            <a:r>
              <a:rPr lang="en-US" sz="2400" dirty="0" smtClean="0"/>
              <a:t> </a:t>
            </a:r>
            <a:r>
              <a:rPr lang="en-US" sz="2400" dirty="0" err="1" smtClean="0"/>
              <a:t>léčba</a:t>
            </a:r>
            <a:r>
              <a:rPr lang="en-US" sz="2400" dirty="0" smtClean="0"/>
              <a:t> </a:t>
            </a:r>
            <a:r>
              <a:rPr lang="cs-CZ" sz="2400" dirty="0" smtClean="0"/>
              <a:t>e</a:t>
            </a:r>
            <a:r>
              <a:rPr lang="en-US" sz="2400" dirty="0" err="1" smtClean="0"/>
              <a:t>strogen</a:t>
            </a:r>
            <a:r>
              <a:rPr lang="cs-CZ" sz="2400" dirty="0" smtClean="0"/>
              <a:t>y</a:t>
            </a:r>
            <a:r>
              <a:rPr lang="en-US" sz="2400" dirty="0" smtClean="0"/>
              <a:t> </a:t>
            </a:r>
            <a:r>
              <a:rPr lang="en-US" sz="2400" dirty="0" err="1" smtClean="0"/>
              <a:t>reguluje</a:t>
            </a:r>
            <a:r>
              <a:rPr lang="en-US" sz="2400" dirty="0" smtClean="0"/>
              <a:t> </a:t>
            </a:r>
            <a:r>
              <a:rPr lang="en-US" sz="2400" dirty="0" err="1" smtClean="0"/>
              <a:t>tryptofan</a:t>
            </a:r>
            <a:r>
              <a:rPr lang="en-US" sz="2400" dirty="0" smtClean="0"/>
              <a:t> </a:t>
            </a:r>
            <a:r>
              <a:rPr lang="en-US" sz="2400" dirty="0" err="1" smtClean="0"/>
              <a:t>hydroxyláz</a:t>
            </a:r>
            <a:r>
              <a:rPr lang="cs-CZ" sz="2400" dirty="0" smtClean="0"/>
              <a:t>u</a:t>
            </a:r>
            <a:r>
              <a:rPr lang="en-US" sz="2400" dirty="0" smtClean="0"/>
              <a:t>, serotonin</a:t>
            </a:r>
            <a:r>
              <a:rPr lang="cs-CZ" sz="2400" dirty="0" err="1" smtClean="0"/>
              <a:t>ové</a:t>
            </a:r>
            <a:r>
              <a:rPr lang="en-US" sz="2400" dirty="0" smtClean="0"/>
              <a:t> </a:t>
            </a:r>
            <a:r>
              <a:rPr lang="en-US" sz="2400" dirty="0" err="1" smtClean="0"/>
              <a:t>transportéry</a:t>
            </a:r>
            <a:r>
              <a:rPr lang="en-US" sz="2400" dirty="0" smtClean="0"/>
              <a:t> a </a:t>
            </a:r>
            <a:r>
              <a:rPr lang="en-US" sz="2400" dirty="0" err="1" smtClean="0"/>
              <a:t>některé</a:t>
            </a:r>
            <a:r>
              <a:rPr lang="en-US" sz="2400" dirty="0" smtClean="0"/>
              <a:t> </a:t>
            </a:r>
            <a:r>
              <a:rPr lang="en-US" sz="2400" dirty="0" err="1" smtClean="0"/>
              <a:t>subtypy</a:t>
            </a:r>
            <a:r>
              <a:rPr lang="en-US" sz="2400" dirty="0" smtClean="0"/>
              <a:t> </a:t>
            </a:r>
            <a:r>
              <a:rPr lang="en-US" sz="2400" dirty="0" err="1" smtClean="0"/>
              <a:t>receptorů</a:t>
            </a:r>
            <a:r>
              <a:rPr lang="en-US" sz="2400" dirty="0" smtClean="0"/>
              <a:t> </a:t>
            </a:r>
            <a:r>
              <a:rPr lang="cs-CZ" sz="2400" dirty="0" smtClean="0"/>
              <a:t>pro </a:t>
            </a:r>
            <a:r>
              <a:rPr lang="en-US" sz="2400" dirty="0" smtClean="0"/>
              <a:t>serotonin; </a:t>
            </a:r>
            <a:r>
              <a:rPr lang="en-US" sz="2400" dirty="0" err="1" smtClean="0"/>
              <a:t>existují</a:t>
            </a:r>
            <a:r>
              <a:rPr lang="en-US" sz="2400" dirty="0" smtClean="0"/>
              <a:t> </a:t>
            </a:r>
            <a:r>
              <a:rPr lang="en-US" sz="2400" dirty="0" err="1" smtClean="0"/>
              <a:t>rozdíly</a:t>
            </a:r>
            <a:r>
              <a:rPr lang="en-US" sz="2400" dirty="0" smtClean="0"/>
              <a:t> </a:t>
            </a:r>
            <a:r>
              <a:rPr lang="en-US" sz="2400" dirty="0" err="1" smtClean="0"/>
              <a:t>mezi</a:t>
            </a:r>
            <a:r>
              <a:rPr lang="en-US" sz="2400" dirty="0" smtClean="0"/>
              <a:t> </a:t>
            </a:r>
            <a:r>
              <a:rPr lang="en-US" sz="2400" dirty="0" err="1" smtClean="0"/>
              <a:t>pohlavími</a:t>
            </a:r>
            <a:r>
              <a:rPr lang="en-US" sz="2400" dirty="0" smtClean="0"/>
              <a:t> v </a:t>
            </a:r>
            <a:r>
              <a:rPr lang="en-US" sz="2400" dirty="0" err="1" smtClean="0"/>
              <a:t>expresi</a:t>
            </a:r>
            <a:r>
              <a:rPr lang="en-US" sz="2400" dirty="0" smtClean="0"/>
              <a:t> </a:t>
            </a:r>
            <a:r>
              <a:rPr lang="en-US" sz="2400" dirty="0" err="1" smtClean="0"/>
              <a:t>receptoru</a:t>
            </a:r>
            <a:r>
              <a:rPr lang="en-US" sz="2400" dirty="0" smtClean="0"/>
              <a:t> </a:t>
            </a:r>
            <a:r>
              <a:rPr lang="en-US" sz="2400" dirty="0" err="1" smtClean="0"/>
              <a:t>progestinu</a:t>
            </a:r>
            <a:r>
              <a:rPr lang="en-US" sz="2400" dirty="0" smtClean="0"/>
              <a:t> a </a:t>
            </a:r>
            <a:r>
              <a:rPr lang="en-US" sz="2400" dirty="0" err="1" smtClean="0"/>
              <a:t>serotoninu</a:t>
            </a:r>
            <a:r>
              <a:rPr lang="en-US" sz="2400" dirty="0" smtClean="0"/>
              <a:t>.</a:t>
            </a:r>
          </a:p>
          <a:p>
            <a:endParaRPr lang="en-US" sz="1200" dirty="0" smtClean="0"/>
          </a:p>
          <a:p>
            <a:r>
              <a:rPr lang="en-US" sz="2400" b="1" dirty="0" err="1" smtClean="0"/>
              <a:t>Systém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dopaminu</a:t>
            </a:r>
            <a:r>
              <a:rPr lang="en-US" sz="2400" b="1" dirty="0" smtClean="0"/>
              <a:t> </a:t>
            </a:r>
            <a:r>
              <a:rPr lang="cs-CZ" sz="2400" b="1" dirty="0" smtClean="0"/>
              <a:t>s</a:t>
            </a:r>
            <a:r>
              <a:rPr lang="en-US" sz="2400" b="1" dirty="0" err="1" smtClean="0"/>
              <a:t>třední</a:t>
            </a:r>
            <a:r>
              <a:rPr lang="cs-CZ" sz="2400" b="1" dirty="0" smtClean="0"/>
              <a:t>ho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mozk</a:t>
            </a:r>
            <a:r>
              <a:rPr lang="cs-CZ" sz="2400" b="1" dirty="0" smtClean="0"/>
              <a:t>u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hypotalamu</a:t>
            </a:r>
            <a:r>
              <a:rPr lang="en-US" sz="2400" b="1" dirty="0" smtClean="0"/>
              <a:t> </a:t>
            </a:r>
            <a:r>
              <a:rPr lang="cs-CZ" sz="2400" dirty="0" smtClean="0"/>
              <a:t>-</a:t>
            </a:r>
            <a:r>
              <a:rPr lang="en-US" sz="2400" dirty="0" smtClean="0"/>
              <a:t> </a:t>
            </a:r>
            <a:r>
              <a:rPr lang="en-US" sz="2400" dirty="0" err="1" smtClean="0"/>
              <a:t>Incertohypothalamic</a:t>
            </a:r>
            <a:r>
              <a:rPr lang="cs-CZ" sz="2400" dirty="0" err="1" smtClean="0"/>
              <a:t>ké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dopaminové</a:t>
            </a:r>
            <a:r>
              <a:rPr lang="en-US" sz="2400" dirty="0" smtClean="0"/>
              <a:t> </a:t>
            </a:r>
            <a:r>
              <a:rPr lang="en-US" sz="2400" dirty="0" err="1" smtClean="0"/>
              <a:t>neurony</a:t>
            </a:r>
            <a:r>
              <a:rPr lang="en-US" sz="2400" dirty="0" smtClean="0"/>
              <a:t> </a:t>
            </a:r>
            <a:r>
              <a:rPr lang="en-US" sz="2400" dirty="0" err="1" smtClean="0"/>
              <a:t>vykazují</a:t>
            </a:r>
            <a:r>
              <a:rPr lang="en-US" sz="2400" dirty="0" smtClean="0"/>
              <a:t> </a:t>
            </a:r>
            <a:r>
              <a:rPr lang="en-US" sz="2400" dirty="0" err="1" smtClean="0"/>
              <a:t>vývojově</a:t>
            </a:r>
            <a:r>
              <a:rPr lang="en-US" sz="2400" dirty="0" smtClean="0"/>
              <a:t> </a:t>
            </a:r>
            <a:r>
              <a:rPr lang="en-US" sz="2400" dirty="0" err="1" smtClean="0"/>
              <a:t>programován</a:t>
            </a:r>
            <a:r>
              <a:rPr lang="en-US" sz="2400" dirty="0" smtClean="0"/>
              <a:t> </a:t>
            </a:r>
            <a:r>
              <a:rPr lang="en-US" sz="2400" dirty="0" err="1" smtClean="0"/>
              <a:t>pohlavní</a:t>
            </a:r>
            <a:r>
              <a:rPr lang="en-US" sz="2400" dirty="0" smtClean="0"/>
              <a:t> </a:t>
            </a:r>
            <a:r>
              <a:rPr lang="en-US" sz="2400" dirty="0" err="1" smtClean="0"/>
              <a:t>rozdíly</a:t>
            </a:r>
            <a:r>
              <a:rPr lang="en-US" sz="2400" dirty="0" smtClean="0"/>
              <a:t> v </a:t>
            </a:r>
            <a:r>
              <a:rPr lang="en-US" sz="2400" dirty="0" err="1" smtClean="0"/>
              <a:t>počt</a:t>
            </a:r>
            <a:r>
              <a:rPr lang="cs-CZ" sz="2400" dirty="0" smtClean="0"/>
              <a:t>ech</a:t>
            </a:r>
            <a:r>
              <a:rPr lang="en-US" sz="2400" dirty="0" smtClean="0"/>
              <a:t> </a:t>
            </a:r>
            <a:r>
              <a:rPr lang="en-US" sz="2400" dirty="0" err="1" smtClean="0"/>
              <a:t>neuronů</a:t>
            </a:r>
            <a:r>
              <a:rPr lang="en-US" sz="2400" dirty="0" smtClean="0"/>
              <a:t> a </a:t>
            </a:r>
            <a:r>
              <a:rPr lang="en-US" sz="2400" dirty="0" err="1" smtClean="0"/>
              <a:t>funkcí</a:t>
            </a:r>
            <a:r>
              <a:rPr lang="en-US" sz="2400" dirty="0" smtClean="0"/>
              <a:t> a </a:t>
            </a:r>
            <a:r>
              <a:rPr lang="cs-CZ" sz="2400" dirty="0" smtClean="0"/>
              <a:t>reakci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prolaktin</a:t>
            </a:r>
            <a:r>
              <a:rPr lang="en-US" sz="2400" dirty="0" smtClean="0"/>
              <a:t> a </a:t>
            </a:r>
            <a:r>
              <a:rPr lang="en-US" sz="2400" dirty="0" err="1" smtClean="0"/>
              <a:t>léčbu</a:t>
            </a:r>
            <a:r>
              <a:rPr lang="en-US" sz="2400" dirty="0" smtClean="0"/>
              <a:t> </a:t>
            </a:r>
            <a:r>
              <a:rPr lang="en-US" sz="2400" dirty="0" err="1" smtClean="0"/>
              <a:t>estrogenem</a:t>
            </a:r>
            <a:r>
              <a:rPr lang="en-US" sz="2400" dirty="0" smtClean="0"/>
              <a:t>. Na </a:t>
            </a:r>
            <a:r>
              <a:rPr lang="en-US" sz="2400" dirty="0" err="1" smtClean="0"/>
              <a:t>rozdíl</a:t>
            </a:r>
            <a:r>
              <a:rPr lang="en-US" sz="2400" dirty="0" smtClean="0"/>
              <a:t> </a:t>
            </a:r>
            <a:r>
              <a:rPr lang="en-US" sz="2400" dirty="0" err="1" smtClean="0"/>
              <a:t>od</a:t>
            </a:r>
            <a:r>
              <a:rPr lang="en-US" sz="2400" dirty="0" smtClean="0"/>
              <a:t> </a:t>
            </a:r>
            <a:r>
              <a:rPr lang="en-US" sz="2400" dirty="0" err="1" smtClean="0"/>
              <a:t>toho</a:t>
            </a:r>
            <a:r>
              <a:rPr lang="cs-CZ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 err="1" smtClean="0"/>
              <a:t>nigrostriatálních</a:t>
            </a:r>
            <a:r>
              <a:rPr lang="en-US" sz="2400" dirty="0" smtClean="0"/>
              <a:t> a </a:t>
            </a:r>
            <a:r>
              <a:rPr lang="en-US" sz="2400" dirty="0" err="1" smtClean="0"/>
              <a:t>mesolimbic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dopaminu</a:t>
            </a:r>
            <a:r>
              <a:rPr lang="en-US" sz="2400" dirty="0" smtClean="0"/>
              <a:t> </a:t>
            </a:r>
            <a:r>
              <a:rPr lang="en-US" sz="2400" dirty="0" err="1" smtClean="0"/>
              <a:t>neurony</a:t>
            </a:r>
            <a:r>
              <a:rPr lang="en-US" sz="2400" dirty="0" smtClean="0"/>
              <a:t> </a:t>
            </a:r>
            <a:r>
              <a:rPr lang="cs-CZ" sz="2400" dirty="0" smtClean="0"/>
              <a:t>selhávají  v </a:t>
            </a:r>
            <a:r>
              <a:rPr lang="cs-CZ" sz="2400" dirty="0" err="1" smtClean="0"/>
              <a:t>deteci</a:t>
            </a:r>
            <a:r>
              <a:rPr lang="en-US" sz="2400" dirty="0" smtClean="0"/>
              <a:t> </a:t>
            </a:r>
            <a:r>
              <a:rPr lang="en-US" sz="2400" dirty="0" err="1" smtClean="0"/>
              <a:t>intracelulární</a:t>
            </a:r>
            <a:r>
              <a:rPr lang="en-US" sz="2400" dirty="0" smtClean="0"/>
              <a:t> </a:t>
            </a:r>
            <a:r>
              <a:rPr lang="cs-CZ" sz="2400" dirty="0" smtClean="0"/>
              <a:t>ho </a:t>
            </a:r>
            <a:r>
              <a:rPr lang="cs-CZ" sz="2400" dirty="0" err="1" smtClean="0"/>
              <a:t>strogenového</a:t>
            </a:r>
            <a:r>
              <a:rPr lang="cs-CZ" sz="2400" dirty="0" smtClean="0"/>
              <a:t> </a:t>
            </a:r>
            <a:r>
              <a:rPr lang="cs-CZ" sz="2400" dirty="0" err="1" smtClean="0"/>
              <a:t>rceptoru</a:t>
            </a:r>
            <a:r>
              <a:rPr lang="cs-CZ" sz="2400" dirty="0" smtClean="0"/>
              <a:t>.</a:t>
            </a:r>
            <a:r>
              <a:rPr lang="en-US" sz="2400" dirty="0" smtClean="0"/>
              <a:t> </a:t>
            </a:r>
            <a:r>
              <a:rPr lang="cs-CZ" sz="2400" dirty="0" smtClean="0"/>
              <a:t> E</a:t>
            </a:r>
            <a:r>
              <a:rPr lang="en-US" sz="2400" dirty="0" err="1" smtClean="0"/>
              <a:t>strogen</a:t>
            </a:r>
            <a:r>
              <a:rPr lang="en-US" sz="2400" dirty="0" smtClean="0"/>
              <a:t> </a:t>
            </a:r>
            <a:r>
              <a:rPr lang="en-US" sz="2400" dirty="0" err="1" smtClean="0"/>
              <a:t>usnadňuje</a:t>
            </a:r>
            <a:r>
              <a:rPr lang="en-US" sz="2400" dirty="0" smtClean="0"/>
              <a:t> </a:t>
            </a:r>
            <a:r>
              <a:rPr lang="cs-CZ" sz="2400" dirty="0" smtClean="0"/>
              <a:t>na </a:t>
            </a:r>
            <a:r>
              <a:rPr lang="en-US" sz="2400" dirty="0" err="1" smtClean="0"/>
              <a:t>amfetamin</a:t>
            </a:r>
            <a:r>
              <a:rPr lang="cs-CZ" sz="2400" dirty="0" smtClean="0"/>
              <a:t>u</a:t>
            </a:r>
            <a:r>
              <a:rPr lang="en-US" sz="2400" dirty="0" smtClean="0"/>
              <a:t> </a:t>
            </a:r>
            <a:r>
              <a:rPr lang="en-US" sz="2400" dirty="0" err="1" smtClean="0"/>
              <a:t>nebo</a:t>
            </a:r>
            <a:r>
              <a:rPr lang="en-US" sz="2400" dirty="0" smtClean="0"/>
              <a:t> </a:t>
            </a:r>
            <a:r>
              <a:rPr lang="en-US" sz="2400" dirty="0" err="1" smtClean="0"/>
              <a:t>apomorfin</a:t>
            </a:r>
            <a:r>
              <a:rPr lang="cs-CZ" sz="2400" dirty="0" smtClean="0"/>
              <a:t>u</a:t>
            </a:r>
            <a:r>
              <a:rPr lang="en-US" sz="2400" dirty="0" smtClean="0"/>
              <a:t> </a:t>
            </a:r>
            <a:r>
              <a:rPr lang="cs-CZ" sz="2400" dirty="0" smtClean="0"/>
              <a:t> </a:t>
            </a:r>
            <a:r>
              <a:rPr lang="en-US" sz="2400" dirty="0" err="1" smtClean="0"/>
              <a:t>uvolňování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dopaminu</a:t>
            </a:r>
            <a:r>
              <a:rPr lang="en-US" sz="2400" dirty="0" smtClean="0"/>
              <a:t> a </a:t>
            </a:r>
            <a:r>
              <a:rPr lang="en-US" sz="2400" dirty="0" err="1" smtClean="0"/>
              <a:t>pohybové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aktivity</a:t>
            </a:r>
            <a:r>
              <a:rPr lang="en-US" sz="2400" dirty="0" smtClean="0"/>
              <a:t> u </a:t>
            </a:r>
            <a:r>
              <a:rPr lang="en-US" sz="2400" dirty="0" err="1" smtClean="0"/>
              <a:t>krys</a:t>
            </a:r>
            <a:r>
              <a:rPr lang="en-US" sz="2400" dirty="0" smtClean="0"/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 flipH="1">
            <a:off x="0" y="11663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4000" b="1" dirty="0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Části mozku ovlivněné </a:t>
            </a:r>
            <a:r>
              <a:rPr lang="cs-CZ" sz="4000" b="1" dirty="0" err="1" smtClean="0">
                <a:ln w="11430"/>
                <a:gradFill>
                  <a:gsLst>
                    <a:gs pos="0">
                      <a:srgbClr val="FE78D1"/>
                    </a:gs>
                    <a:gs pos="75000">
                      <a:srgbClr val="4B09EF"/>
                    </a:gs>
                    <a:gs pos="100000">
                      <a:srgbClr val="207CAA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estogeny</a:t>
            </a:r>
            <a:endParaRPr lang="en-US" sz="4000" b="1" dirty="0">
              <a:ln w="11430"/>
              <a:gradFill>
                <a:gsLst>
                  <a:gs pos="0">
                    <a:srgbClr val="FE78D1"/>
                  </a:gs>
                  <a:gs pos="75000">
                    <a:srgbClr val="4B09EF"/>
                  </a:gs>
                  <a:gs pos="100000">
                    <a:srgbClr val="207CAA"/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1019</TotalTime>
  <Words>735</Words>
  <Application>Microsoft Office PowerPoint</Application>
  <PresentationFormat>Předvádění na obrazovce (4:3)</PresentationFormat>
  <Paragraphs>86</Paragraphs>
  <Slides>15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 Závodná</dc:creator>
  <cp:lastModifiedBy>Závodná</cp:lastModifiedBy>
  <cp:revision>17</cp:revision>
  <dcterms:created xsi:type="dcterms:W3CDTF">2016-05-11T16:43:10Z</dcterms:created>
  <dcterms:modified xsi:type="dcterms:W3CDTF">2017-04-27T13:24:02Z</dcterms:modified>
</cp:coreProperties>
</file>