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2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5" r:id="rId13"/>
    <p:sldId id="284" r:id="rId14"/>
    <p:sldId id="286" r:id="rId15"/>
    <p:sldId id="287" r:id="rId16"/>
    <p:sldId id="288" r:id="rId17"/>
    <p:sldId id="289" r:id="rId18"/>
    <p:sldId id="294" r:id="rId19"/>
    <p:sldId id="291" r:id="rId20"/>
    <p:sldId id="292" r:id="rId21"/>
    <p:sldId id="293" r:id="rId22"/>
    <p:sldId id="256" r:id="rId23"/>
    <p:sldId id="264" r:id="rId24"/>
    <p:sldId id="271" r:id="rId25"/>
    <p:sldId id="269" r:id="rId26"/>
    <p:sldId id="272" r:id="rId27"/>
    <p:sldId id="295" r:id="rId28"/>
    <p:sldId id="273" r:id="rId29"/>
    <p:sldId id="263" r:id="rId30"/>
    <p:sldId id="265" r:id="rId31"/>
    <p:sldId id="266" r:id="rId32"/>
    <p:sldId id="267" r:id="rId33"/>
    <p:sldId id="261" r:id="rId34"/>
    <p:sldId id="268" r:id="rId35"/>
    <p:sldId id="270" r:id="rId36"/>
    <p:sldId id="257" r:id="rId37"/>
    <p:sldId id="258" r:id="rId38"/>
    <p:sldId id="259" r:id="rId39"/>
    <p:sldId id="260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4" d="100"/>
          <a:sy n="74" d="100"/>
        </p:scale>
        <p:origin x="9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5B71E-BEF6-4C9A-9E10-4E6F80B079AA}" type="datetimeFigureOut">
              <a:rPr lang="cs-CZ" smtClean="0"/>
              <a:t>23.3.2017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A7327-3386-4933-ADBB-C1FBC7F52E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0070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b="1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Hematopoiesis1:</a:t>
            </a:r>
            <a:endParaRPr lang="cs-CZ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4546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MHC 4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051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1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</a:t>
            </a:r>
            <a:r>
              <a:rPr lang="cs-CZ" sz="1200" b="1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nity</a:t>
            </a:r>
            <a:r>
              <a:rPr lang="cs-CZ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200" b="1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types</a:t>
            </a:r>
            <a:endParaRPr lang="cs-CZ" sz="1200" b="1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Abbas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Cellular and Molecular Immunology</a:t>
            </a:r>
            <a:r>
              <a:rPr lang="cs-CZ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5315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1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Phagocytosis</a:t>
            </a:r>
            <a:r>
              <a:rPr lang="cs-CZ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5712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PHAGOCATES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943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Complement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9348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b="1" i="1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Hematopoiesis1:</a:t>
            </a:r>
            <a:endParaRPr lang="cs-CZ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9084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PHAGOCATES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15A85-F39B-4AFC-BB24-927584E73514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403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C59A-B04B-4AF3-A05A-3C538CEF3A7D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E5B-881A-41AF-83B9-384E0B2B5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C59A-B04B-4AF3-A05A-3C538CEF3A7D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E5B-881A-41AF-83B9-384E0B2B5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C59A-B04B-4AF3-A05A-3C538CEF3A7D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E5B-881A-41AF-83B9-384E0B2B5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C59A-B04B-4AF3-A05A-3C538CEF3A7D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E5B-881A-41AF-83B9-384E0B2B5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C59A-B04B-4AF3-A05A-3C538CEF3A7D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E5B-881A-41AF-83B9-384E0B2B5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C59A-B04B-4AF3-A05A-3C538CEF3A7D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E5B-881A-41AF-83B9-384E0B2B5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C59A-B04B-4AF3-A05A-3C538CEF3A7D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E5B-881A-41AF-83B9-384E0B2B5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C59A-B04B-4AF3-A05A-3C538CEF3A7D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E5B-881A-41AF-83B9-384E0B2B5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C59A-B04B-4AF3-A05A-3C538CEF3A7D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E5B-881A-41AF-83B9-384E0B2B5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C59A-B04B-4AF3-A05A-3C538CEF3A7D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E5B-881A-41AF-83B9-384E0B2B5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C59A-B04B-4AF3-A05A-3C538CEF3A7D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41E5B-881A-41AF-83B9-384E0B2B5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CC59A-B04B-4AF3-A05A-3C538CEF3A7D}" type="datetimeFigureOut">
              <a:rPr lang="en-US" smtClean="0"/>
              <a:pPr/>
              <a:t>3/23/2017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41E5B-881A-41AF-83B9-384E0B2B53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porchiaswish.com/blog/wp-content/uploads/2012/02/biofeedback-balance-e1328588197348-225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08653"/>
            <a:ext cx="4680520" cy="6240693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748846" y="2136338"/>
            <a:ext cx="406457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</a:t>
            </a:r>
          </a:p>
          <a:p>
            <a:pPr algn="ctr"/>
            <a:r>
              <a:rPr lang="cs-CZ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</a:t>
            </a:r>
          </a:p>
          <a:p>
            <a:pPr algn="ctr"/>
            <a:r>
              <a:rPr lang="cs-CZ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IMUNOLOGIE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605" y="116632"/>
            <a:ext cx="8848789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KOMPLEMENT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6" y="2169368"/>
            <a:ext cx="3676650" cy="4572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47605" y="836712"/>
            <a:ext cx="8848790" cy="12161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tIns="18000" bIns="18000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400" b="1" i="1" dirty="0" smtClean="0"/>
              <a:t> „</a:t>
            </a:r>
            <a:r>
              <a:rPr lang="cs-CZ" sz="2400" b="1" i="1" dirty="0" smtClean="0"/>
              <a:t>Komplementární</a:t>
            </a:r>
            <a:r>
              <a:rPr lang="en-US" sz="2400" b="1" i="1" dirty="0" smtClean="0"/>
              <a:t>“ </a:t>
            </a:r>
            <a:r>
              <a:rPr lang="cs-CZ" sz="2400" i="1" dirty="0" smtClean="0"/>
              <a:t>aktivita séra potřebná k lýze</a:t>
            </a:r>
            <a:r>
              <a:rPr lang="en-US" sz="2400" i="1" dirty="0" smtClean="0"/>
              <a:t> </a:t>
            </a:r>
            <a:r>
              <a:rPr lang="cs-CZ" sz="2400" i="1" dirty="0" smtClean="0"/>
              <a:t>buňky</a:t>
            </a:r>
            <a:r>
              <a:rPr lang="en-US" sz="2400" i="1" dirty="0" smtClean="0"/>
              <a:t>.</a:t>
            </a:r>
            <a:endParaRPr lang="cs-CZ" sz="2400" i="1" dirty="0" smtClean="0"/>
          </a:p>
          <a:p>
            <a:pPr algn="ctr">
              <a:lnSpc>
                <a:spcPts val="2300"/>
              </a:lnSpc>
            </a:pPr>
            <a:r>
              <a:rPr lang="en-US" sz="2400" b="1" i="1" dirty="0" smtClean="0"/>
              <a:t> </a:t>
            </a:r>
            <a:r>
              <a:rPr lang="cs-CZ" sz="2400" b="1" dirty="0" smtClean="0"/>
              <a:t>Systém </a:t>
            </a:r>
            <a:r>
              <a:rPr lang="cs-CZ" sz="2400" b="1" dirty="0" err="1" smtClean="0"/>
              <a:t>komplemetnu</a:t>
            </a:r>
            <a:r>
              <a:rPr lang="cs-CZ" sz="2400" b="1" dirty="0" smtClean="0"/>
              <a:t> se skládá z několika plazmatických bílkovin, které jsou </a:t>
            </a:r>
            <a:r>
              <a:rPr lang="cs-CZ" sz="2400" b="1" dirty="0" err="1" smtClean="0"/>
              <a:t>aktivováne</a:t>
            </a:r>
            <a:r>
              <a:rPr lang="cs-CZ" sz="2400" b="1" dirty="0" smtClean="0"/>
              <a:t> mikroby</a:t>
            </a:r>
            <a:r>
              <a:rPr lang="en-US" sz="2400" b="1" dirty="0" smtClean="0"/>
              <a:t> </a:t>
            </a:r>
            <a:r>
              <a:rPr lang="cs-CZ" sz="2400" b="1" dirty="0" smtClean="0"/>
              <a:t> </a:t>
            </a:r>
            <a:r>
              <a:rPr lang="en-US" sz="2400" b="1" dirty="0" smtClean="0"/>
              <a:t>a </a:t>
            </a:r>
            <a:r>
              <a:rPr lang="cs-CZ" sz="2400" b="1" dirty="0" smtClean="0"/>
              <a:t> podporují zánět </a:t>
            </a:r>
            <a:r>
              <a:rPr lang="en-US" sz="2400" b="1" dirty="0" smtClean="0"/>
              <a:t>a</a:t>
            </a:r>
            <a:r>
              <a:rPr lang="cs-CZ" sz="2400" b="1" dirty="0" smtClean="0"/>
              <a:t> </a:t>
            </a:r>
            <a:r>
              <a:rPr lang="en-US" sz="2400" b="1" dirty="0" err="1" smtClean="0"/>
              <a:t>destru</a:t>
            </a:r>
            <a:r>
              <a:rPr lang="cs-CZ" sz="2400" b="1" dirty="0" err="1" smtClean="0"/>
              <a:t>kci</a:t>
            </a:r>
            <a:endParaRPr lang="cs-CZ" sz="2400" b="1" dirty="0" smtClean="0"/>
          </a:p>
          <a:p>
            <a:pPr algn="ctr">
              <a:lnSpc>
                <a:spcPts val="2300"/>
              </a:lnSpc>
            </a:pPr>
            <a:r>
              <a:rPr lang="en-US" sz="2400" b="1" dirty="0" smtClean="0"/>
              <a:t>mi</a:t>
            </a:r>
            <a:r>
              <a:rPr lang="cs-CZ" sz="2400" b="1" dirty="0" smtClean="0"/>
              <a:t>k</a:t>
            </a:r>
            <a:r>
              <a:rPr lang="en-US" sz="2400" b="1" dirty="0" smtClean="0"/>
              <a:t>rob</a:t>
            </a:r>
            <a:r>
              <a:rPr lang="cs-CZ" sz="2400" b="1" dirty="0" smtClean="0"/>
              <a:t>ů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139950" y="2169368"/>
            <a:ext cx="482453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Biologic</a:t>
            </a:r>
            <a:r>
              <a:rPr lang="cs-CZ" sz="2400" b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</a:t>
            </a:r>
            <a:r>
              <a:rPr lang="en-US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účinky</a:t>
            </a:r>
            <a:r>
              <a:rPr lang="en-US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en-US" sz="2400" dirty="0" smtClean="0"/>
          </a:p>
          <a:p>
            <a:pPr marL="808038" indent="-366713">
              <a:spcAft>
                <a:spcPts val="18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400" dirty="0" smtClean="0"/>
              <a:t>Lýza buněk</a:t>
            </a:r>
            <a:endParaRPr lang="en-US" sz="2400" dirty="0" smtClean="0"/>
          </a:p>
          <a:p>
            <a:pPr marL="808038" indent="-366713">
              <a:spcAft>
                <a:spcPts val="18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en-US" sz="2400" dirty="0" err="1" smtClean="0"/>
              <a:t>Opsoniza</a:t>
            </a:r>
            <a:r>
              <a:rPr lang="cs-CZ" sz="2400" dirty="0" err="1" smtClean="0"/>
              <a:t>ce</a:t>
            </a:r>
            <a:endParaRPr lang="en-US" sz="2400" dirty="0" smtClean="0"/>
          </a:p>
          <a:p>
            <a:pPr marL="808038" indent="-366713">
              <a:spcAft>
                <a:spcPts val="18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400" dirty="0" smtClean="0"/>
              <a:t>Očištění od </a:t>
            </a:r>
            <a:r>
              <a:rPr lang="cs-CZ" sz="2400" dirty="0" err="1" smtClean="0"/>
              <a:t>imunokomplexů</a:t>
            </a:r>
            <a:endParaRPr lang="en-US" sz="2400" dirty="0" smtClean="0"/>
          </a:p>
          <a:p>
            <a:pPr marL="808038" indent="-366713">
              <a:spcAft>
                <a:spcPts val="18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400" dirty="0" smtClean="0"/>
              <a:t>Podpora zánětlivé odpovědi</a:t>
            </a:r>
            <a:endParaRPr lang="en-US" sz="2400" dirty="0" smtClean="0"/>
          </a:p>
          <a:p>
            <a:pPr marL="808038" indent="-366713">
              <a:spcAft>
                <a:spcPts val="18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400" dirty="0" smtClean="0"/>
              <a:t>Tvorba paměťových B-buněk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45514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605" y="116632"/>
            <a:ext cx="8848789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KOMPLEMENT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5536" y="90872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Klasická cesta</a:t>
            </a:r>
            <a:endParaRPr lang="cs-CZ" sz="24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419872" y="90872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Lektinová</a:t>
            </a:r>
            <a:r>
              <a:rPr lang="cs-CZ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cesta</a:t>
            </a:r>
            <a:endParaRPr lang="cs-CZ" sz="24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156176" y="908720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Alternativní cesta</a:t>
            </a:r>
            <a:endParaRPr lang="cs-CZ" sz="24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043608" y="3831431"/>
            <a:ext cx="5328592" cy="1944216"/>
          </a:xfrm>
          <a:prstGeom prst="rect">
            <a:avLst/>
          </a:prstGeom>
          <a:solidFill>
            <a:schemeClr val="bg1"/>
          </a:solidFill>
          <a:ln w="3810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731309" y="5559623"/>
            <a:ext cx="220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C5  - </a:t>
            </a:r>
            <a:r>
              <a:rPr lang="cs-CZ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konvertáza</a:t>
            </a:r>
            <a:endParaRPr lang="cs-CZ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691680" y="4263479"/>
            <a:ext cx="2808312" cy="10801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B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bg1"/>
                </a:solidFill>
              </a:rPr>
              <a:t>C3 </a:t>
            </a:r>
            <a:r>
              <a:rPr lang="cs-CZ" sz="2400" b="1" dirty="0" err="1" smtClean="0">
                <a:solidFill>
                  <a:schemeClr val="bg1"/>
                </a:solidFill>
              </a:rPr>
              <a:t>konvertáza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220072" y="4047455"/>
            <a:ext cx="50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C3</a:t>
            </a:r>
            <a:endParaRPr lang="cs-CZ" sz="24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148064" y="4983559"/>
            <a:ext cx="1026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(C3b)n</a:t>
            </a:r>
            <a:endParaRPr lang="cs-CZ" sz="2400" b="1" dirty="0"/>
          </a:p>
        </p:txBody>
      </p:sp>
      <p:cxnSp>
        <p:nvCxnSpPr>
          <p:cNvPr id="12" name="Přímá spojovací šipka 11"/>
          <p:cNvCxnSpPr>
            <a:stCxn id="9" idx="2"/>
          </p:cNvCxnSpPr>
          <p:nvPr/>
        </p:nvCxnSpPr>
        <p:spPr>
          <a:xfrm>
            <a:off x="5471904" y="4509120"/>
            <a:ext cx="36200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4716016" y="4725144"/>
            <a:ext cx="64807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6876256" y="3789040"/>
            <a:ext cx="503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C5</a:t>
            </a:r>
            <a:endParaRPr lang="cs-CZ" sz="2400" b="1" dirty="0"/>
          </a:p>
        </p:txBody>
      </p:sp>
      <p:cxnSp>
        <p:nvCxnSpPr>
          <p:cNvPr id="25" name="Přímá spojovací šipka 24"/>
          <p:cNvCxnSpPr/>
          <p:nvPr/>
        </p:nvCxnSpPr>
        <p:spPr>
          <a:xfrm>
            <a:off x="6372200" y="4653136"/>
            <a:ext cx="64807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lechovka 25"/>
          <p:cNvSpPr/>
          <p:nvPr/>
        </p:nvSpPr>
        <p:spPr>
          <a:xfrm>
            <a:off x="6732240" y="4941168"/>
            <a:ext cx="2088232" cy="1584176"/>
          </a:xfrm>
          <a:prstGeom prst="can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Lytický komplex</a:t>
            </a:r>
            <a:endParaRPr lang="cs-CZ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6948264" y="486916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C5b+ C6-9</a:t>
            </a:r>
            <a:endParaRPr lang="cs-CZ" sz="2400" b="1" dirty="0"/>
          </a:p>
        </p:txBody>
      </p:sp>
      <p:cxnSp>
        <p:nvCxnSpPr>
          <p:cNvPr id="19" name="Přímá spojovací šipka 18"/>
          <p:cNvCxnSpPr/>
          <p:nvPr/>
        </p:nvCxnSpPr>
        <p:spPr>
          <a:xfrm>
            <a:off x="7164288" y="4221088"/>
            <a:ext cx="36200" cy="76247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611560" y="1412776"/>
            <a:ext cx="13083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200" dirty="0" err="1" smtClean="0"/>
              <a:t>Ig</a:t>
            </a:r>
            <a:r>
              <a:rPr lang="cs-CZ" sz="2200" dirty="0" smtClean="0"/>
              <a:t> G (</a:t>
            </a:r>
            <a:r>
              <a:rPr lang="cs-CZ" sz="2200" dirty="0" err="1" smtClean="0"/>
              <a:t>IgM</a:t>
            </a:r>
            <a:r>
              <a:rPr lang="cs-CZ" sz="2200" dirty="0" smtClean="0"/>
              <a:t>)</a:t>
            </a:r>
          </a:p>
          <a:p>
            <a:pPr algn="ctr"/>
            <a:r>
              <a:rPr lang="cs-CZ" sz="2200" dirty="0" smtClean="0"/>
              <a:t>+</a:t>
            </a:r>
          </a:p>
          <a:p>
            <a:pPr algn="ctr"/>
            <a:r>
              <a:rPr lang="cs-CZ" sz="2200" dirty="0" smtClean="0"/>
              <a:t>C1</a:t>
            </a:r>
            <a:endParaRPr lang="cs-CZ" sz="22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6519422" y="1412776"/>
            <a:ext cx="21441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200" dirty="0" smtClean="0"/>
              <a:t>C3b + membrána</a:t>
            </a:r>
          </a:p>
          <a:p>
            <a:pPr algn="ctr"/>
            <a:r>
              <a:rPr lang="cs-CZ" sz="2200" dirty="0" smtClean="0"/>
              <a:t>+</a:t>
            </a:r>
          </a:p>
          <a:p>
            <a:pPr algn="ctr"/>
            <a:r>
              <a:rPr lang="cs-CZ" sz="2200" dirty="0" smtClean="0"/>
              <a:t>B</a:t>
            </a:r>
            <a:endParaRPr lang="cs-CZ" sz="22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3635896" y="1413937"/>
            <a:ext cx="18045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200" dirty="0" smtClean="0"/>
              <a:t>MBL</a:t>
            </a:r>
          </a:p>
          <a:p>
            <a:pPr algn="ctr"/>
            <a:r>
              <a:rPr lang="cs-CZ" sz="2200" dirty="0" smtClean="0"/>
              <a:t>+</a:t>
            </a:r>
          </a:p>
          <a:p>
            <a:pPr algn="ctr"/>
            <a:r>
              <a:rPr lang="cs-CZ" sz="2200" dirty="0" err="1" smtClean="0"/>
              <a:t>Ficolin</a:t>
            </a:r>
            <a:r>
              <a:rPr lang="cs-CZ" sz="2200" dirty="0" smtClean="0"/>
              <a:t> +MASP</a:t>
            </a:r>
            <a:endParaRPr lang="cs-CZ" sz="22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2051720" y="2924944"/>
            <a:ext cx="1285929" cy="461665"/>
          </a:xfrm>
          <a:prstGeom prst="rect">
            <a:avLst/>
          </a:prstGeom>
          <a:solidFill>
            <a:srgbClr val="FF9900"/>
          </a:solidFill>
          <a:ln>
            <a:solidFill>
              <a:srgbClr val="FFD291"/>
            </a:solidFill>
          </a:ln>
        </p:spPr>
        <p:txBody>
          <a:bodyPr wrap="none" rtlCol="0">
            <a:spAutoFit/>
          </a:bodyPr>
          <a:lstStyle/>
          <a:p>
            <a:r>
              <a:rPr lang="cs-CZ" sz="2400" dirty="0" smtClean="0"/>
              <a:t>C4b+C2a</a:t>
            </a:r>
            <a:endParaRPr lang="cs-CZ" sz="2400" dirty="0"/>
          </a:p>
        </p:txBody>
      </p:sp>
      <p:cxnSp>
        <p:nvCxnSpPr>
          <p:cNvPr id="32" name="Přímá spojovací šipka 31"/>
          <p:cNvCxnSpPr>
            <a:stCxn id="29" idx="2"/>
            <a:endCxn id="30" idx="0"/>
          </p:cNvCxnSpPr>
          <p:nvPr/>
        </p:nvCxnSpPr>
        <p:spPr>
          <a:xfrm flipH="1">
            <a:off x="2694685" y="2521933"/>
            <a:ext cx="1843478" cy="4030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šipka 33"/>
          <p:cNvCxnSpPr>
            <a:stCxn id="27" idx="2"/>
            <a:endCxn id="30" idx="0"/>
          </p:cNvCxnSpPr>
          <p:nvPr/>
        </p:nvCxnSpPr>
        <p:spPr>
          <a:xfrm>
            <a:off x="1265746" y="2520772"/>
            <a:ext cx="1428939" cy="4041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ovéPole 34"/>
          <p:cNvSpPr txBox="1"/>
          <p:nvPr/>
        </p:nvSpPr>
        <p:spPr>
          <a:xfrm>
            <a:off x="8244408" y="1844824"/>
            <a:ext cx="373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D</a:t>
            </a:r>
            <a:endParaRPr lang="cs-CZ" sz="2400" dirty="0"/>
          </a:p>
        </p:txBody>
      </p:sp>
      <p:cxnSp>
        <p:nvCxnSpPr>
          <p:cNvPr id="37" name="Přímá spojovací šipka 36"/>
          <p:cNvCxnSpPr/>
          <p:nvPr/>
        </p:nvCxnSpPr>
        <p:spPr>
          <a:xfrm flipH="1">
            <a:off x="7740352" y="2132856"/>
            <a:ext cx="360040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6300192" y="2924944"/>
            <a:ext cx="2462405" cy="461665"/>
          </a:xfrm>
          <a:prstGeom prst="rect">
            <a:avLst/>
          </a:prstGeom>
          <a:solidFill>
            <a:srgbClr val="FF9900"/>
          </a:solidFill>
          <a:ln>
            <a:solidFill>
              <a:srgbClr val="FFD291"/>
            </a:solidFill>
          </a:ln>
        </p:spPr>
        <p:txBody>
          <a:bodyPr wrap="none" rtlCol="0">
            <a:spAutoFit/>
          </a:bodyPr>
          <a:lstStyle/>
          <a:p>
            <a:r>
              <a:rPr lang="cs-CZ" sz="2400" dirty="0" smtClean="0"/>
              <a:t>C3bBb+properdin</a:t>
            </a:r>
            <a:endParaRPr lang="cs-CZ" sz="2400" dirty="0"/>
          </a:p>
        </p:txBody>
      </p:sp>
      <p:cxnSp>
        <p:nvCxnSpPr>
          <p:cNvPr id="40" name="Přímá spojovací šipka 39"/>
          <p:cNvCxnSpPr>
            <a:stCxn id="28" idx="2"/>
            <a:endCxn id="38" idx="0"/>
          </p:cNvCxnSpPr>
          <p:nvPr/>
        </p:nvCxnSpPr>
        <p:spPr>
          <a:xfrm flipH="1">
            <a:off x="7531395" y="2520772"/>
            <a:ext cx="60116" cy="4041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ravá složená závorka 41"/>
          <p:cNvSpPr/>
          <p:nvPr/>
        </p:nvSpPr>
        <p:spPr>
          <a:xfrm rot="5400000">
            <a:off x="4842030" y="1322766"/>
            <a:ext cx="936104" cy="4860540"/>
          </a:xfrm>
          <a:prstGeom prst="rightBrace">
            <a:avLst>
              <a:gd name="adj1" fmla="val 8333"/>
              <a:gd name="adj2" fmla="val 8855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767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-27384"/>
            <a:ext cx="914400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 - LYMFOCYTY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6" name="Obrázek 5" descr="CD4 and CD8 T-Cell Line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2184"/>
            <a:ext cx="4788024" cy="6285816"/>
          </a:xfrm>
          <a:prstGeom prst="rect">
            <a:avLst/>
          </a:prstGeom>
        </p:spPr>
      </p:pic>
      <p:pic>
        <p:nvPicPr>
          <p:cNvPr id="7" name="Picture 47" descr="D:\PROJECTS\Jan-06\23\others\nri\images\nri1781-f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620687"/>
            <a:ext cx="2997001" cy="61315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009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1520" y="260648"/>
            <a:ext cx="8712968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DENDRITICKÉ  </a:t>
            </a:r>
            <a:r>
              <a:rPr lang="cs-CZ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BUŇKY -  pohlcení</a:t>
            </a:r>
            <a:endParaRPr lang="cs-CZ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2060575"/>
            <a:ext cx="5651500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84350"/>
            <a:ext cx="3589338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6604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EFEKTOROVÉ  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 – 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BUŇKY  (T</a:t>
            </a:r>
            <a:r>
              <a:rPr lang="cs-CZ" sz="3200" b="1" baseline="-25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</a:t>
            </a:r>
            <a:r>
              <a:rPr lang="cs-CZ" sz="32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+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)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268760"/>
            <a:ext cx="4981575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445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714254"/>
            <a:ext cx="4824536" cy="614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EFEKTOROVÉ 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 – </a:t>
            </a:r>
            <a:r>
              <a:rPr lang="cs-CZ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BUŇKY :   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CD4</a:t>
            </a:r>
            <a:r>
              <a:rPr lang="cs-CZ" sz="32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+ 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</a:t>
            </a:r>
            <a:r>
              <a:rPr lang="cs-CZ" sz="3200" b="1" baseline="-25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1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23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131"/>
            <a:ext cx="6768752" cy="623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EFEKTOROVÉ 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 – </a:t>
            </a:r>
            <a:r>
              <a:rPr lang="cs-CZ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BUŇKY :   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CD4</a:t>
            </a:r>
            <a:r>
              <a:rPr lang="cs-CZ" sz="32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+ 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</a:t>
            </a:r>
            <a:r>
              <a:rPr lang="cs-CZ" sz="3200" b="1" baseline="-25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2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40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BUNĚČNÁ  IMUNITA (CD8+ CTL)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43122"/>
            <a:ext cx="3404195" cy="24715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 l="26756" t="28344" r="44992" b="26375"/>
          <a:stretch>
            <a:fillRect/>
          </a:stretch>
        </p:blipFill>
        <p:spPr bwMode="auto">
          <a:xfrm>
            <a:off x="107504" y="3691725"/>
            <a:ext cx="3384376" cy="30496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ovéPole 5"/>
          <p:cNvSpPr txBox="1"/>
          <p:nvPr/>
        </p:nvSpPr>
        <p:spPr>
          <a:xfrm>
            <a:off x="4211960" y="908720"/>
            <a:ext cx="1224136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cs-CZ" dirty="0" err="1" smtClean="0"/>
              <a:t>Exocytóza</a:t>
            </a:r>
            <a:r>
              <a:rPr lang="cs-CZ" dirty="0" smtClean="0"/>
              <a:t> granul</a:t>
            </a:r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5436096" y="908720"/>
            <a:ext cx="1224136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cs-CZ" dirty="0" smtClean="0"/>
              <a:t>Vstup </a:t>
            </a:r>
            <a:r>
              <a:rPr lang="en-US" dirty="0" err="1" smtClean="0"/>
              <a:t>granzym</a:t>
            </a:r>
            <a:r>
              <a:rPr lang="cs-CZ" dirty="0" smtClean="0"/>
              <a:t>ů</a:t>
            </a:r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6660232" y="908720"/>
            <a:ext cx="1296144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cs-CZ" dirty="0" smtClean="0"/>
              <a:t>Aktivace </a:t>
            </a:r>
            <a:r>
              <a:rPr lang="en-US" dirty="0" err="1" smtClean="0"/>
              <a:t>caspas</a:t>
            </a:r>
            <a:r>
              <a:rPr lang="cs-CZ" dirty="0" smtClean="0"/>
              <a:t>y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956376" y="908720"/>
            <a:ext cx="1224136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cs-CZ" dirty="0" err="1" smtClean="0"/>
              <a:t>Apoptóza</a:t>
            </a:r>
            <a:r>
              <a:rPr lang="cs-CZ" dirty="0" smtClean="0"/>
              <a:t> cíle</a:t>
            </a:r>
            <a:endParaRPr lang="en-US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635896" y="4437112"/>
            <a:ext cx="5508104" cy="317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cs-CZ" sz="21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Apoptóza</a:t>
            </a:r>
            <a:r>
              <a:rPr lang="cs-CZ" sz="21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cílové buňky zprostředkována </a:t>
            </a:r>
            <a:r>
              <a:rPr lang="en-US" sz="21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FasL</a:t>
            </a:r>
            <a:r>
              <a:rPr lang="en-US" sz="21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-Fas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b="2453"/>
          <a:stretch>
            <a:fillRect/>
          </a:stretch>
        </p:blipFill>
        <p:spPr bwMode="auto">
          <a:xfrm>
            <a:off x="3995936" y="1412776"/>
            <a:ext cx="486727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912" y="4941168"/>
            <a:ext cx="530801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67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529972" y="657482"/>
            <a:ext cx="4536504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B - 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buňky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690563" y="2459566"/>
            <a:ext cx="30321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25200" rIns="36000" bIns="252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2400" b="1">
                <a:solidFill>
                  <a:schemeClr val="bg1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11" name="Oval 23"/>
          <p:cNvSpPr>
            <a:spLocks noChangeArrowheads="1"/>
          </p:cNvSpPr>
          <p:nvPr/>
        </p:nvSpPr>
        <p:spPr bwMode="auto">
          <a:xfrm>
            <a:off x="250825" y="70247"/>
            <a:ext cx="1150938" cy="1081088"/>
          </a:xfrm>
          <a:prstGeom prst="ellipse">
            <a:avLst/>
          </a:prstGeom>
          <a:solidFill>
            <a:srgbClr val="FFDD7D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cs-CZ"/>
          </a:p>
        </p:txBody>
      </p:sp>
      <p:sp>
        <p:nvSpPr>
          <p:cNvPr id="12" name="Oval 24"/>
          <p:cNvSpPr>
            <a:spLocks noChangeArrowheads="1"/>
          </p:cNvSpPr>
          <p:nvPr/>
        </p:nvSpPr>
        <p:spPr bwMode="auto">
          <a:xfrm>
            <a:off x="393700" y="286147"/>
            <a:ext cx="863600" cy="7921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cs-CZ"/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467544" y="344704"/>
            <a:ext cx="725488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25200" rIns="36000" bIns="252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pro-B</a:t>
            </a:r>
          </a:p>
        </p:txBody>
      </p:sp>
      <p:sp>
        <p:nvSpPr>
          <p:cNvPr id="15" name="Oval 27"/>
          <p:cNvSpPr>
            <a:spLocks noChangeArrowheads="1"/>
          </p:cNvSpPr>
          <p:nvPr/>
        </p:nvSpPr>
        <p:spPr bwMode="auto">
          <a:xfrm>
            <a:off x="250825" y="1195785"/>
            <a:ext cx="1150938" cy="1081087"/>
          </a:xfrm>
          <a:prstGeom prst="ellipse">
            <a:avLst/>
          </a:prstGeom>
          <a:solidFill>
            <a:srgbClr val="FFDD7D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cs-CZ"/>
          </a:p>
        </p:txBody>
      </p:sp>
      <p:sp>
        <p:nvSpPr>
          <p:cNvPr id="16" name="Oval 28"/>
          <p:cNvSpPr>
            <a:spLocks noChangeArrowheads="1"/>
          </p:cNvSpPr>
          <p:nvPr/>
        </p:nvSpPr>
        <p:spPr bwMode="auto">
          <a:xfrm>
            <a:off x="393700" y="1411685"/>
            <a:ext cx="863600" cy="792162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cs-CZ"/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66725" y="1484710"/>
            <a:ext cx="725488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25200" rIns="36000" bIns="252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2400" b="1">
                <a:solidFill>
                  <a:schemeClr val="bg1"/>
                </a:solidFill>
                <a:latin typeface="Times New Roman" pitchFamily="18" charset="0"/>
              </a:rPr>
              <a:t>pre-B</a:t>
            </a:r>
          </a:p>
        </p:txBody>
      </p:sp>
      <p:sp>
        <p:nvSpPr>
          <p:cNvPr id="19" name="Oval 44"/>
          <p:cNvSpPr>
            <a:spLocks noChangeArrowheads="1"/>
          </p:cNvSpPr>
          <p:nvPr/>
        </p:nvSpPr>
        <p:spPr bwMode="auto">
          <a:xfrm>
            <a:off x="107950" y="5876925"/>
            <a:ext cx="1584325" cy="936625"/>
          </a:xfrm>
          <a:prstGeom prst="ellipse">
            <a:avLst/>
          </a:prstGeom>
          <a:solidFill>
            <a:srgbClr val="9A7200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cs-CZ"/>
          </a:p>
        </p:txBody>
      </p:sp>
      <p:sp>
        <p:nvSpPr>
          <p:cNvPr id="25" name="Oval 45"/>
          <p:cNvSpPr>
            <a:spLocks noChangeArrowheads="1"/>
          </p:cNvSpPr>
          <p:nvPr/>
        </p:nvSpPr>
        <p:spPr bwMode="auto">
          <a:xfrm>
            <a:off x="250825" y="5948363"/>
            <a:ext cx="863600" cy="7921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cs-CZ"/>
          </a:p>
        </p:txBody>
      </p:sp>
      <p:sp>
        <p:nvSpPr>
          <p:cNvPr id="26" name="Text Box 46"/>
          <p:cNvSpPr txBox="1">
            <a:spLocks noChangeArrowheads="1"/>
          </p:cNvSpPr>
          <p:nvPr/>
        </p:nvSpPr>
        <p:spPr bwMode="auto">
          <a:xfrm>
            <a:off x="323850" y="6181725"/>
            <a:ext cx="725488" cy="34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36000" tIns="25200" rIns="36000" bIns="252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2400" b="1" dirty="0" smtClean="0">
                <a:solidFill>
                  <a:schemeClr val="bg1"/>
                </a:solidFill>
                <a:latin typeface="Times New Roman" pitchFamily="18" charset="0"/>
              </a:rPr>
              <a:t>PC</a:t>
            </a:r>
            <a:endParaRPr lang="cs-CZ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7" name="Text Box 48"/>
          <p:cNvSpPr txBox="1">
            <a:spLocks noChangeArrowheads="1"/>
          </p:cNvSpPr>
          <p:nvPr/>
        </p:nvSpPr>
        <p:spPr bwMode="auto">
          <a:xfrm>
            <a:off x="684213" y="1122760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Y</a:t>
            </a:r>
          </a:p>
        </p:txBody>
      </p:sp>
      <p:sp>
        <p:nvSpPr>
          <p:cNvPr id="28" name="Text Box 49"/>
          <p:cNvSpPr txBox="1">
            <a:spLocks noChangeArrowheads="1"/>
          </p:cNvSpPr>
          <p:nvPr/>
        </p:nvSpPr>
        <p:spPr bwMode="auto">
          <a:xfrm rot="6487311">
            <a:off x="1131094" y="3028685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Y</a:t>
            </a:r>
          </a:p>
        </p:txBody>
      </p:sp>
      <p:sp>
        <p:nvSpPr>
          <p:cNvPr id="29" name="Text Box 50"/>
          <p:cNvSpPr txBox="1">
            <a:spLocks noChangeArrowheads="1"/>
          </p:cNvSpPr>
          <p:nvPr/>
        </p:nvSpPr>
        <p:spPr bwMode="auto">
          <a:xfrm rot="5072170">
            <a:off x="1058069" y="1323579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Y</a:t>
            </a:r>
          </a:p>
        </p:txBody>
      </p:sp>
      <p:sp>
        <p:nvSpPr>
          <p:cNvPr id="30" name="Oval 52"/>
          <p:cNvSpPr>
            <a:spLocks noChangeArrowheads="1"/>
          </p:cNvSpPr>
          <p:nvPr/>
        </p:nvSpPr>
        <p:spPr bwMode="auto">
          <a:xfrm>
            <a:off x="179388" y="2323041"/>
            <a:ext cx="1150937" cy="1081088"/>
          </a:xfrm>
          <a:prstGeom prst="ellipse">
            <a:avLst/>
          </a:prstGeom>
          <a:solidFill>
            <a:srgbClr val="FFDD7D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cs-CZ"/>
          </a:p>
        </p:txBody>
      </p:sp>
      <p:sp>
        <p:nvSpPr>
          <p:cNvPr id="31" name="Oval 53"/>
          <p:cNvSpPr>
            <a:spLocks noChangeArrowheads="1"/>
          </p:cNvSpPr>
          <p:nvPr/>
        </p:nvSpPr>
        <p:spPr bwMode="auto">
          <a:xfrm>
            <a:off x="322263" y="2538941"/>
            <a:ext cx="936625" cy="792163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cs-CZ"/>
          </a:p>
        </p:txBody>
      </p:sp>
      <p:sp>
        <p:nvSpPr>
          <p:cNvPr id="32" name="Text Box 54"/>
          <p:cNvSpPr txBox="1">
            <a:spLocks noChangeArrowheads="1"/>
          </p:cNvSpPr>
          <p:nvPr/>
        </p:nvSpPr>
        <p:spPr bwMode="auto">
          <a:xfrm>
            <a:off x="366713" y="2742141"/>
            <a:ext cx="8636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virgine</a:t>
            </a:r>
            <a:r>
              <a:rPr lang="cs-CZ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  <a:endPara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Oval 56"/>
          <p:cNvSpPr>
            <a:spLocks noChangeArrowheads="1"/>
          </p:cNvSpPr>
          <p:nvPr/>
        </p:nvSpPr>
        <p:spPr bwMode="auto">
          <a:xfrm>
            <a:off x="250825" y="3427413"/>
            <a:ext cx="1150938" cy="1081087"/>
          </a:xfrm>
          <a:prstGeom prst="ellipse">
            <a:avLst/>
          </a:prstGeom>
          <a:solidFill>
            <a:srgbClr val="FFDD7D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cs-CZ"/>
          </a:p>
        </p:txBody>
      </p:sp>
      <p:sp>
        <p:nvSpPr>
          <p:cNvPr id="34" name="Oval 57"/>
          <p:cNvSpPr>
            <a:spLocks noChangeArrowheads="1"/>
          </p:cNvSpPr>
          <p:nvPr/>
        </p:nvSpPr>
        <p:spPr bwMode="auto">
          <a:xfrm>
            <a:off x="393700" y="3643313"/>
            <a:ext cx="936625" cy="792162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cs-CZ"/>
          </a:p>
        </p:txBody>
      </p:sp>
      <p:sp>
        <p:nvSpPr>
          <p:cNvPr id="35" name="Text Box 58"/>
          <p:cNvSpPr txBox="1">
            <a:spLocks noChangeArrowheads="1"/>
          </p:cNvSpPr>
          <p:nvPr/>
        </p:nvSpPr>
        <p:spPr bwMode="auto">
          <a:xfrm>
            <a:off x="438150" y="3846513"/>
            <a:ext cx="86360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mature</a:t>
            </a:r>
            <a:endParaRPr lang="cs-CZ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36" name="Oval 60"/>
          <p:cNvSpPr>
            <a:spLocks noChangeArrowheads="1"/>
          </p:cNvSpPr>
          <p:nvPr/>
        </p:nvSpPr>
        <p:spPr bwMode="auto">
          <a:xfrm>
            <a:off x="179388" y="4652963"/>
            <a:ext cx="1150937" cy="1081087"/>
          </a:xfrm>
          <a:prstGeom prst="ellipse">
            <a:avLst/>
          </a:prstGeom>
          <a:solidFill>
            <a:srgbClr val="FFDD7D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cs-CZ"/>
          </a:p>
        </p:txBody>
      </p:sp>
      <p:sp>
        <p:nvSpPr>
          <p:cNvPr id="37" name="Oval 61"/>
          <p:cNvSpPr>
            <a:spLocks noChangeArrowheads="1"/>
          </p:cNvSpPr>
          <p:nvPr/>
        </p:nvSpPr>
        <p:spPr bwMode="auto">
          <a:xfrm>
            <a:off x="322263" y="4868863"/>
            <a:ext cx="936625" cy="792162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endParaRPr lang="cs-CZ"/>
          </a:p>
        </p:txBody>
      </p:sp>
      <p:sp>
        <p:nvSpPr>
          <p:cNvPr id="38" name="Text Box 62"/>
          <p:cNvSpPr txBox="1">
            <a:spLocks noChangeArrowheads="1"/>
          </p:cNvSpPr>
          <p:nvPr/>
        </p:nvSpPr>
        <p:spPr bwMode="auto">
          <a:xfrm>
            <a:off x="323528" y="5085184"/>
            <a:ext cx="9652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5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aktivovaná</a:t>
            </a:r>
            <a:r>
              <a:rPr lang="cs-CZ" sz="2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</a:p>
        </p:txBody>
      </p:sp>
      <p:sp>
        <p:nvSpPr>
          <p:cNvPr id="39" name="Text Box 64"/>
          <p:cNvSpPr txBox="1">
            <a:spLocks noChangeArrowheads="1"/>
          </p:cNvSpPr>
          <p:nvPr/>
        </p:nvSpPr>
        <p:spPr bwMode="auto">
          <a:xfrm rot="4691420">
            <a:off x="1216819" y="2495285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Y</a:t>
            </a:r>
          </a:p>
        </p:txBody>
      </p:sp>
      <p:sp>
        <p:nvSpPr>
          <p:cNvPr id="40" name="Text Box 67"/>
          <p:cNvSpPr txBox="1">
            <a:spLocks noChangeArrowheads="1"/>
          </p:cNvSpPr>
          <p:nvPr/>
        </p:nvSpPr>
        <p:spPr bwMode="auto">
          <a:xfrm rot="6487311">
            <a:off x="1202532" y="4114006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Y</a:t>
            </a:r>
          </a:p>
        </p:txBody>
      </p:sp>
      <p:sp>
        <p:nvSpPr>
          <p:cNvPr id="41" name="Text Box 68"/>
          <p:cNvSpPr txBox="1">
            <a:spLocks noChangeArrowheads="1"/>
          </p:cNvSpPr>
          <p:nvPr/>
        </p:nvSpPr>
        <p:spPr bwMode="auto">
          <a:xfrm rot="4691420">
            <a:off x="1288257" y="3580606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Y</a:t>
            </a:r>
          </a:p>
        </p:txBody>
      </p:sp>
      <p:sp>
        <p:nvSpPr>
          <p:cNvPr id="42" name="Text Box 69"/>
          <p:cNvSpPr txBox="1">
            <a:spLocks noChangeArrowheads="1"/>
          </p:cNvSpPr>
          <p:nvPr/>
        </p:nvSpPr>
        <p:spPr bwMode="auto">
          <a:xfrm rot="6487311">
            <a:off x="1131094" y="5352257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Y</a:t>
            </a:r>
          </a:p>
        </p:txBody>
      </p:sp>
      <p:sp>
        <p:nvSpPr>
          <p:cNvPr id="43" name="Text Box 70"/>
          <p:cNvSpPr txBox="1">
            <a:spLocks noChangeArrowheads="1"/>
          </p:cNvSpPr>
          <p:nvPr/>
        </p:nvSpPr>
        <p:spPr bwMode="auto">
          <a:xfrm rot="4691420">
            <a:off x="1216819" y="4818857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Y</a:t>
            </a:r>
          </a:p>
        </p:txBody>
      </p:sp>
      <p:sp>
        <p:nvSpPr>
          <p:cNvPr id="44" name="Text Box 71"/>
          <p:cNvSpPr txBox="1">
            <a:spLocks noChangeArrowheads="1"/>
          </p:cNvSpPr>
          <p:nvPr/>
        </p:nvSpPr>
        <p:spPr bwMode="auto">
          <a:xfrm rot="6487311">
            <a:off x="1778794" y="6506369"/>
            <a:ext cx="33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Y</a:t>
            </a:r>
          </a:p>
        </p:txBody>
      </p:sp>
      <p:sp>
        <p:nvSpPr>
          <p:cNvPr id="45" name="Text Box 72"/>
          <p:cNvSpPr txBox="1">
            <a:spLocks noChangeArrowheads="1"/>
          </p:cNvSpPr>
          <p:nvPr/>
        </p:nvSpPr>
        <p:spPr bwMode="auto">
          <a:xfrm rot="4691420">
            <a:off x="1850232" y="6293643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Y</a:t>
            </a:r>
          </a:p>
        </p:txBody>
      </p:sp>
      <p:sp>
        <p:nvSpPr>
          <p:cNvPr id="46" name="Text Box 73"/>
          <p:cNvSpPr txBox="1">
            <a:spLocks noChangeArrowheads="1"/>
          </p:cNvSpPr>
          <p:nvPr/>
        </p:nvSpPr>
        <p:spPr bwMode="auto">
          <a:xfrm rot="19710193">
            <a:off x="1676400" y="6375400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Y</a:t>
            </a:r>
          </a:p>
        </p:txBody>
      </p:sp>
      <p:sp>
        <p:nvSpPr>
          <p:cNvPr id="47" name="Text Box 74"/>
          <p:cNvSpPr txBox="1">
            <a:spLocks noChangeArrowheads="1"/>
          </p:cNvSpPr>
          <p:nvPr/>
        </p:nvSpPr>
        <p:spPr bwMode="auto">
          <a:xfrm rot="1205430">
            <a:off x="1779588" y="6149975"/>
            <a:ext cx="33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Y</a:t>
            </a:r>
          </a:p>
        </p:txBody>
      </p: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1619250" y="1412875"/>
            <a:ext cx="352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400">
                <a:latin typeface="Times New Roman" pitchFamily="18" charset="0"/>
              </a:rPr>
              <a:t>přeskupení genů </a:t>
            </a:r>
          </a:p>
        </p:txBody>
      </p:sp>
      <p:sp>
        <p:nvSpPr>
          <p:cNvPr id="49" name="Text Box 63"/>
          <p:cNvSpPr txBox="1">
            <a:spLocks noChangeArrowheads="1"/>
          </p:cNvSpPr>
          <p:nvPr/>
        </p:nvSpPr>
        <p:spPr bwMode="auto">
          <a:xfrm>
            <a:off x="1763713" y="188913"/>
            <a:ext cx="2952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400" dirty="0" err="1">
                <a:latin typeface="Times New Roman" pitchFamily="18" charset="0"/>
              </a:rPr>
              <a:t>Samoobnovitelné</a:t>
            </a:r>
            <a:r>
              <a:rPr lang="cs-CZ" sz="2400" dirty="0">
                <a:latin typeface="Times New Roman" pitchFamily="18" charset="0"/>
              </a:rPr>
              <a:t> </a:t>
            </a:r>
            <a:r>
              <a:rPr lang="cs-CZ" sz="2400" dirty="0" err="1">
                <a:latin typeface="Times New Roman" pitchFamily="18" charset="0"/>
              </a:rPr>
              <a:t>progenitorové</a:t>
            </a:r>
            <a:r>
              <a:rPr lang="cs-CZ" sz="2400" dirty="0">
                <a:latin typeface="Times New Roman" pitchFamily="18" charset="0"/>
              </a:rPr>
              <a:t> buňky</a:t>
            </a:r>
          </a:p>
        </p:txBody>
      </p:sp>
      <p:sp>
        <p:nvSpPr>
          <p:cNvPr id="50" name="Text Box 65"/>
          <p:cNvSpPr txBox="1">
            <a:spLocks noChangeArrowheads="1"/>
          </p:cNvSpPr>
          <p:nvPr/>
        </p:nvSpPr>
        <p:spPr bwMode="auto">
          <a:xfrm>
            <a:off x="1619250" y="2133600"/>
            <a:ext cx="752475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cs-CZ" sz="2300" dirty="0">
                <a:latin typeface="Times New Roman" pitchFamily="18" charset="0"/>
              </a:rPr>
              <a:t>-buňka bez kontaktu s cizím antigenem;</a:t>
            </a:r>
          </a:p>
          <a:p>
            <a:pPr>
              <a:lnSpc>
                <a:spcPct val="75000"/>
              </a:lnSpc>
            </a:pPr>
            <a:r>
              <a:rPr lang="cs-CZ" sz="2300" dirty="0">
                <a:latin typeface="Times New Roman" pitchFamily="18" charset="0"/>
              </a:rPr>
              <a:t>-</a:t>
            </a:r>
            <a:r>
              <a:rPr lang="cs-CZ" sz="2300" b="1" dirty="0">
                <a:latin typeface="Times New Roman" pitchFamily="18" charset="0"/>
              </a:rPr>
              <a:t>KLONÁLNÍ  DELECE </a:t>
            </a:r>
            <a:r>
              <a:rPr lang="cs-CZ" sz="2300" dirty="0">
                <a:latin typeface="Times New Roman" pitchFamily="18" charset="0"/>
              </a:rPr>
              <a:t>(ANERGIE) – </a:t>
            </a:r>
            <a:r>
              <a:rPr lang="cs-CZ" sz="2300" dirty="0" err="1">
                <a:latin typeface="Times New Roman" pitchFamily="18" charset="0"/>
              </a:rPr>
              <a:t>apoptóza</a:t>
            </a:r>
            <a:r>
              <a:rPr lang="cs-CZ" sz="2300" dirty="0">
                <a:latin typeface="Times New Roman" pitchFamily="18" charset="0"/>
              </a:rPr>
              <a:t> spuštěna vazbou </a:t>
            </a:r>
            <a:r>
              <a:rPr lang="cs-CZ" sz="2300" dirty="0" err="1">
                <a:latin typeface="Times New Roman" pitchFamily="18" charset="0"/>
              </a:rPr>
              <a:t>Ig</a:t>
            </a:r>
            <a:r>
              <a:rPr lang="cs-CZ" sz="2300" dirty="0">
                <a:latin typeface="Times New Roman" pitchFamily="18" charset="0"/>
              </a:rPr>
              <a:t> na </a:t>
            </a:r>
            <a:r>
              <a:rPr lang="cs-CZ" sz="2300" dirty="0" err="1">
                <a:latin typeface="Times New Roman" pitchFamily="18" charset="0"/>
              </a:rPr>
              <a:t>autoantigeny</a:t>
            </a:r>
            <a:r>
              <a:rPr lang="cs-CZ" sz="2300" dirty="0">
                <a:latin typeface="Times New Roman" pitchFamily="18" charset="0"/>
              </a:rPr>
              <a:t> prezentované buňkami kostní dřeně</a:t>
            </a:r>
          </a:p>
          <a:p>
            <a:pPr>
              <a:lnSpc>
                <a:spcPct val="75000"/>
              </a:lnSpc>
            </a:pPr>
            <a:r>
              <a:rPr lang="cs-CZ" sz="2300" dirty="0">
                <a:latin typeface="Times New Roman" pitchFamily="18" charset="0"/>
              </a:rPr>
              <a:t>-ostatní </a:t>
            </a:r>
            <a:r>
              <a:rPr lang="cs-CZ" sz="2300" dirty="0" err="1">
                <a:latin typeface="Times New Roman" pitchFamily="18" charset="0"/>
              </a:rPr>
              <a:t>bb</a:t>
            </a:r>
            <a:r>
              <a:rPr lang="cs-CZ" sz="2300" dirty="0">
                <a:latin typeface="Times New Roman" pitchFamily="18" charset="0"/>
              </a:rPr>
              <a:t>. </a:t>
            </a:r>
            <a:r>
              <a:rPr lang="cs-CZ" sz="2300" dirty="0" err="1">
                <a:latin typeface="Times New Roman" pitchFamily="18" charset="0"/>
              </a:rPr>
              <a:t>vycestovávají</a:t>
            </a:r>
            <a:r>
              <a:rPr lang="cs-CZ" sz="2300" dirty="0">
                <a:latin typeface="Times New Roman" pitchFamily="18" charset="0"/>
              </a:rPr>
              <a:t> do periferních lymfoidních orgánů</a:t>
            </a:r>
          </a:p>
        </p:txBody>
      </p:sp>
      <p:sp>
        <p:nvSpPr>
          <p:cNvPr id="51" name="Text Box 66"/>
          <p:cNvSpPr txBox="1">
            <a:spLocks noChangeArrowheads="1"/>
          </p:cNvSpPr>
          <p:nvPr/>
        </p:nvSpPr>
        <p:spPr bwMode="auto">
          <a:xfrm>
            <a:off x="1619250" y="3573463"/>
            <a:ext cx="734536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cs-CZ" sz="2300">
                <a:latin typeface="Times New Roman" pitchFamily="18" charset="0"/>
              </a:rPr>
              <a:t>-nutný „</a:t>
            </a:r>
            <a:r>
              <a:rPr lang="cs-CZ" sz="2300" b="1">
                <a:latin typeface="Times New Roman" pitchFamily="18" charset="0"/>
              </a:rPr>
              <a:t>signál přežití</a:t>
            </a:r>
            <a:r>
              <a:rPr lang="cs-CZ" sz="2300">
                <a:latin typeface="Times New Roman" pitchFamily="18" charset="0"/>
              </a:rPr>
              <a:t>“ od T-buněk v lymfoidních orgánech, jinak apoptóza;</a:t>
            </a:r>
          </a:p>
          <a:p>
            <a:pPr>
              <a:lnSpc>
                <a:spcPct val="75000"/>
              </a:lnSpc>
            </a:pPr>
            <a:r>
              <a:rPr lang="cs-CZ" sz="2300">
                <a:latin typeface="Times New Roman" pitchFamily="18" charset="0"/>
              </a:rPr>
              <a:t>- buňky cirkulují mezi kostní dřeni, krví a sek. lymf. orgány</a:t>
            </a:r>
          </a:p>
        </p:txBody>
      </p:sp>
      <p:sp>
        <p:nvSpPr>
          <p:cNvPr id="52" name="Text Box 75"/>
          <p:cNvSpPr txBox="1">
            <a:spLocks noChangeArrowheads="1"/>
          </p:cNvSpPr>
          <p:nvPr/>
        </p:nvSpPr>
        <p:spPr bwMode="auto">
          <a:xfrm>
            <a:off x="1979613" y="5157788"/>
            <a:ext cx="5111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400">
                <a:latin typeface="Times New Roman" pitchFamily="18" charset="0"/>
              </a:rPr>
              <a:t>Setkání s antigenem, následná přeměna v </a:t>
            </a:r>
            <a:r>
              <a:rPr lang="cs-CZ" sz="2400" b="1">
                <a:latin typeface="Times New Roman" pitchFamily="18" charset="0"/>
              </a:rPr>
              <a:t>PLAZMATICKOU  BUŇKU</a:t>
            </a:r>
            <a:r>
              <a:rPr lang="cs-CZ" sz="2400">
                <a:latin typeface="Times New Roman" pitchFamily="18" charset="0"/>
              </a:rPr>
              <a:t> </a:t>
            </a:r>
          </a:p>
        </p:txBody>
      </p:sp>
      <p:grpSp>
        <p:nvGrpSpPr>
          <p:cNvPr id="55" name="Skupina 54"/>
          <p:cNvGrpSpPr/>
          <p:nvPr/>
        </p:nvGrpSpPr>
        <p:grpSpPr>
          <a:xfrm>
            <a:off x="7325254" y="260648"/>
            <a:ext cx="1818746" cy="1412776"/>
            <a:chOff x="7325254" y="1412776"/>
            <a:chExt cx="1818746" cy="1412776"/>
          </a:xfrm>
        </p:grpSpPr>
        <p:sp>
          <p:nvSpPr>
            <p:cNvPr id="54" name="Elipsa 53"/>
            <p:cNvSpPr/>
            <p:nvPr/>
          </p:nvSpPr>
          <p:spPr>
            <a:xfrm>
              <a:off x="7884368" y="1844824"/>
              <a:ext cx="576064" cy="504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3" name="Obrázek 52" descr="lymphocyte-B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25254" y="1412776"/>
              <a:ext cx="1818746" cy="1412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692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07504" y="836712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u="sng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Protilátková</a:t>
            </a:r>
            <a:r>
              <a:rPr lang="cs-CZ" sz="2800" b="1" u="sng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sym typeface="Symbol"/>
              </a:rPr>
              <a:t> odpověď závislá na T pomocných lymfocytech</a:t>
            </a:r>
            <a:endParaRPr lang="en-US" sz="2800" b="1" u="sng" dirty="0" smtClean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sym typeface="Symbol"/>
            </a:endParaRP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1844824"/>
            <a:ext cx="5652120" cy="228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4365104"/>
            <a:ext cx="6012160" cy="223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5900" r="63154"/>
          <a:stretch>
            <a:fillRect/>
          </a:stretch>
        </p:blipFill>
        <p:spPr bwMode="auto">
          <a:xfrm>
            <a:off x="251519" y="1772816"/>
            <a:ext cx="274412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1331640" y="278092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cs-CZ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99592" y="1916832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cs-CZ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tabLst>
                <a:tab pos="4392613" algn="l"/>
              </a:tabLst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B-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LYMFOCYTY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-  odpověď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1520" y="260648"/>
            <a:ext cx="856895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 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designation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CD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251520" y="1052736"/>
            <a:ext cx="8496944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b="1" i="1" dirty="0" smtClean="0"/>
              <a:t>Protokol používaný k identifikaci molekul na povrchu buněk</a:t>
            </a:r>
            <a:r>
              <a:rPr lang="en-US" sz="2400" b="1" i="1" dirty="0" smtClean="0"/>
              <a:t>.</a:t>
            </a:r>
            <a:endParaRPr lang="en-US" sz="2400" b="1" i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72208"/>
            <a:ext cx="3569755" cy="4797152"/>
          </a:xfrm>
          <a:prstGeom prst="rect">
            <a:avLst/>
          </a:prstGeom>
        </p:spPr>
      </p:pic>
      <p:sp>
        <p:nvSpPr>
          <p:cNvPr id="26" name="TextovéPole 25"/>
          <p:cNvSpPr txBox="1"/>
          <p:nvPr/>
        </p:nvSpPr>
        <p:spPr>
          <a:xfrm>
            <a:off x="4555422" y="1628800"/>
            <a:ext cx="4212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8038" indent="-366713"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400" dirty="0" smtClean="0"/>
              <a:t>Receptory</a:t>
            </a:r>
          </a:p>
          <a:p>
            <a:pPr marL="808038" indent="-366713"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400" dirty="0" smtClean="0"/>
              <a:t>Ligandy</a:t>
            </a:r>
            <a:endParaRPr lang="en-US" sz="2400" dirty="0" smtClean="0"/>
          </a:p>
          <a:p>
            <a:pPr marL="808038" indent="-366713"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400" dirty="0" smtClean="0"/>
              <a:t>Adhezní molekuly</a:t>
            </a:r>
            <a:endParaRPr lang="en-US" sz="2400" dirty="0" smtClean="0"/>
          </a:p>
        </p:txBody>
      </p:sp>
      <p:sp>
        <p:nvSpPr>
          <p:cNvPr id="13" name="TextovéPole 12"/>
          <p:cNvSpPr txBox="1"/>
          <p:nvPr/>
        </p:nvSpPr>
        <p:spPr>
          <a:xfrm>
            <a:off x="4355976" y="2834414"/>
            <a:ext cx="4608511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CD 34  …  adhezivní molekula, interakce se 	</a:t>
            </a:r>
            <a:r>
              <a:rPr lang="cs-CZ" dirty="0" err="1" smtClean="0"/>
              <a:t>selektiny</a:t>
            </a:r>
            <a:r>
              <a:rPr lang="cs-CZ" dirty="0" smtClean="0"/>
              <a:t> – </a:t>
            </a:r>
            <a:r>
              <a:rPr lang="cs-CZ" i="1" dirty="0" smtClean="0"/>
              <a:t>na kmenových buňkách</a:t>
            </a:r>
          </a:p>
          <a:p>
            <a:r>
              <a:rPr lang="cs-CZ" dirty="0" smtClean="0"/>
              <a:t>CD  45 …  receptor (?), důležitý pro aktivaci T 	a B buněk - </a:t>
            </a:r>
            <a:r>
              <a:rPr lang="cs-CZ" i="1" dirty="0" smtClean="0"/>
              <a:t> na všech lymfocytech</a:t>
            </a:r>
          </a:p>
          <a:p>
            <a:r>
              <a:rPr lang="cs-CZ" dirty="0" smtClean="0"/>
              <a:t>CD    3 …  signální molekula asociovaná s </a:t>
            </a:r>
            <a:r>
              <a:rPr lang="cs-CZ" dirty="0" err="1" smtClean="0"/>
              <a:t>TcR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- </a:t>
            </a:r>
            <a:r>
              <a:rPr lang="cs-CZ" i="1" dirty="0" smtClean="0"/>
              <a:t>na všech T-lymfocytech</a:t>
            </a:r>
            <a:endParaRPr lang="cs-CZ" dirty="0" smtClean="0"/>
          </a:p>
          <a:p>
            <a:r>
              <a:rPr lang="cs-CZ" dirty="0" smtClean="0"/>
              <a:t>CD    4 …   </a:t>
            </a:r>
            <a:r>
              <a:rPr lang="cs-CZ" dirty="0" err="1" smtClean="0"/>
              <a:t>koreceptor</a:t>
            </a:r>
            <a:r>
              <a:rPr lang="cs-CZ" dirty="0" smtClean="0"/>
              <a:t> zapojený do rozpoznávání 	antigenů vystavených na HLA II. třídy 	prostřednictvím </a:t>
            </a:r>
            <a:r>
              <a:rPr lang="cs-CZ" dirty="0" err="1" smtClean="0"/>
              <a:t>TcR</a:t>
            </a:r>
            <a:r>
              <a:rPr lang="cs-CZ" dirty="0" smtClean="0"/>
              <a:t> – </a:t>
            </a:r>
            <a:r>
              <a:rPr lang="cs-CZ" i="1" dirty="0" smtClean="0"/>
              <a:t>T pomocné 	lymfocyty</a:t>
            </a:r>
            <a:endParaRPr lang="cs-CZ" dirty="0" smtClean="0"/>
          </a:p>
          <a:p>
            <a:r>
              <a:rPr lang="cs-CZ" dirty="0"/>
              <a:t>CD    </a:t>
            </a:r>
            <a:r>
              <a:rPr lang="cs-CZ" dirty="0" smtClean="0"/>
              <a:t>8 </a:t>
            </a:r>
            <a:r>
              <a:rPr lang="cs-CZ" dirty="0"/>
              <a:t>…   </a:t>
            </a:r>
            <a:r>
              <a:rPr lang="cs-CZ" dirty="0" err="1"/>
              <a:t>koreceptor</a:t>
            </a:r>
            <a:r>
              <a:rPr lang="cs-CZ" dirty="0"/>
              <a:t> zapojený do rozpoznávání 	</a:t>
            </a:r>
            <a:r>
              <a:rPr lang="cs-CZ" dirty="0" smtClean="0"/>
              <a:t>antigenů </a:t>
            </a:r>
            <a:r>
              <a:rPr lang="cs-CZ" dirty="0"/>
              <a:t>vystavených na HLA </a:t>
            </a:r>
            <a:r>
              <a:rPr lang="cs-CZ" dirty="0" smtClean="0"/>
              <a:t>I. </a:t>
            </a:r>
            <a:r>
              <a:rPr lang="cs-CZ" dirty="0"/>
              <a:t>třídy 	prostřednictvím </a:t>
            </a:r>
            <a:r>
              <a:rPr lang="cs-CZ" dirty="0" err="1"/>
              <a:t>TcR</a:t>
            </a:r>
            <a:r>
              <a:rPr lang="cs-CZ" dirty="0"/>
              <a:t> – </a:t>
            </a:r>
            <a:r>
              <a:rPr lang="cs-CZ" i="1" dirty="0"/>
              <a:t>T </a:t>
            </a:r>
            <a:r>
              <a:rPr lang="cs-CZ" i="1" dirty="0" smtClean="0"/>
              <a:t>cytotoxické</a:t>
            </a:r>
            <a:r>
              <a:rPr lang="cs-CZ" i="1" dirty="0"/>
              <a:t>	</a:t>
            </a:r>
            <a:r>
              <a:rPr lang="cs-CZ" i="1" dirty="0" smtClean="0"/>
              <a:t>lymfocyty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065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89248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PAMĚŤOVÉ</a:t>
            </a: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B-</a:t>
            </a:r>
            <a:r>
              <a:rPr lang="cs-CZ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BUŇKY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Obrázek 3" descr="B memory cells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4000" cy="412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3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6968" y="116632"/>
            <a:ext cx="9020760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/>
              <a:t>PRIMÁRNÍ  A  SEKUNDÁRNÍ  ODPOVĚĎ</a:t>
            </a:r>
            <a:endParaRPr lang="en-US" sz="36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797"/>
          <a:stretch>
            <a:fillRect/>
          </a:stretch>
        </p:blipFill>
        <p:spPr bwMode="auto">
          <a:xfrm>
            <a:off x="11556776" y="980728"/>
            <a:ext cx="5622859" cy="297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ek 4" descr="response of imunogen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196752"/>
            <a:ext cx="3450880" cy="259228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11560" y="2348880"/>
            <a:ext cx="1152128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mtClean="0"/>
              <a:t>Innate immunity</a:t>
            </a:r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2339752" y="2852936"/>
            <a:ext cx="1152128" cy="46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mtClean="0"/>
              <a:t>Adaptive immunity</a:t>
            </a:r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251520" y="908720"/>
            <a:ext cx="2379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Fate of the immunogen</a:t>
            </a:r>
            <a:endParaRPr lang="en-US"/>
          </a:p>
        </p:txBody>
      </p:sp>
      <p:pic>
        <p:nvPicPr>
          <p:cNvPr id="9" name="Obrázek 8" descr="response Ig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4008" y="884560"/>
            <a:ext cx="4499992" cy="597344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9040"/>
            <a:ext cx="4073491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62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a 4"/>
          <p:cNvSpPr/>
          <p:nvPr/>
        </p:nvSpPr>
        <p:spPr>
          <a:xfrm>
            <a:off x="2915816" y="3068960"/>
            <a:ext cx="3312368" cy="216024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Prstenec 5"/>
          <p:cNvSpPr/>
          <p:nvPr/>
        </p:nvSpPr>
        <p:spPr>
          <a:xfrm>
            <a:off x="107504" y="1556792"/>
            <a:ext cx="8892480" cy="5259180"/>
          </a:xfrm>
          <a:prstGeom prst="donut">
            <a:avLst>
              <a:gd name="adj" fmla="val 1742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51520" y="116632"/>
            <a:ext cx="856895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HOMEOSTÁZA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23528" y="836712"/>
            <a:ext cx="8496944" cy="6337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tIns="18000" bIns="18000" rtlCol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400" b="1" i="1" dirty="0" err="1" smtClean="0"/>
              <a:t>Homeost</a:t>
            </a:r>
            <a:r>
              <a:rPr lang="cs-CZ" sz="2400" b="1" i="1" dirty="0" err="1" smtClean="0"/>
              <a:t>áza</a:t>
            </a:r>
            <a:r>
              <a:rPr lang="cs-CZ" sz="2400" b="1" i="1" dirty="0" smtClean="0"/>
              <a:t> je</a:t>
            </a:r>
            <a:r>
              <a:rPr lang="en-US" sz="2400" b="1" i="1" dirty="0" smtClean="0"/>
              <a:t> </a:t>
            </a:r>
            <a:r>
              <a:rPr lang="cs-CZ" sz="2400" b="1" i="1" dirty="0" smtClean="0"/>
              <a:t>schopnost udržet rovnovážný stav v těle</a:t>
            </a:r>
            <a:endParaRPr lang="en-US" sz="2400" b="1" i="1" dirty="0" smtClean="0"/>
          </a:p>
          <a:p>
            <a:pPr algn="ctr">
              <a:lnSpc>
                <a:spcPts val="2300"/>
              </a:lnSpc>
            </a:pPr>
            <a:r>
              <a:rPr lang="cs-CZ" sz="2400" b="1" i="1" dirty="0" smtClean="0"/>
              <a:t>koordinovanými fyziologickými mechanismy.</a:t>
            </a:r>
            <a:endParaRPr lang="en-US" sz="2400" b="1" i="1" dirty="0"/>
          </a:p>
        </p:txBody>
      </p:sp>
      <p:sp>
        <p:nvSpPr>
          <p:cNvPr id="9" name="Elipsa 8"/>
          <p:cNvSpPr/>
          <p:nvPr/>
        </p:nvSpPr>
        <p:spPr>
          <a:xfrm>
            <a:off x="1691680" y="2529080"/>
            <a:ext cx="1800000" cy="16200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Nervo</a:t>
            </a:r>
            <a:r>
              <a:rPr lang="cs-CZ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vý</a:t>
            </a:r>
            <a:r>
              <a:rPr lang="en-GB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syst</a:t>
            </a:r>
            <a:r>
              <a:rPr lang="cs-CZ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ém</a:t>
            </a:r>
            <a:endParaRPr lang="en-GB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Elipsa 9"/>
          <p:cNvSpPr/>
          <p:nvPr/>
        </p:nvSpPr>
        <p:spPr>
          <a:xfrm>
            <a:off x="5580312" y="2492896"/>
            <a:ext cx="1944016" cy="162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2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Endo</a:t>
            </a:r>
            <a:r>
              <a:rPr lang="cs-CZ" sz="2400" b="1" dirty="0" err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krinní</a:t>
            </a:r>
            <a:r>
              <a:rPr lang="en-GB" sz="2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syst</a:t>
            </a:r>
            <a:r>
              <a:rPr lang="cs-CZ" sz="2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é</a:t>
            </a:r>
            <a:r>
              <a:rPr lang="en-GB" sz="2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</a:t>
            </a:r>
            <a:endParaRPr lang="en-GB" sz="24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Elipsa 10"/>
          <p:cNvSpPr/>
          <p:nvPr/>
        </p:nvSpPr>
        <p:spPr>
          <a:xfrm>
            <a:off x="3665876" y="4869160"/>
            <a:ext cx="1800000" cy="16200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GB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Imun</a:t>
            </a:r>
            <a:r>
              <a:rPr lang="cs-CZ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itní</a:t>
            </a:r>
            <a:r>
              <a:rPr lang="en-GB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GB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syst</a:t>
            </a:r>
            <a:r>
              <a:rPr lang="cs-CZ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é</a:t>
            </a:r>
            <a:r>
              <a:rPr lang="en-GB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</a:t>
            </a:r>
            <a:endParaRPr lang="en-GB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555776" y="1772816"/>
            <a:ext cx="396044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cs-CZ" sz="2400" b="1" spc="50" dirty="0" smtClean="0">
                <a:ln w="12700" cmpd="sng">
                  <a:solidFill>
                    <a:srgbClr val="39471D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</a:effectLst>
              </a:rPr>
              <a:t>VNĚJŠÍ PROSTŘEDÍ</a:t>
            </a:r>
            <a:endParaRPr lang="en-GB" sz="2400" b="1" spc="50" dirty="0">
              <a:ln w="12700" cmpd="sng">
                <a:solidFill>
                  <a:srgbClr val="39471D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3">
                    <a:lumMod val="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434862" y="3606115"/>
            <a:ext cx="2289266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VNITŘNÍ</a:t>
            </a:r>
            <a:r>
              <a:rPr lang="en-GB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cs-CZ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PROSTŘEDÍ</a:t>
            </a:r>
            <a:endParaRPr lang="en-GB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Šipka doprava 13"/>
          <p:cNvSpPr/>
          <p:nvPr/>
        </p:nvSpPr>
        <p:spPr>
          <a:xfrm rot="2461481">
            <a:off x="1482408" y="2445186"/>
            <a:ext cx="765452" cy="531809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Šipka doprava 14"/>
          <p:cNvSpPr/>
          <p:nvPr/>
        </p:nvSpPr>
        <p:spPr>
          <a:xfrm rot="9865467">
            <a:off x="7102387" y="2847619"/>
            <a:ext cx="664967" cy="151312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Šipka doprava 15"/>
          <p:cNvSpPr/>
          <p:nvPr/>
        </p:nvSpPr>
        <p:spPr>
          <a:xfrm rot="20518188">
            <a:off x="5422579" y="3516369"/>
            <a:ext cx="644516" cy="504056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Šipka doprava 16"/>
          <p:cNvSpPr/>
          <p:nvPr/>
        </p:nvSpPr>
        <p:spPr>
          <a:xfrm rot="5400000">
            <a:off x="4139952" y="4653136"/>
            <a:ext cx="792088" cy="504056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Šipka doprava 17"/>
          <p:cNvSpPr/>
          <p:nvPr/>
        </p:nvSpPr>
        <p:spPr>
          <a:xfrm rot="13308911">
            <a:off x="3078983" y="3575196"/>
            <a:ext cx="792088" cy="360040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Volný tvar 18"/>
          <p:cNvSpPr/>
          <p:nvPr/>
        </p:nvSpPr>
        <p:spPr>
          <a:xfrm>
            <a:off x="3376246" y="2630658"/>
            <a:ext cx="2363372" cy="239151"/>
          </a:xfrm>
          <a:custGeom>
            <a:avLst/>
            <a:gdLst>
              <a:gd name="connsiteX0" fmla="*/ 0 w 2363372"/>
              <a:gd name="connsiteY0" fmla="*/ 239151 h 239151"/>
              <a:gd name="connsiteX1" fmla="*/ 1167619 w 2363372"/>
              <a:gd name="connsiteY1" fmla="*/ 14068 h 239151"/>
              <a:gd name="connsiteX2" fmla="*/ 2363372 w 2363372"/>
              <a:gd name="connsiteY2" fmla="*/ 154745 h 23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3372" h="239151">
                <a:moveTo>
                  <a:pt x="0" y="239151"/>
                </a:moveTo>
                <a:cubicBezTo>
                  <a:pt x="386862" y="133643"/>
                  <a:pt x="773724" y="28136"/>
                  <a:pt x="1167619" y="14068"/>
                </a:cubicBezTo>
                <a:cubicBezTo>
                  <a:pt x="1561514" y="0"/>
                  <a:pt x="2138289" y="131299"/>
                  <a:pt x="2363372" y="154745"/>
                </a:cubicBezTo>
              </a:path>
            </a:pathLst>
          </a:custGeom>
          <a:ln>
            <a:tailEnd type="arrow" w="sm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olný tvar 19"/>
          <p:cNvSpPr/>
          <p:nvPr/>
        </p:nvSpPr>
        <p:spPr>
          <a:xfrm>
            <a:off x="3347864" y="2852936"/>
            <a:ext cx="2304256" cy="216024"/>
          </a:xfrm>
          <a:custGeom>
            <a:avLst/>
            <a:gdLst>
              <a:gd name="connsiteX0" fmla="*/ 0 w 2363372"/>
              <a:gd name="connsiteY0" fmla="*/ 239151 h 239151"/>
              <a:gd name="connsiteX1" fmla="*/ 1167619 w 2363372"/>
              <a:gd name="connsiteY1" fmla="*/ 14068 h 239151"/>
              <a:gd name="connsiteX2" fmla="*/ 2363372 w 2363372"/>
              <a:gd name="connsiteY2" fmla="*/ 154745 h 23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3372" h="239151">
                <a:moveTo>
                  <a:pt x="0" y="239151"/>
                </a:moveTo>
                <a:cubicBezTo>
                  <a:pt x="386862" y="133643"/>
                  <a:pt x="773724" y="28136"/>
                  <a:pt x="1167619" y="14068"/>
                </a:cubicBezTo>
                <a:cubicBezTo>
                  <a:pt x="1561514" y="0"/>
                  <a:pt x="2138289" y="131299"/>
                  <a:pt x="2363372" y="154745"/>
                </a:cubicBezTo>
              </a:path>
            </a:pathLst>
          </a:custGeom>
          <a:ln>
            <a:headEnd type="arrow" w="sm" len="med"/>
            <a:tailEnd type="none" w="sm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Volný tvar 20"/>
          <p:cNvSpPr/>
          <p:nvPr/>
        </p:nvSpPr>
        <p:spPr>
          <a:xfrm rot="13817135">
            <a:off x="2045847" y="4754790"/>
            <a:ext cx="1881887" cy="255326"/>
          </a:xfrm>
          <a:custGeom>
            <a:avLst/>
            <a:gdLst>
              <a:gd name="connsiteX0" fmla="*/ 0 w 2363372"/>
              <a:gd name="connsiteY0" fmla="*/ 239151 h 239151"/>
              <a:gd name="connsiteX1" fmla="*/ 1167619 w 2363372"/>
              <a:gd name="connsiteY1" fmla="*/ 14068 h 239151"/>
              <a:gd name="connsiteX2" fmla="*/ 2363372 w 2363372"/>
              <a:gd name="connsiteY2" fmla="*/ 154745 h 23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3372" h="239151">
                <a:moveTo>
                  <a:pt x="0" y="239151"/>
                </a:moveTo>
                <a:cubicBezTo>
                  <a:pt x="386862" y="133643"/>
                  <a:pt x="773724" y="28136"/>
                  <a:pt x="1167619" y="14068"/>
                </a:cubicBezTo>
                <a:cubicBezTo>
                  <a:pt x="1561514" y="0"/>
                  <a:pt x="2138289" y="131299"/>
                  <a:pt x="2363372" y="154745"/>
                </a:cubicBezTo>
              </a:path>
            </a:pathLst>
          </a:custGeom>
          <a:ln>
            <a:tailEnd type="arrow" w="sm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olný tvar 21"/>
          <p:cNvSpPr/>
          <p:nvPr/>
        </p:nvSpPr>
        <p:spPr>
          <a:xfrm rot="13817135">
            <a:off x="2329717" y="4668381"/>
            <a:ext cx="1682421" cy="246202"/>
          </a:xfrm>
          <a:custGeom>
            <a:avLst/>
            <a:gdLst>
              <a:gd name="connsiteX0" fmla="*/ 0 w 2363372"/>
              <a:gd name="connsiteY0" fmla="*/ 239151 h 239151"/>
              <a:gd name="connsiteX1" fmla="*/ 1167619 w 2363372"/>
              <a:gd name="connsiteY1" fmla="*/ 14068 h 239151"/>
              <a:gd name="connsiteX2" fmla="*/ 2363372 w 2363372"/>
              <a:gd name="connsiteY2" fmla="*/ 154745 h 23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3372" h="239151">
                <a:moveTo>
                  <a:pt x="0" y="239151"/>
                </a:moveTo>
                <a:cubicBezTo>
                  <a:pt x="386862" y="133643"/>
                  <a:pt x="773724" y="28136"/>
                  <a:pt x="1167619" y="14068"/>
                </a:cubicBezTo>
                <a:cubicBezTo>
                  <a:pt x="1561514" y="0"/>
                  <a:pt x="2138289" y="131299"/>
                  <a:pt x="2363372" y="154745"/>
                </a:cubicBezTo>
              </a:path>
            </a:pathLst>
          </a:custGeom>
          <a:ln>
            <a:headEnd type="arrow" w="sm" len="med"/>
            <a:tailEnd type="none" w="sm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olný tvar 22"/>
          <p:cNvSpPr/>
          <p:nvPr/>
        </p:nvSpPr>
        <p:spPr>
          <a:xfrm rot="8214621">
            <a:off x="5142130" y="4681289"/>
            <a:ext cx="2031296" cy="362981"/>
          </a:xfrm>
          <a:custGeom>
            <a:avLst/>
            <a:gdLst>
              <a:gd name="connsiteX0" fmla="*/ 0 w 2363372"/>
              <a:gd name="connsiteY0" fmla="*/ 239151 h 239151"/>
              <a:gd name="connsiteX1" fmla="*/ 1167619 w 2363372"/>
              <a:gd name="connsiteY1" fmla="*/ 14068 h 239151"/>
              <a:gd name="connsiteX2" fmla="*/ 2363372 w 2363372"/>
              <a:gd name="connsiteY2" fmla="*/ 154745 h 23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3372" h="239151">
                <a:moveTo>
                  <a:pt x="0" y="239151"/>
                </a:moveTo>
                <a:cubicBezTo>
                  <a:pt x="386862" y="133643"/>
                  <a:pt x="773724" y="28136"/>
                  <a:pt x="1167619" y="14068"/>
                </a:cubicBezTo>
                <a:cubicBezTo>
                  <a:pt x="1561514" y="0"/>
                  <a:pt x="2138289" y="131299"/>
                  <a:pt x="2363372" y="154745"/>
                </a:cubicBezTo>
              </a:path>
            </a:pathLst>
          </a:custGeom>
          <a:ln>
            <a:tailEnd type="arrow" w="sm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olný tvar 23"/>
          <p:cNvSpPr/>
          <p:nvPr/>
        </p:nvSpPr>
        <p:spPr>
          <a:xfrm rot="8214621">
            <a:off x="5151208" y="4643245"/>
            <a:ext cx="1798585" cy="281366"/>
          </a:xfrm>
          <a:custGeom>
            <a:avLst/>
            <a:gdLst>
              <a:gd name="connsiteX0" fmla="*/ 0 w 2363372"/>
              <a:gd name="connsiteY0" fmla="*/ 239151 h 239151"/>
              <a:gd name="connsiteX1" fmla="*/ 1167619 w 2363372"/>
              <a:gd name="connsiteY1" fmla="*/ 14068 h 239151"/>
              <a:gd name="connsiteX2" fmla="*/ 2363372 w 2363372"/>
              <a:gd name="connsiteY2" fmla="*/ 154745 h 23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63372" h="239151">
                <a:moveTo>
                  <a:pt x="0" y="239151"/>
                </a:moveTo>
                <a:cubicBezTo>
                  <a:pt x="386862" y="133643"/>
                  <a:pt x="773724" y="28136"/>
                  <a:pt x="1167619" y="14068"/>
                </a:cubicBezTo>
                <a:cubicBezTo>
                  <a:pt x="1561514" y="0"/>
                  <a:pt x="2138289" y="131299"/>
                  <a:pt x="2363372" y="154745"/>
                </a:cubicBezTo>
              </a:path>
            </a:pathLst>
          </a:custGeom>
          <a:ln>
            <a:headEnd type="arrow" w="sm" len="med"/>
            <a:tailEnd type="none" w="sm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ipka doprava 24"/>
          <p:cNvSpPr/>
          <p:nvPr/>
        </p:nvSpPr>
        <p:spPr>
          <a:xfrm rot="18945608">
            <a:off x="3208820" y="5924866"/>
            <a:ext cx="765452" cy="531809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1035786" y="1494800"/>
            <a:ext cx="7138950" cy="2088232"/>
          </a:xfrm>
          <a:prstGeom prst="rect">
            <a:avLst/>
          </a:prstGeom>
          <a:gradFill>
            <a:gsLst>
              <a:gs pos="0">
                <a:srgbClr val="FFFF66"/>
              </a:gs>
              <a:gs pos="80000">
                <a:srgbClr val="FFFFCC"/>
              </a:gs>
              <a:gs pos="100000">
                <a:srgbClr val="FFFF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251520" y="116632"/>
            <a:ext cx="856895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HOMEOSTÁZA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827584" y="4111912"/>
            <a:ext cx="3554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Neuroendokrinní soustava</a:t>
            </a:r>
            <a:endParaRPr lang="cs-CZ" sz="24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5652120" y="4039904"/>
            <a:ext cx="2458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Imunitní soustava</a:t>
            </a:r>
            <a:endParaRPr lang="cs-CZ" sz="24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850480" y="4983265"/>
            <a:ext cx="36303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400" dirty="0" smtClean="0"/>
              <a:t>Přítomnost </a:t>
            </a:r>
            <a:r>
              <a:rPr lang="cs-CZ" sz="2400" dirty="0" err="1" smtClean="0"/>
              <a:t>imunocytů</a:t>
            </a:r>
            <a:endParaRPr lang="cs-CZ" sz="2400" dirty="0" smtClean="0"/>
          </a:p>
          <a:p>
            <a:pPr marL="285750" indent="-285750">
              <a:buFontTx/>
              <a:buChar char="-"/>
            </a:pPr>
            <a:r>
              <a:rPr lang="cs-CZ" sz="2400" dirty="0" smtClean="0"/>
              <a:t>Receptory pro </a:t>
            </a:r>
            <a:r>
              <a:rPr lang="cs-CZ" sz="2400" dirty="0" err="1" smtClean="0"/>
              <a:t>cytokiny</a:t>
            </a:r>
            <a:endParaRPr lang="cs-CZ" sz="2400" dirty="0" smtClean="0"/>
          </a:p>
          <a:p>
            <a:pPr marL="285750" indent="-285750">
              <a:buFontTx/>
              <a:buChar char="-"/>
            </a:pPr>
            <a:r>
              <a:rPr lang="cs-CZ" sz="2400" dirty="0" smtClean="0"/>
              <a:t>Schopnost tvořit </a:t>
            </a:r>
            <a:r>
              <a:rPr lang="cs-CZ" sz="2400" dirty="0" err="1" smtClean="0"/>
              <a:t>cytokiny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860032" y="4831992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400" dirty="0" smtClean="0"/>
              <a:t>inervace imunitních orgánů</a:t>
            </a:r>
          </a:p>
          <a:p>
            <a:pPr marL="285750" indent="-285750">
              <a:buFontTx/>
              <a:buChar char="-"/>
            </a:pPr>
            <a:r>
              <a:rPr lang="cs-CZ" sz="2400" dirty="0" smtClean="0"/>
              <a:t>receptory pro hormony a </a:t>
            </a:r>
            <a:r>
              <a:rPr lang="cs-CZ" sz="2400" dirty="0" err="1" smtClean="0"/>
              <a:t>neuromediátory</a:t>
            </a:r>
            <a:endParaRPr lang="cs-CZ" sz="2400" dirty="0" smtClean="0"/>
          </a:p>
          <a:p>
            <a:pPr marL="285750" indent="-285750">
              <a:buFontTx/>
              <a:buChar char="-"/>
            </a:pPr>
            <a:r>
              <a:rPr lang="cs-CZ" sz="2400" dirty="0" smtClean="0"/>
              <a:t>Schopnost tvořit hormony a </a:t>
            </a:r>
            <a:r>
              <a:rPr lang="cs-CZ" sz="2400" dirty="0" err="1" smtClean="0"/>
              <a:t>neuromediátory</a:t>
            </a:r>
            <a:endParaRPr lang="cs-CZ" sz="2400" dirty="0" smtClean="0"/>
          </a:p>
        </p:txBody>
      </p:sp>
      <p:sp>
        <p:nvSpPr>
          <p:cNvPr id="11" name="Zaoblený obdélník 10"/>
          <p:cNvSpPr/>
          <p:nvPr/>
        </p:nvSpPr>
        <p:spPr>
          <a:xfrm>
            <a:off x="3635896" y="1772816"/>
            <a:ext cx="1584176" cy="504056"/>
          </a:xfrm>
          <a:prstGeom prst="roundRect">
            <a:avLst/>
          </a:prstGeom>
          <a:solidFill>
            <a:srgbClr val="FFFFCC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  <a:bevelB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995936" y="1772816"/>
            <a:ext cx="1174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DIALOG</a:t>
            </a:r>
            <a:endParaRPr lang="cs-CZ" sz="2400" b="1" dirty="0"/>
          </a:p>
        </p:txBody>
      </p:sp>
      <p:sp>
        <p:nvSpPr>
          <p:cNvPr id="12" name="Zaoblený obdélník 11"/>
          <p:cNvSpPr/>
          <p:nvPr/>
        </p:nvSpPr>
        <p:spPr>
          <a:xfrm>
            <a:off x="1323971" y="2706452"/>
            <a:ext cx="2578046" cy="504056"/>
          </a:xfrm>
          <a:prstGeom prst="roundRect">
            <a:avLst/>
          </a:prstGeom>
          <a:solidFill>
            <a:srgbClr val="FFFFCC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  <a:bevelB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451603" y="2684819"/>
            <a:ext cx="2450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Humorální faktory</a:t>
            </a:r>
            <a:endParaRPr lang="cs-CZ" sz="2400" dirty="0"/>
          </a:p>
        </p:txBody>
      </p:sp>
      <p:sp>
        <p:nvSpPr>
          <p:cNvPr id="13" name="Zaoblený obdélník 12"/>
          <p:cNvSpPr/>
          <p:nvPr/>
        </p:nvSpPr>
        <p:spPr>
          <a:xfrm>
            <a:off x="5220072" y="2663623"/>
            <a:ext cx="2533581" cy="504056"/>
          </a:xfrm>
          <a:prstGeom prst="roundRect">
            <a:avLst/>
          </a:prstGeom>
          <a:solidFill>
            <a:srgbClr val="FFFFCC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  <a:bevelB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364088" y="2626531"/>
            <a:ext cx="2260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Buněčný kontakt</a:t>
            </a:r>
            <a:endParaRPr lang="cs-CZ" sz="2400" dirty="0"/>
          </a:p>
        </p:txBody>
      </p:sp>
      <p:sp>
        <p:nvSpPr>
          <p:cNvPr id="14" name="Šipka nahoru 13"/>
          <p:cNvSpPr/>
          <p:nvPr/>
        </p:nvSpPr>
        <p:spPr>
          <a:xfrm>
            <a:off x="4211960" y="836711"/>
            <a:ext cx="792088" cy="605681"/>
          </a:xfrm>
          <a:prstGeom prst="upArrow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ahnutá šipka doleva 15"/>
          <p:cNvSpPr/>
          <p:nvPr/>
        </p:nvSpPr>
        <p:spPr>
          <a:xfrm>
            <a:off x="8318753" y="2924944"/>
            <a:ext cx="705130" cy="2664296"/>
          </a:xfrm>
          <a:prstGeom prst="curvedLeftArrow">
            <a:avLst/>
          </a:prstGeom>
          <a:solidFill>
            <a:srgbClr val="7030A0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7" name="Zahnutá šipka doleva 16"/>
          <p:cNvSpPr/>
          <p:nvPr/>
        </p:nvSpPr>
        <p:spPr>
          <a:xfrm flipH="1">
            <a:off x="181373" y="2869228"/>
            <a:ext cx="705130" cy="2664296"/>
          </a:xfrm>
          <a:prstGeom prst="curvedLeftArrow">
            <a:avLst/>
          </a:prstGeom>
          <a:solidFill>
            <a:srgbClr val="7030A0"/>
          </a:solidFill>
          <a:ln w="3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1520" y="116632"/>
            <a:ext cx="3888432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RECEPTORY  pro  HORMONY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520" y="1488852"/>
            <a:ext cx="244355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Katecholaminy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Glukokortikoidy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</a:t>
            </a:r>
            <a:r>
              <a:rPr lang="cs-CZ" sz="2400" dirty="0" err="1" smtClean="0"/>
              <a:t>Opioidní</a:t>
            </a:r>
            <a:r>
              <a:rPr lang="cs-CZ" sz="2400" dirty="0" smtClean="0"/>
              <a:t> peptidy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Růstový hormon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Melatonin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VIP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860032" y="188640"/>
            <a:ext cx="3888432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SYNTÉZA HORMONŮ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652120" y="1412776"/>
            <a:ext cx="230659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cs-CZ" sz="2400" dirty="0" smtClean="0"/>
              <a:t> CRH</a:t>
            </a:r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ACTH</a:t>
            </a:r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kortikosteroidy</a:t>
            </a:r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</a:t>
            </a:r>
            <a:r>
              <a:rPr lang="cs-CZ" sz="2400" dirty="0" err="1" smtClean="0"/>
              <a:t>Endomorfiny</a:t>
            </a:r>
            <a:endParaRPr lang="cs-CZ" sz="2400" dirty="0" smtClean="0"/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Prolaktin</a:t>
            </a:r>
          </a:p>
          <a:p>
            <a:pPr>
              <a:buFont typeface="Courier New" pitchFamily="49" charset="0"/>
              <a:buChar char="o"/>
            </a:pPr>
            <a:r>
              <a:rPr lang="cs-CZ" sz="2400" dirty="0" smtClean="0"/>
              <a:t> ADH</a:t>
            </a:r>
            <a:endParaRPr lang="en-US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699792" y="1484784"/>
            <a:ext cx="17885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/>
              <a:t> Prolaktin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Oxytocin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ADH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Estrogeny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/>
              <a:t> testosteron</a:t>
            </a:r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23528" y="4437112"/>
            <a:ext cx="8496944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NEURONY  a ENDOKRINNÍ </a:t>
            </a:r>
            <a:r>
              <a:rPr lang="cs-CZ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</a:t>
            </a:r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syntetizují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491880" y="5229200"/>
            <a:ext cx="2714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MIF – hypofýza</a:t>
            </a:r>
          </a:p>
          <a:p>
            <a:r>
              <a:rPr lang="cs-CZ" sz="2400" dirty="0" smtClean="0"/>
              <a:t>IL-18 kůra nadledvin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116632"/>
            <a:ext cx="856895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PERIFERNÍ  NERVOVÝ  SYSTÉM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4" t="12201" r="50000" b="55250"/>
          <a:stretch/>
        </p:blipFill>
        <p:spPr>
          <a:xfrm>
            <a:off x="2483768" y="1241376"/>
            <a:ext cx="4710717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6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980728"/>
            <a:ext cx="8582941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116632"/>
            <a:ext cx="856895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INFLAMAČNÍ  REFLEX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569" y="1268761"/>
            <a:ext cx="4676603" cy="453650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0" y="1268761"/>
            <a:ext cx="24837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1) Exogenní a endogenní molekulární produkty infekce nebo zranění se vážou na receptory na povrchu buněk nespecifického imunitního systému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0" y="4797152"/>
            <a:ext cx="2118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2) Tvorba a uvolnění prozánětlivých </a:t>
            </a:r>
            <a:r>
              <a:rPr lang="cs-CZ" dirty="0" err="1" smtClean="0"/>
              <a:t>cytokinů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627784" y="5849398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3) Aktivace aferentních senzorických nervových zakončení a překlad informace do akčních potenciálů. 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860032" y="908720"/>
            <a:ext cx="3970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smtClean="0"/>
              <a:t>4) Příjem informace mozkovým kmenem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7308304" y="1628800"/>
            <a:ext cx="1835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5) Aktivace eferentní </a:t>
            </a:r>
            <a:r>
              <a:rPr lang="cs-CZ" dirty="0" err="1" smtClean="0"/>
              <a:t>cholinergní</a:t>
            </a:r>
            <a:r>
              <a:rPr lang="cs-CZ" dirty="0" smtClean="0"/>
              <a:t> </a:t>
            </a:r>
            <a:r>
              <a:rPr lang="cs-CZ" dirty="0" err="1" smtClean="0"/>
              <a:t>proizánětlivé</a:t>
            </a:r>
            <a:r>
              <a:rPr lang="cs-CZ" dirty="0" smtClean="0"/>
              <a:t> cesty</a:t>
            </a:r>
            <a:endParaRPr lang="cs-CZ" dirty="0"/>
          </a:p>
        </p:txBody>
      </p:sp>
      <p:sp>
        <p:nvSpPr>
          <p:cNvPr id="10" name="Šipka dolů 9"/>
          <p:cNvSpPr/>
          <p:nvPr/>
        </p:nvSpPr>
        <p:spPr>
          <a:xfrm>
            <a:off x="971600" y="3429000"/>
            <a:ext cx="216024" cy="108012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ů 10"/>
          <p:cNvSpPr/>
          <p:nvPr/>
        </p:nvSpPr>
        <p:spPr>
          <a:xfrm rot="-4380000">
            <a:off x="1817181" y="5264465"/>
            <a:ext cx="199942" cy="124614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lů 11"/>
          <p:cNvSpPr/>
          <p:nvPr/>
        </p:nvSpPr>
        <p:spPr>
          <a:xfrm rot="10800000">
            <a:off x="4853337" y="1827404"/>
            <a:ext cx="216024" cy="1080120"/>
          </a:xfrm>
          <a:prstGeom prst="downArrow">
            <a:avLst/>
          </a:prstGeom>
          <a:gradFill>
            <a:lin ang="5400000" scaled="0"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lů 12"/>
          <p:cNvSpPr/>
          <p:nvPr/>
        </p:nvSpPr>
        <p:spPr>
          <a:xfrm>
            <a:off x="7818553" y="1204303"/>
            <a:ext cx="209831" cy="49650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lů 13"/>
          <p:cNvSpPr/>
          <p:nvPr/>
        </p:nvSpPr>
        <p:spPr>
          <a:xfrm>
            <a:off x="7812360" y="3235639"/>
            <a:ext cx="216024" cy="108012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dolů 14"/>
          <p:cNvSpPr/>
          <p:nvPr/>
        </p:nvSpPr>
        <p:spPr>
          <a:xfrm>
            <a:off x="8123663" y="3235639"/>
            <a:ext cx="216024" cy="108012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7248594" y="4595646"/>
            <a:ext cx="17501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Útlum zánětlivé nespecifické odpovědi</a:t>
            </a:r>
            <a:endParaRPr lang="cs-CZ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315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55577" y="1988840"/>
            <a:ext cx="8136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AFFERENTNÍ  CESTA</a:t>
            </a:r>
          </a:p>
          <a:p>
            <a:r>
              <a:rPr lang="cs-CZ" sz="2400" dirty="0" smtClean="0"/>
              <a:t>n. vagus detekuje zánětlivé změny + přítomnost IL-1 → aktivace hypotalamu → </a:t>
            </a:r>
            <a:r>
              <a:rPr lang="cs-CZ" sz="2400" dirty="0" smtClean="0"/>
              <a:t>horečka</a:t>
            </a:r>
          </a:p>
          <a:p>
            <a:r>
              <a:rPr lang="cs-CZ" sz="2400" dirty="0" smtClean="0"/>
              <a:t>Přetnutí n. vagus sníží horečku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smtClean="0"/>
              <a:t>EFFERENTNÍ CESTA</a:t>
            </a:r>
          </a:p>
          <a:p>
            <a:r>
              <a:rPr lang="cs-CZ" sz="2400" dirty="0" err="1" smtClean="0"/>
              <a:t>cholinergní</a:t>
            </a:r>
            <a:r>
              <a:rPr lang="cs-CZ" sz="2400" dirty="0" smtClean="0"/>
              <a:t> protizánětlivá dráha (n. vagus) → imunitní buněk </a:t>
            </a:r>
            <a:r>
              <a:rPr lang="cs-CZ" sz="2400" dirty="0" err="1" smtClean="0"/>
              <a:t>exprimující</a:t>
            </a:r>
            <a:r>
              <a:rPr lang="cs-CZ" sz="2400" dirty="0" smtClean="0"/>
              <a:t> acetylcholinový receptor (tonický inhibiční vliv na produkci </a:t>
            </a:r>
            <a:r>
              <a:rPr lang="cs-CZ" sz="2400" dirty="0" err="1" smtClean="0"/>
              <a:t>cytokinů</a:t>
            </a:r>
            <a:r>
              <a:rPr lang="cs-CZ" sz="2400" dirty="0" smtClean="0"/>
              <a:t> buňkami vrozené imunity).</a:t>
            </a:r>
          </a:p>
          <a:p>
            <a:r>
              <a:rPr lang="cs-CZ" sz="2400" i="1" dirty="0" smtClean="0"/>
              <a:t>Myš s mutací receptoru pro Acetylcholin na imunitních buňkách měla přehnanou imunitní reakci na zánět.</a:t>
            </a:r>
            <a:endParaRPr lang="en-US" sz="2400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827584" y="620688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CENTRÁLNÍ  PŮSOBENÍ</a:t>
            </a:r>
          </a:p>
          <a:p>
            <a:r>
              <a:rPr lang="cs-CZ" sz="2400" dirty="0" smtClean="0"/>
              <a:t>Podání IL-1 do mozku → horečka, anorexie, deprese, snížená sociální a explorativní aktivita, somnolence, aktivace HPA osy 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1520" y="116632"/>
            <a:ext cx="856895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ADAPTACE  NA  STRES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39552" y="1700808"/>
            <a:ext cx="833478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Aktivace osy hypotalamus-hypofýza-nadledvinky → kortizol →</a:t>
            </a:r>
          </a:p>
          <a:p>
            <a:r>
              <a:rPr lang="cs-CZ" sz="2400" dirty="0" smtClean="0"/>
              <a:t>→ ovlivnění kardiovaskulárního systému</a:t>
            </a:r>
          </a:p>
          <a:p>
            <a:r>
              <a:rPr lang="cs-CZ" sz="2400" dirty="0" smtClean="0"/>
              <a:t>→ metabolismu</a:t>
            </a:r>
          </a:p>
          <a:p>
            <a:r>
              <a:rPr lang="cs-CZ" sz="2400" dirty="0" smtClean="0"/>
              <a:t>→ imunitních rekcí</a:t>
            </a:r>
          </a:p>
          <a:p>
            <a:r>
              <a:rPr lang="cs-CZ" sz="2400" dirty="0" smtClean="0"/>
              <a:t>	- tlumení dlouhodobým stresem</a:t>
            </a:r>
          </a:p>
          <a:p>
            <a:r>
              <a:rPr lang="cs-CZ" sz="2400" dirty="0" smtClean="0"/>
              <a:t>		 → imunita energeticky náročná – odsunutí na 			vedlejší kolej;</a:t>
            </a:r>
          </a:p>
          <a:p>
            <a:r>
              <a:rPr lang="cs-CZ" sz="2400" dirty="0"/>
              <a:t>	</a:t>
            </a:r>
            <a:r>
              <a:rPr lang="cs-CZ" sz="2400" dirty="0" smtClean="0"/>
              <a:t>	 → poškození vlastních struktur – uvolnění 				sekvestrovaných molekul ?</a:t>
            </a:r>
            <a:r>
              <a:rPr lang="cs-CZ" sz="2400" dirty="0" err="1" smtClean="0"/>
              <a:t>autoantigeny</a:t>
            </a:r>
            <a:r>
              <a:rPr lang="cs-CZ" sz="2400" dirty="0"/>
              <a:t>? </a:t>
            </a:r>
            <a:r>
              <a:rPr lang="cs-CZ" sz="2400" dirty="0" smtClean="0"/>
              <a:t>			→ přechodné utlumení imunity jako 				ochrana před sebepoškozením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921" r="55742" b="4816"/>
          <a:stretch>
            <a:fillRect/>
          </a:stretch>
        </p:blipFill>
        <p:spPr bwMode="auto">
          <a:xfrm>
            <a:off x="2411760" y="2276872"/>
            <a:ext cx="151216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t="8891" r="56346"/>
          <a:stretch>
            <a:fillRect/>
          </a:stretch>
        </p:blipFill>
        <p:spPr bwMode="auto">
          <a:xfrm>
            <a:off x="5076056" y="2276871"/>
            <a:ext cx="1712926" cy="318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1331640" y="1196752"/>
            <a:ext cx="1807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Třída  </a:t>
            </a:r>
            <a:r>
              <a:rPr lang="cs-CZ" sz="24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 MHC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652120" y="1196752"/>
            <a:ext cx="1888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Třída  II  MHC</a:t>
            </a:r>
            <a:endParaRPr lang="cs-CZ" sz="24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339752" y="1772816"/>
            <a:ext cx="4590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Extracelulární polymorfní vazebný rozštěp</a:t>
            </a:r>
            <a:endParaRPr lang="cs-CZ" sz="2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2281812" y="2204864"/>
            <a:ext cx="1584176" cy="1008112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 l="44046" t="4482" b="26509"/>
          <a:stretch>
            <a:fillRect/>
          </a:stretch>
        </p:blipFill>
        <p:spPr bwMode="auto">
          <a:xfrm>
            <a:off x="60676" y="1700808"/>
            <a:ext cx="220706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/>
          <a:srcRect l="43441" t="20357" b="16140"/>
          <a:stretch>
            <a:fillRect/>
          </a:stretch>
        </p:blipFill>
        <p:spPr bwMode="auto">
          <a:xfrm>
            <a:off x="6817189" y="1700808"/>
            <a:ext cx="221930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aoblený obdélník 20"/>
          <p:cNvSpPr/>
          <p:nvPr/>
        </p:nvSpPr>
        <p:spPr>
          <a:xfrm>
            <a:off x="5148064" y="2204864"/>
            <a:ext cx="1584176" cy="1008112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6560088" y="3801234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Vazebné místo pro CD4</a:t>
            </a:r>
            <a:endParaRPr lang="cs-CZ" sz="2000" i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Elipsa 22"/>
          <p:cNvSpPr/>
          <p:nvPr/>
        </p:nvSpPr>
        <p:spPr>
          <a:xfrm>
            <a:off x="5940152" y="3429000"/>
            <a:ext cx="1080120" cy="1008112"/>
          </a:xfrm>
          <a:prstGeom prst="ellipse">
            <a:avLst/>
          </a:prstGeom>
          <a:noFill/>
          <a:ln w="19050">
            <a:solidFill>
              <a:srgbClr val="0099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dk1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563888" y="3801234"/>
            <a:ext cx="1440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Vazebné místo pro CD8</a:t>
            </a:r>
            <a:endParaRPr lang="cs-CZ" sz="2000" i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Elipsa 24"/>
          <p:cNvSpPr/>
          <p:nvPr/>
        </p:nvSpPr>
        <p:spPr>
          <a:xfrm>
            <a:off x="3131840" y="3429000"/>
            <a:ext cx="1080120" cy="1008112"/>
          </a:xfrm>
          <a:prstGeom prst="ellipse">
            <a:avLst/>
          </a:prstGeom>
          <a:noFill/>
          <a:ln w="19050">
            <a:solidFill>
              <a:srgbClr val="0099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dk1"/>
              </a:solidFill>
            </a:endParaRPr>
          </a:p>
        </p:txBody>
      </p:sp>
      <p:sp>
        <p:nvSpPr>
          <p:cNvPr id="26" name="Zaoblený obdélník 25"/>
          <p:cNvSpPr/>
          <p:nvPr/>
        </p:nvSpPr>
        <p:spPr>
          <a:xfrm>
            <a:off x="2713860" y="4695340"/>
            <a:ext cx="1080120" cy="893900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aoblený obdélník 26"/>
          <p:cNvSpPr/>
          <p:nvPr/>
        </p:nvSpPr>
        <p:spPr>
          <a:xfrm>
            <a:off x="5364088" y="4695340"/>
            <a:ext cx="1080120" cy="893900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/>
          <p:cNvSpPr txBox="1"/>
          <p:nvPr/>
        </p:nvSpPr>
        <p:spPr>
          <a:xfrm>
            <a:off x="2411760" y="5589240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Transmembránová</a:t>
            </a:r>
            <a:r>
              <a:rPr lang="cs-CZ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cytoplazmatická doména</a:t>
            </a:r>
            <a:endParaRPr lang="cs-CZ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282" t="55718"/>
          <a:stretch>
            <a:fillRect/>
          </a:stretch>
        </p:blipFill>
        <p:spPr bwMode="auto">
          <a:xfrm>
            <a:off x="174856" y="3861048"/>
            <a:ext cx="2092888" cy="179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bdélník 19"/>
          <p:cNvSpPr/>
          <p:nvPr/>
        </p:nvSpPr>
        <p:spPr>
          <a:xfrm>
            <a:off x="2351800" y="4335124"/>
            <a:ext cx="64807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/>
          <p:cNvSpPr txBox="1"/>
          <p:nvPr/>
        </p:nvSpPr>
        <p:spPr>
          <a:xfrm>
            <a:off x="66968" y="260648"/>
            <a:ext cx="9020760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/>
              <a:t>LIDSKÉ  LEUKOCYTÁRNÍ  ANTIGENY  (HLA)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4567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45800" r="54615" b="26901"/>
          <a:stretch/>
        </p:blipFill>
        <p:spPr>
          <a:xfrm>
            <a:off x="467544" y="1412776"/>
            <a:ext cx="3816424" cy="381642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73099" r="54615" b="5901"/>
          <a:stretch/>
        </p:blipFill>
        <p:spPr>
          <a:xfrm>
            <a:off x="4572000" y="1412776"/>
            <a:ext cx="4363684" cy="335668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51520" y="116632"/>
            <a:ext cx="856895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KREVNĚ-MOZKOVÁ  BARIÉRA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83568" y="5805264"/>
            <a:ext cx="4492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↓ schopnost endocytózy endotelových buněk</a:t>
            </a:r>
          </a:p>
          <a:p>
            <a:r>
              <a:rPr lang="cs-CZ" dirty="0" err="1" smtClean="0"/>
              <a:t>Pericity</a:t>
            </a:r>
            <a:r>
              <a:rPr lang="cs-CZ" dirty="0" smtClean="0"/>
              <a:t> mají schopnost fagocytózy</a:t>
            </a:r>
            <a:endParaRPr lang="cs-CZ" dirty="0"/>
          </a:p>
        </p:txBody>
      </p:sp>
      <p:cxnSp>
        <p:nvCxnSpPr>
          <p:cNvPr id="7" name="Přímá spojnice 6"/>
          <p:cNvCxnSpPr/>
          <p:nvPr/>
        </p:nvCxnSpPr>
        <p:spPr>
          <a:xfrm>
            <a:off x="6588224" y="3311272"/>
            <a:ext cx="21602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073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2" t="42650" r="5390" b="5901"/>
          <a:stretch/>
        </p:blipFill>
        <p:spPr>
          <a:xfrm>
            <a:off x="1187624" y="908720"/>
            <a:ext cx="6336704" cy="574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t="44750" r="14619" b="5901"/>
          <a:stretch/>
        </p:blipFill>
        <p:spPr>
          <a:xfrm>
            <a:off x="0" y="882180"/>
            <a:ext cx="6732240" cy="59701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116632"/>
            <a:ext cx="856895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GLUKOKORTIKOIDY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948264" y="1196752"/>
            <a:ext cx="176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↓ Th1</a:t>
            </a:r>
          </a:p>
          <a:p>
            <a:r>
              <a:rPr lang="cs-CZ" dirty="0" smtClean="0"/>
              <a:t>↑ Th2 – tvorba protilátek</a:t>
            </a:r>
            <a:endParaRPr lang="cs-CZ" dirty="0"/>
          </a:p>
        </p:txBody>
      </p:sp>
      <p:sp>
        <p:nvSpPr>
          <p:cNvPr id="5" name="Zaoblený obdélník 4"/>
          <p:cNvSpPr/>
          <p:nvPr/>
        </p:nvSpPr>
        <p:spPr>
          <a:xfrm>
            <a:off x="1043608" y="1556792"/>
            <a:ext cx="1152128" cy="288032"/>
          </a:xfrm>
          <a:prstGeom prst="roundRect">
            <a:avLst/>
          </a:prstGeom>
          <a:solidFill>
            <a:srgbClr val="FFFFCC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  <a:bevelB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solidFill>
                  <a:schemeClr val="tx1"/>
                </a:solidFill>
              </a:rPr>
              <a:t>makrofágy</a:t>
            </a:r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973368" y="2204864"/>
            <a:ext cx="22322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 smtClean="0"/>
              <a:t>Světelné záření</a:t>
            </a:r>
          </a:p>
          <a:p>
            <a:r>
              <a:rPr lang="cs-CZ" dirty="0" err="1" smtClean="0"/>
              <a:t>Suprachiasmatické</a:t>
            </a:r>
            <a:r>
              <a:rPr lang="cs-CZ" dirty="0" smtClean="0"/>
              <a:t> jádro:</a:t>
            </a:r>
          </a:p>
          <a:p>
            <a:r>
              <a:rPr lang="cs-CZ" dirty="0" smtClean="0"/>
              <a:t>↓melatonin</a:t>
            </a:r>
          </a:p>
          <a:p>
            <a:r>
              <a:rPr lang="cs-CZ" dirty="0" smtClean="0"/>
              <a:t>↓noradrenalin</a:t>
            </a:r>
          </a:p>
          <a:p>
            <a:r>
              <a:rPr lang="cs-CZ" dirty="0" smtClean="0"/>
              <a:t>↓</a:t>
            </a:r>
            <a:r>
              <a:rPr lang="cs-CZ" dirty="0" err="1" smtClean="0"/>
              <a:t>aceetlcholin</a:t>
            </a:r>
            <a:endParaRPr lang="cs-CZ" dirty="0" smtClean="0"/>
          </a:p>
          <a:p>
            <a:r>
              <a:rPr lang="cs-CZ" dirty="0" smtClean="0"/>
              <a:t>↑</a:t>
            </a:r>
            <a:r>
              <a:rPr lang="cs-CZ" dirty="0" err="1" smtClean="0"/>
              <a:t>kortisol</a:t>
            </a:r>
            <a:endParaRPr lang="cs-CZ" dirty="0" smtClean="0"/>
          </a:p>
          <a:p>
            <a:r>
              <a:rPr lang="cs-CZ" dirty="0" smtClean="0"/>
              <a:t>↑serotonin</a:t>
            </a:r>
          </a:p>
          <a:p>
            <a:r>
              <a:rPr lang="cs-CZ" dirty="0" smtClean="0"/>
              <a:t>↑GABA</a:t>
            </a:r>
          </a:p>
          <a:p>
            <a:r>
              <a:rPr lang="cs-CZ" dirty="0" smtClean="0"/>
              <a:t>↑dopamin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129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418" y="116632"/>
            <a:ext cx="3787117" cy="482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0434" y="116632"/>
            <a:ext cx="5313270" cy="489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467544" y="5085184"/>
            <a:ext cx="8676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Glukokortikoidy</a:t>
            </a:r>
            <a:r>
              <a:rPr lang="cs-CZ" dirty="0" smtClean="0"/>
              <a:t> – podpora Th2 </a:t>
            </a:r>
            <a:r>
              <a:rPr lang="cs-CZ" dirty="0" err="1" smtClean="0"/>
              <a:t>subsetu</a:t>
            </a:r>
            <a:r>
              <a:rPr lang="cs-CZ" dirty="0" smtClean="0"/>
              <a:t> – podpora tvorby </a:t>
            </a:r>
            <a:r>
              <a:rPr lang="cs-CZ" dirty="0" err="1" smtClean="0"/>
              <a:t>IgE</a:t>
            </a:r>
            <a:r>
              <a:rPr lang="cs-CZ" dirty="0" smtClean="0"/>
              <a:t> </a:t>
            </a:r>
          </a:p>
          <a:p>
            <a:r>
              <a:rPr lang="cs-CZ" b="1" dirty="0" smtClean="0"/>
              <a:t>Noradrenalin</a:t>
            </a:r>
            <a:r>
              <a:rPr lang="cs-CZ" dirty="0" smtClean="0"/>
              <a:t> – zvyšuje základní aktivitu imunity, význam pro udržení optimální produkce </a:t>
            </a:r>
            <a:r>
              <a:rPr lang="cs-CZ" dirty="0" err="1" smtClean="0"/>
              <a:t>Ig</a:t>
            </a:r>
            <a:r>
              <a:rPr lang="cs-CZ" dirty="0" smtClean="0"/>
              <a:t>; význam hlavně pro </a:t>
            </a:r>
            <a:r>
              <a:rPr lang="cs-CZ" dirty="0" err="1" smtClean="0"/>
              <a:t>subset</a:t>
            </a:r>
            <a:r>
              <a:rPr lang="cs-CZ" dirty="0" smtClean="0"/>
              <a:t> Th1 - tvorba IG1 a podpora reakce </a:t>
            </a:r>
            <a:r>
              <a:rPr lang="cs-CZ" dirty="0" err="1" smtClean="0"/>
              <a:t>germinálního</a:t>
            </a:r>
            <a:r>
              <a:rPr lang="cs-CZ" dirty="0" smtClean="0"/>
              <a:t> centra (Th2 nemají adrenergní receptory)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3" t="13250" r="5389" b="58400"/>
          <a:stretch/>
        </p:blipFill>
        <p:spPr>
          <a:xfrm>
            <a:off x="-108520" y="764704"/>
            <a:ext cx="5472608" cy="591041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868144" y="1196752"/>
            <a:ext cx="3275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smtClean="0"/>
              <a:t>Interferony (</a:t>
            </a:r>
            <a:r>
              <a:rPr lang="el-GR" b="1" u="sng" dirty="0" smtClean="0"/>
              <a:t>α</a:t>
            </a:r>
            <a:r>
              <a:rPr lang="cs-CZ" b="1" u="sng" dirty="0" smtClean="0"/>
              <a:t>, </a:t>
            </a:r>
            <a:r>
              <a:rPr lang="el-GR" b="1" u="sng" dirty="0" smtClean="0"/>
              <a:t>γ</a:t>
            </a:r>
            <a:r>
              <a:rPr lang="cs-CZ" b="1" u="sng" dirty="0" smtClean="0"/>
              <a:t>) + </a:t>
            </a:r>
            <a:r>
              <a:rPr lang="cs-CZ" b="1" u="sng" dirty="0" err="1" smtClean="0"/>
              <a:t>interleukiny</a:t>
            </a:r>
            <a:r>
              <a:rPr lang="cs-CZ" b="1" u="sng" dirty="0" smtClean="0"/>
              <a:t> (1, 2, 6)</a:t>
            </a:r>
            <a:r>
              <a:rPr lang="cs-CZ" dirty="0" smtClean="0"/>
              <a:t> → ↑tvorba steroidních hormonů (ACTH – glukokortikoidy)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983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116632"/>
            <a:ext cx="8568952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FYZICKÁ  ZÁTĚŽ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8000" r="54615" b="61550"/>
          <a:stretch/>
        </p:blipFill>
        <p:spPr>
          <a:xfrm>
            <a:off x="179512" y="1575551"/>
            <a:ext cx="3001990" cy="334837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5" t="61833" r="9239" b="5618"/>
          <a:stretch/>
        </p:blipFill>
        <p:spPr>
          <a:xfrm>
            <a:off x="3347864" y="1575553"/>
            <a:ext cx="2808312" cy="33483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8" t="57117" r="49235" b="11384"/>
          <a:stretch/>
        </p:blipFill>
        <p:spPr>
          <a:xfrm>
            <a:off x="6228184" y="1575552"/>
            <a:ext cx="2915816" cy="336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12775" y="260350"/>
            <a:ext cx="791845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4400" b="1" i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Změny chování vyvolané nemocí a imunita</a:t>
            </a:r>
            <a:endParaRPr lang="cs-CZ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39750" y="1484313"/>
            <a:ext cx="8445500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8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Nemocní lidé</a:t>
            </a:r>
          </a:p>
          <a:p>
            <a:r>
              <a:rPr lang="cs-CZ"/>
              <a:t>	- pocity slabosti, únavy, omezení příjmu potravy, snížená 	schopnost duševně se koncentrovat,</a:t>
            </a:r>
          </a:p>
          <a:p>
            <a:r>
              <a:rPr lang="cs-CZ"/>
              <a:t>	- jsou depresivní, letargičtí, ztrácejí zájem o okolí</a:t>
            </a:r>
            <a:endParaRPr 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23850" y="3141663"/>
            <a:ext cx="8640763" cy="307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800" b="1" i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Aktivace imunitního systému</a:t>
            </a:r>
          </a:p>
          <a:p>
            <a:r>
              <a:rPr lang="cs-CZ"/>
              <a:t>	- </a:t>
            </a:r>
            <a:r>
              <a:rPr lang="cs-CZ">
                <a:sym typeface="Symbol" pitchFamily="18" charset="2"/>
              </a:rPr>
              <a:t> cytokinu IL1 – horečka – termogeneze, změna chování 	(vyhledávání teplejšího prostředí,omezení tělesné aktivity)</a:t>
            </a:r>
          </a:p>
          <a:p>
            <a:r>
              <a:rPr lang="cs-CZ">
                <a:sym typeface="Symbol" pitchFamily="18" charset="2"/>
              </a:rPr>
              <a:t>	-  koncentrace železa (makrofágy pohlcují Fe + snížený 	příjem bílkovin v potravě)</a:t>
            </a:r>
          </a:p>
          <a:p>
            <a:r>
              <a:rPr lang="cs-CZ">
                <a:sym typeface="Symbol" pitchFamily="18" charset="2"/>
              </a:rPr>
              <a:t>	-  cytokiny – amygdala – snížení pohybové aktivity, 	omezení zájmu o prostředí jak sociální, tak životní, narušení 	schopnost učit se a zapamatovat si nové podněty</a:t>
            </a:r>
            <a:endParaRPr lang="en-US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12775" y="260350"/>
            <a:ext cx="79184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4400" b="1" i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DEPRESE a imunita</a:t>
            </a:r>
            <a:endParaRPr lang="cs-CZ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23850" y="1412875"/>
            <a:ext cx="7200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28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Oslabení fyzického zdraví </a:t>
            </a:r>
            <a:r>
              <a:rPr lang="cs-CZ" sz="2800" i="1"/>
              <a:t>(důsledek </a:t>
            </a:r>
            <a:r>
              <a:rPr lang="cs-CZ" b="1" i="1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</a:t>
            </a:r>
            <a:r>
              <a:rPr lang="cs-CZ" sz="2800" i="1"/>
              <a:t> příčina)</a:t>
            </a:r>
            <a:endParaRPr 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941513" y="836613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genetická dispozice  </a:t>
            </a:r>
            <a:r>
              <a:rPr lang="cs-CZ" b="1" i="1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</a:t>
            </a:r>
            <a:r>
              <a:rPr lang="cs-CZ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  stresové prostředí</a:t>
            </a:r>
            <a:endParaRPr lang="en-US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277938" y="2441575"/>
            <a:ext cx="673576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77800" indent="-177800"/>
            <a:r>
              <a:rPr lang="cs-CZ" b="1">
                <a:effectLst>
                  <a:outerShdw blurRad="38100" dist="38100" dir="2700000" algn="tl">
                    <a:srgbClr val="C0C0C0"/>
                  </a:outerShdw>
                </a:effectLst>
              </a:rPr>
              <a:t>Změny počtu a funkce buněk</a:t>
            </a:r>
          </a:p>
          <a:p>
            <a:pPr marL="177800" indent="-177800">
              <a:buFontTx/>
              <a:buChar char="•"/>
            </a:pPr>
            <a:r>
              <a:rPr lang="el-GR">
                <a:cs typeface="Times New Roman" pitchFamily="18" charset="0"/>
                <a:sym typeface="Symbol" pitchFamily="18" charset="2"/>
              </a:rPr>
              <a:t></a:t>
            </a:r>
            <a:r>
              <a:rPr lang="cs-CZ">
                <a:cs typeface="Times New Roman" pitchFamily="18" charset="0"/>
                <a:sym typeface="Symbol" pitchFamily="18" charset="2"/>
              </a:rPr>
              <a:t> </a:t>
            </a:r>
            <a:r>
              <a:rPr lang="cs-CZ"/>
              <a:t>tvorba imunoglobulínu</a:t>
            </a:r>
          </a:p>
          <a:p>
            <a:pPr marL="177800" indent="-177800">
              <a:buFontTx/>
              <a:buChar char="•"/>
            </a:pPr>
            <a:r>
              <a:rPr lang="el-GR">
                <a:cs typeface="Times New Roman" pitchFamily="18" charset="0"/>
                <a:sym typeface="Symbol" pitchFamily="18" charset="2"/>
              </a:rPr>
              <a:t></a:t>
            </a:r>
            <a:r>
              <a:rPr lang="cs-CZ"/>
              <a:t> tvorba cytokinů (TNF, interleukin-6, interveron </a:t>
            </a:r>
            <a:r>
              <a:rPr lang="el-GR">
                <a:cs typeface="Times New Roman" pitchFamily="18" charset="0"/>
              </a:rPr>
              <a:t>γ</a:t>
            </a:r>
            <a:r>
              <a:rPr lang="cs-CZ">
                <a:cs typeface="Times New Roman" pitchFamily="18" charset="0"/>
              </a:rPr>
              <a:t>)</a:t>
            </a:r>
            <a:endParaRPr lang="el-GR">
              <a:cs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971550" y="4457700"/>
            <a:ext cx="7993063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cs-CZ"/>
              <a:t>Atheroskleróza </a:t>
            </a:r>
            <a:r>
              <a:rPr lang="cs-CZ">
                <a:cs typeface="Times New Roman" pitchFamily="18" charset="0"/>
              </a:rPr>
              <a:t>→</a:t>
            </a:r>
            <a:r>
              <a:rPr lang="cs-CZ"/>
              <a:t> aktivace makrofágů v cévní stěně – uvolnění cytokinů – změna vlastností cévní stěny a destiček  - tvorba plaku (atheromu) – ruptura plaku – TROMBUS - EMBOLUS</a:t>
            </a:r>
            <a:endParaRPr lang="en-US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619375" y="6021388"/>
            <a:ext cx="4122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PSYCHOLOGICKÝ   STRES</a:t>
            </a:r>
            <a:endParaRPr lang="en-US" b="1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flipH="1">
            <a:off x="468313" y="6308725"/>
            <a:ext cx="20875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468313" y="5084763"/>
            <a:ext cx="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468313" y="50847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49275" y="4699000"/>
            <a:ext cx="5667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5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</a:t>
            </a:r>
            <a:endParaRPr lang="en-US" sz="50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12775" y="260350"/>
            <a:ext cx="79184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4400" b="1" i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SCHIZOFRENIE a imunita</a:t>
            </a:r>
            <a:endParaRPr lang="cs-CZ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88938" y="1027113"/>
            <a:ext cx="8415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narušení vývojových procesů v mozku temporální limbické oblasti</a:t>
            </a:r>
            <a:endParaRPr lang="en-US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88913" y="2201863"/>
            <a:ext cx="885507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77800" indent="-177800">
              <a:lnSpc>
                <a:spcPct val="150000"/>
              </a:lnSpc>
            </a:pPr>
            <a:r>
              <a:rPr lang="cs-CZ" b="1">
                <a:effectLst>
                  <a:outerShdw blurRad="38100" dist="38100" dir="2700000" algn="tl">
                    <a:srgbClr val="C0C0C0"/>
                  </a:outerShdw>
                </a:effectLst>
              </a:rPr>
              <a:t>Abnormální funkce imunitního systému </a:t>
            </a:r>
            <a:r>
              <a:rPr lang="cs-CZ"/>
              <a:t>→ zánětová reakce mozku</a:t>
            </a:r>
            <a:r>
              <a:rPr lang="cs-CZ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177800" indent="-177800">
              <a:lnSpc>
                <a:spcPct val="150000"/>
              </a:lnSpc>
              <a:buFontTx/>
              <a:buChar char="•"/>
            </a:pPr>
            <a:r>
              <a:rPr lang="el-GR">
                <a:sym typeface="Symbol" pitchFamily="18" charset="2"/>
              </a:rPr>
              <a:t> </a:t>
            </a:r>
            <a:r>
              <a:rPr lang="cs-CZ">
                <a:sym typeface="Symbol" pitchFamily="18" charset="2"/>
              </a:rPr>
              <a:t>propustnost krevně-mozkové bariéry</a:t>
            </a:r>
          </a:p>
          <a:p>
            <a:pPr marL="177800" indent="-177800">
              <a:lnSpc>
                <a:spcPct val="150000"/>
              </a:lnSpc>
              <a:buFontTx/>
              <a:buChar char="•"/>
            </a:pPr>
            <a:r>
              <a:rPr lang="el-GR">
                <a:sym typeface="Symbol" pitchFamily="18" charset="2"/>
              </a:rPr>
              <a:t></a:t>
            </a:r>
            <a:r>
              <a:rPr lang="cs-CZ">
                <a:sym typeface="Symbol" pitchFamily="18" charset="2"/>
              </a:rPr>
              <a:t> množství protilátek proti neurotropním virům (?), autoprotilátky (?)</a:t>
            </a:r>
            <a:endParaRPr lang="cs-CZ"/>
          </a:p>
          <a:p>
            <a:pPr marL="177800" indent="-177800">
              <a:lnSpc>
                <a:spcPct val="150000"/>
              </a:lnSpc>
              <a:buFontTx/>
              <a:buChar char="•"/>
            </a:pPr>
            <a:r>
              <a:rPr lang="el-GR">
                <a:sym typeface="Symbol" pitchFamily="18" charset="2"/>
              </a:rPr>
              <a:t></a:t>
            </a:r>
            <a:r>
              <a:rPr lang="cs-CZ"/>
              <a:t> tvorba cytokinů (interleukin-2, -6)</a:t>
            </a:r>
            <a:endParaRPr lang="cs-CZ">
              <a:cs typeface="Times New Roman" pitchFamily="18" charset="0"/>
            </a:endParaRPr>
          </a:p>
          <a:p>
            <a:pPr marL="177800" indent="-177800">
              <a:lnSpc>
                <a:spcPct val="150000"/>
              </a:lnSpc>
              <a:buFontTx/>
              <a:buChar char="•"/>
            </a:pPr>
            <a:r>
              <a:rPr lang="el-GR">
                <a:sym typeface="Symbol" pitchFamily="18" charset="2"/>
              </a:rPr>
              <a:t></a:t>
            </a:r>
            <a:r>
              <a:rPr lang="cs-CZ">
                <a:sym typeface="Symbol" pitchFamily="18" charset="2"/>
              </a:rPr>
              <a:t> </a:t>
            </a:r>
            <a:r>
              <a:rPr lang="cs-CZ"/>
              <a:t>tvorba imunoglobulínu</a:t>
            </a:r>
          </a:p>
          <a:p>
            <a:pPr marL="177800" indent="-177800">
              <a:lnSpc>
                <a:spcPct val="150000"/>
              </a:lnSpc>
              <a:buFontTx/>
              <a:buChar char="•"/>
            </a:pPr>
            <a:endParaRPr lang="el-GR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584450" y="333375"/>
            <a:ext cx="39735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400" b="1" i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Drogy a imunita</a:t>
            </a:r>
            <a:endParaRPr lang="cs-CZ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125" y="1793875"/>
            <a:ext cx="9032875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cs-CZ" sz="28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Indické konopí</a:t>
            </a:r>
            <a:r>
              <a:rPr lang="cs-CZ" sz="2800"/>
              <a:t> – snížená schopnost fagocytózy makrofágů, funkce NK buněk, snížení proliferace T lymfocytů, aktivace B lymfocytů (</a:t>
            </a:r>
            <a:r>
              <a:rPr lang="cs-CZ" sz="2800">
                <a:sym typeface="Symbol" pitchFamily="18" charset="2"/>
              </a:rPr>
              <a:t>IgG, IgM,IgA, </a:t>
            </a:r>
            <a:r>
              <a:rPr lang="cs-CZ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 IgE</a:t>
            </a:r>
            <a:r>
              <a:rPr lang="cs-CZ" sz="2800">
                <a:sym typeface="Symbol" pitchFamily="18" charset="2"/>
              </a:rPr>
              <a:t>)</a:t>
            </a:r>
          </a:p>
          <a:p>
            <a:pPr>
              <a:lnSpc>
                <a:spcPct val="85000"/>
              </a:lnSpc>
            </a:pPr>
            <a:endParaRPr lang="cs-CZ" sz="2800">
              <a:sym typeface="Symbol" pitchFamily="18" charset="2"/>
            </a:endParaRPr>
          </a:p>
          <a:p>
            <a:pPr>
              <a:lnSpc>
                <a:spcPct val="85000"/>
              </a:lnSpc>
            </a:pPr>
            <a:r>
              <a:rPr lang="cs-CZ" sz="28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Kokain </a:t>
            </a:r>
            <a:r>
              <a:rPr lang="cs-CZ" sz="2800"/>
              <a:t>- tlumí proliferaci T lymfocytů, snížená funkce makrofágů a NK buněk </a:t>
            </a:r>
            <a:r>
              <a:rPr lang="cs-CZ" sz="2800" i="1"/>
              <a:t>(působením kokainu zesílená replikace viru HIV)</a:t>
            </a:r>
          </a:p>
          <a:p>
            <a:pPr>
              <a:lnSpc>
                <a:spcPct val="85000"/>
              </a:lnSpc>
            </a:pPr>
            <a:endParaRPr lang="cs-CZ" sz="2800"/>
          </a:p>
          <a:p>
            <a:pPr>
              <a:lnSpc>
                <a:spcPct val="85000"/>
              </a:lnSpc>
            </a:pPr>
            <a:r>
              <a:rPr lang="cs-CZ" sz="28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Heroin </a:t>
            </a:r>
            <a:r>
              <a:rPr lang="cs-CZ" sz="2800"/>
              <a:t>– snížení aktivity NK buněk a CD4</a:t>
            </a:r>
            <a:r>
              <a:rPr lang="cs-CZ" sz="2800" baseline="30000"/>
              <a:t>+</a:t>
            </a:r>
            <a:r>
              <a:rPr lang="cs-CZ" sz="2800"/>
              <a:t> T lymfocytů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lný tvar 9"/>
          <p:cNvSpPr/>
          <p:nvPr/>
        </p:nvSpPr>
        <p:spPr>
          <a:xfrm>
            <a:off x="3043003" y="2795594"/>
            <a:ext cx="1914812" cy="3185481"/>
          </a:xfrm>
          <a:custGeom>
            <a:avLst/>
            <a:gdLst>
              <a:gd name="connsiteX0" fmla="*/ 1888761 w 1914812"/>
              <a:gd name="connsiteY0" fmla="*/ 2960629 h 3185481"/>
              <a:gd name="connsiteX1" fmla="*/ 1888761 w 1914812"/>
              <a:gd name="connsiteY1" fmla="*/ 2960629 h 3185481"/>
              <a:gd name="connsiteX2" fmla="*/ 1813810 w 1914812"/>
              <a:gd name="connsiteY2" fmla="*/ 2750767 h 3185481"/>
              <a:gd name="connsiteX3" fmla="*/ 1798820 w 1914812"/>
              <a:gd name="connsiteY3" fmla="*/ 2705796 h 3185481"/>
              <a:gd name="connsiteX4" fmla="*/ 1783830 w 1914812"/>
              <a:gd name="connsiteY4" fmla="*/ 2660826 h 3185481"/>
              <a:gd name="connsiteX5" fmla="*/ 1798820 w 1914812"/>
              <a:gd name="connsiteY5" fmla="*/ 2450963 h 3185481"/>
              <a:gd name="connsiteX6" fmla="*/ 1828800 w 1914812"/>
              <a:gd name="connsiteY6" fmla="*/ 2361022 h 3185481"/>
              <a:gd name="connsiteX7" fmla="*/ 1843790 w 1914812"/>
              <a:gd name="connsiteY7" fmla="*/ 2316052 h 3185481"/>
              <a:gd name="connsiteX8" fmla="*/ 1798820 w 1914812"/>
              <a:gd name="connsiteY8" fmla="*/ 2136170 h 3185481"/>
              <a:gd name="connsiteX9" fmla="*/ 1738859 w 1914812"/>
              <a:gd name="connsiteY9" fmla="*/ 2061219 h 3185481"/>
              <a:gd name="connsiteX10" fmla="*/ 1708879 w 1914812"/>
              <a:gd name="connsiteY10" fmla="*/ 2016249 h 3185481"/>
              <a:gd name="connsiteX11" fmla="*/ 1648918 w 1914812"/>
              <a:gd name="connsiteY11" fmla="*/ 1956288 h 3185481"/>
              <a:gd name="connsiteX12" fmla="*/ 1633928 w 1914812"/>
              <a:gd name="connsiteY12" fmla="*/ 1911317 h 3185481"/>
              <a:gd name="connsiteX13" fmla="*/ 1573967 w 1914812"/>
              <a:gd name="connsiteY13" fmla="*/ 1821376 h 3185481"/>
              <a:gd name="connsiteX14" fmla="*/ 1543987 w 1914812"/>
              <a:gd name="connsiteY14" fmla="*/ 1716445 h 3185481"/>
              <a:gd name="connsiteX15" fmla="*/ 1528997 w 1914812"/>
              <a:gd name="connsiteY15" fmla="*/ 1596524 h 3185481"/>
              <a:gd name="connsiteX16" fmla="*/ 1558977 w 1914812"/>
              <a:gd name="connsiteY16" fmla="*/ 1341691 h 3185481"/>
              <a:gd name="connsiteX17" fmla="*/ 1588958 w 1914812"/>
              <a:gd name="connsiteY17" fmla="*/ 1251750 h 3185481"/>
              <a:gd name="connsiteX18" fmla="*/ 1603948 w 1914812"/>
              <a:gd name="connsiteY18" fmla="*/ 1191790 h 3185481"/>
              <a:gd name="connsiteX19" fmla="*/ 1633928 w 1914812"/>
              <a:gd name="connsiteY19" fmla="*/ 1101849 h 3185481"/>
              <a:gd name="connsiteX20" fmla="*/ 1663908 w 1914812"/>
              <a:gd name="connsiteY20" fmla="*/ 772065 h 3185481"/>
              <a:gd name="connsiteX21" fmla="*/ 1678899 w 1914812"/>
              <a:gd name="connsiteY21" fmla="*/ 712104 h 3185481"/>
              <a:gd name="connsiteX22" fmla="*/ 1663908 w 1914812"/>
              <a:gd name="connsiteY22" fmla="*/ 427291 h 3185481"/>
              <a:gd name="connsiteX23" fmla="*/ 1603948 w 1914812"/>
              <a:gd name="connsiteY23" fmla="*/ 292380 h 3185481"/>
              <a:gd name="connsiteX24" fmla="*/ 1573967 w 1914812"/>
              <a:gd name="connsiteY24" fmla="*/ 262399 h 3185481"/>
              <a:gd name="connsiteX25" fmla="*/ 1514007 w 1914812"/>
              <a:gd name="connsiteY25" fmla="*/ 172458 h 3185481"/>
              <a:gd name="connsiteX26" fmla="*/ 1424066 w 1914812"/>
              <a:gd name="connsiteY26" fmla="*/ 112498 h 3185481"/>
              <a:gd name="connsiteX27" fmla="*/ 1394086 w 1914812"/>
              <a:gd name="connsiteY27" fmla="*/ 82517 h 3185481"/>
              <a:gd name="connsiteX28" fmla="*/ 1349115 w 1914812"/>
              <a:gd name="connsiteY28" fmla="*/ 67527 h 3185481"/>
              <a:gd name="connsiteX29" fmla="*/ 1304145 w 1914812"/>
              <a:gd name="connsiteY29" fmla="*/ 37547 h 3185481"/>
              <a:gd name="connsiteX30" fmla="*/ 1004341 w 1914812"/>
              <a:gd name="connsiteY30" fmla="*/ 37547 h 3185481"/>
              <a:gd name="connsiteX31" fmla="*/ 959371 w 1914812"/>
              <a:gd name="connsiteY31" fmla="*/ 67527 h 3185481"/>
              <a:gd name="connsiteX32" fmla="*/ 884420 w 1914812"/>
              <a:gd name="connsiteY32" fmla="*/ 142478 h 3185481"/>
              <a:gd name="connsiteX33" fmla="*/ 839449 w 1914812"/>
              <a:gd name="connsiteY33" fmla="*/ 217429 h 3185481"/>
              <a:gd name="connsiteX34" fmla="*/ 794479 w 1914812"/>
              <a:gd name="connsiteY34" fmla="*/ 292380 h 3185481"/>
              <a:gd name="connsiteX35" fmla="*/ 779489 w 1914812"/>
              <a:gd name="connsiteY35" fmla="*/ 337350 h 3185481"/>
              <a:gd name="connsiteX36" fmla="*/ 749508 w 1914812"/>
              <a:gd name="connsiteY36" fmla="*/ 367331 h 3185481"/>
              <a:gd name="connsiteX37" fmla="*/ 719528 w 1914812"/>
              <a:gd name="connsiteY37" fmla="*/ 412301 h 3185481"/>
              <a:gd name="connsiteX38" fmla="*/ 674558 w 1914812"/>
              <a:gd name="connsiteY38" fmla="*/ 457272 h 3185481"/>
              <a:gd name="connsiteX39" fmla="*/ 614597 w 1914812"/>
              <a:gd name="connsiteY39" fmla="*/ 547213 h 3185481"/>
              <a:gd name="connsiteX40" fmla="*/ 569627 w 1914812"/>
              <a:gd name="connsiteY40" fmla="*/ 577193 h 3185481"/>
              <a:gd name="connsiteX41" fmla="*/ 539646 w 1914812"/>
              <a:gd name="connsiteY41" fmla="*/ 607173 h 3185481"/>
              <a:gd name="connsiteX42" fmla="*/ 449705 w 1914812"/>
              <a:gd name="connsiteY42" fmla="*/ 667134 h 3185481"/>
              <a:gd name="connsiteX43" fmla="*/ 404735 w 1914812"/>
              <a:gd name="connsiteY43" fmla="*/ 697114 h 3185481"/>
              <a:gd name="connsiteX44" fmla="*/ 329784 w 1914812"/>
              <a:gd name="connsiteY44" fmla="*/ 757075 h 3185481"/>
              <a:gd name="connsiteX45" fmla="*/ 119922 w 1914812"/>
              <a:gd name="connsiteY45" fmla="*/ 802045 h 3185481"/>
              <a:gd name="connsiteX46" fmla="*/ 74951 w 1914812"/>
              <a:gd name="connsiteY46" fmla="*/ 817036 h 3185481"/>
              <a:gd name="connsiteX47" fmla="*/ 0 w 1914812"/>
              <a:gd name="connsiteY47" fmla="*/ 876996 h 3185481"/>
              <a:gd name="connsiteX48" fmla="*/ 14990 w 1914812"/>
              <a:gd name="connsiteY48" fmla="*/ 996917 h 3185481"/>
              <a:gd name="connsiteX49" fmla="*/ 29981 w 1914812"/>
              <a:gd name="connsiteY49" fmla="*/ 1041888 h 3185481"/>
              <a:gd name="connsiteX50" fmla="*/ 74951 w 1914812"/>
              <a:gd name="connsiteY50" fmla="*/ 1071868 h 3185481"/>
              <a:gd name="connsiteX51" fmla="*/ 134912 w 1914812"/>
              <a:gd name="connsiteY51" fmla="*/ 1191790 h 3185481"/>
              <a:gd name="connsiteX52" fmla="*/ 179882 w 1914812"/>
              <a:gd name="connsiteY52" fmla="*/ 1341691 h 3185481"/>
              <a:gd name="connsiteX53" fmla="*/ 209863 w 1914812"/>
              <a:gd name="connsiteY53" fmla="*/ 1371672 h 3185481"/>
              <a:gd name="connsiteX54" fmla="*/ 239843 w 1914812"/>
              <a:gd name="connsiteY54" fmla="*/ 1461613 h 3185481"/>
              <a:gd name="connsiteX55" fmla="*/ 254833 w 1914812"/>
              <a:gd name="connsiteY55" fmla="*/ 1506583 h 3185481"/>
              <a:gd name="connsiteX56" fmla="*/ 314794 w 1914812"/>
              <a:gd name="connsiteY56" fmla="*/ 1581534 h 3185481"/>
              <a:gd name="connsiteX57" fmla="*/ 359764 w 1914812"/>
              <a:gd name="connsiteY57" fmla="*/ 1611514 h 3185481"/>
              <a:gd name="connsiteX58" fmla="*/ 389745 w 1914812"/>
              <a:gd name="connsiteY58" fmla="*/ 1641495 h 3185481"/>
              <a:gd name="connsiteX59" fmla="*/ 434715 w 1914812"/>
              <a:gd name="connsiteY59" fmla="*/ 1656485 h 3185481"/>
              <a:gd name="connsiteX60" fmla="*/ 479686 w 1914812"/>
              <a:gd name="connsiteY60" fmla="*/ 1686465 h 3185481"/>
              <a:gd name="connsiteX61" fmla="*/ 494676 w 1914812"/>
              <a:gd name="connsiteY61" fmla="*/ 1731436 h 3185481"/>
              <a:gd name="connsiteX62" fmla="*/ 524656 w 1914812"/>
              <a:gd name="connsiteY62" fmla="*/ 1776406 h 3185481"/>
              <a:gd name="connsiteX63" fmla="*/ 494676 w 1914812"/>
              <a:gd name="connsiteY63" fmla="*/ 1866347 h 3185481"/>
              <a:gd name="connsiteX64" fmla="*/ 479686 w 1914812"/>
              <a:gd name="connsiteY64" fmla="*/ 1911317 h 3185481"/>
              <a:gd name="connsiteX65" fmla="*/ 464695 w 1914812"/>
              <a:gd name="connsiteY65" fmla="*/ 1956288 h 3185481"/>
              <a:gd name="connsiteX66" fmla="*/ 479686 w 1914812"/>
              <a:gd name="connsiteY66" fmla="*/ 2196131 h 3185481"/>
              <a:gd name="connsiteX67" fmla="*/ 509666 w 1914812"/>
              <a:gd name="connsiteY67" fmla="*/ 2346032 h 3185481"/>
              <a:gd name="connsiteX68" fmla="*/ 539646 w 1914812"/>
              <a:gd name="connsiteY68" fmla="*/ 2435973 h 3185481"/>
              <a:gd name="connsiteX69" fmla="*/ 554636 w 1914812"/>
              <a:gd name="connsiteY69" fmla="*/ 2480944 h 3185481"/>
              <a:gd name="connsiteX70" fmla="*/ 584617 w 1914812"/>
              <a:gd name="connsiteY70" fmla="*/ 2570885 h 3185481"/>
              <a:gd name="connsiteX71" fmla="*/ 599607 w 1914812"/>
              <a:gd name="connsiteY71" fmla="*/ 2615855 h 3185481"/>
              <a:gd name="connsiteX72" fmla="*/ 629587 w 1914812"/>
              <a:gd name="connsiteY72" fmla="*/ 2645836 h 3185481"/>
              <a:gd name="connsiteX73" fmla="*/ 644577 w 1914812"/>
              <a:gd name="connsiteY73" fmla="*/ 2690806 h 3185481"/>
              <a:gd name="connsiteX74" fmla="*/ 764499 w 1914812"/>
              <a:gd name="connsiteY74" fmla="*/ 2750767 h 3185481"/>
              <a:gd name="connsiteX75" fmla="*/ 869430 w 1914812"/>
              <a:gd name="connsiteY75" fmla="*/ 2780747 h 3185481"/>
              <a:gd name="connsiteX76" fmla="*/ 959371 w 1914812"/>
              <a:gd name="connsiteY76" fmla="*/ 2810727 h 3185481"/>
              <a:gd name="connsiteX77" fmla="*/ 1004341 w 1914812"/>
              <a:gd name="connsiteY77" fmla="*/ 2840708 h 3185481"/>
              <a:gd name="connsiteX78" fmla="*/ 1034322 w 1914812"/>
              <a:gd name="connsiteY78" fmla="*/ 2870688 h 3185481"/>
              <a:gd name="connsiteX79" fmla="*/ 1079292 w 1914812"/>
              <a:gd name="connsiteY79" fmla="*/ 2885678 h 3185481"/>
              <a:gd name="connsiteX80" fmla="*/ 1139253 w 1914812"/>
              <a:gd name="connsiteY80" fmla="*/ 2960629 h 3185481"/>
              <a:gd name="connsiteX81" fmla="*/ 1184223 w 1914812"/>
              <a:gd name="connsiteY81" fmla="*/ 2990609 h 3185481"/>
              <a:gd name="connsiteX82" fmla="*/ 1214204 w 1914812"/>
              <a:gd name="connsiteY82" fmla="*/ 3020590 h 3185481"/>
              <a:gd name="connsiteX83" fmla="*/ 1244184 w 1914812"/>
              <a:gd name="connsiteY83" fmla="*/ 3065560 h 3185481"/>
              <a:gd name="connsiteX84" fmla="*/ 1289154 w 1914812"/>
              <a:gd name="connsiteY84" fmla="*/ 3080550 h 3185481"/>
              <a:gd name="connsiteX85" fmla="*/ 1364105 w 1914812"/>
              <a:gd name="connsiteY85" fmla="*/ 3125521 h 3185481"/>
              <a:gd name="connsiteX86" fmla="*/ 1409076 w 1914812"/>
              <a:gd name="connsiteY86" fmla="*/ 3155501 h 3185481"/>
              <a:gd name="connsiteX87" fmla="*/ 1514007 w 1914812"/>
              <a:gd name="connsiteY87" fmla="*/ 3185481 h 3185481"/>
              <a:gd name="connsiteX88" fmla="*/ 1798820 w 1914812"/>
              <a:gd name="connsiteY88" fmla="*/ 3170491 h 3185481"/>
              <a:gd name="connsiteX89" fmla="*/ 1843790 w 1914812"/>
              <a:gd name="connsiteY89" fmla="*/ 3155501 h 3185481"/>
              <a:gd name="connsiteX90" fmla="*/ 1873771 w 1914812"/>
              <a:gd name="connsiteY90" fmla="*/ 3125521 h 3185481"/>
              <a:gd name="connsiteX91" fmla="*/ 1888761 w 1914812"/>
              <a:gd name="connsiteY91" fmla="*/ 2960629 h 318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914812" h="3185481">
                <a:moveTo>
                  <a:pt x="1888761" y="2960629"/>
                </a:moveTo>
                <a:lnTo>
                  <a:pt x="1888761" y="2960629"/>
                </a:lnTo>
                <a:cubicBezTo>
                  <a:pt x="1832696" y="2811123"/>
                  <a:pt x="1857289" y="2881205"/>
                  <a:pt x="1813810" y="2750767"/>
                </a:cubicBezTo>
                <a:lnTo>
                  <a:pt x="1798820" y="2705796"/>
                </a:lnTo>
                <a:lnTo>
                  <a:pt x="1783830" y="2660826"/>
                </a:lnTo>
                <a:cubicBezTo>
                  <a:pt x="1788827" y="2590872"/>
                  <a:pt x="1788417" y="2520320"/>
                  <a:pt x="1798820" y="2450963"/>
                </a:cubicBezTo>
                <a:cubicBezTo>
                  <a:pt x="1803508" y="2419711"/>
                  <a:pt x="1818807" y="2391002"/>
                  <a:pt x="1828800" y="2361022"/>
                </a:cubicBezTo>
                <a:lnTo>
                  <a:pt x="1843790" y="2316052"/>
                </a:lnTo>
                <a:cubicBezTo>
                  <a:pt x="1836297" y="2271095"/>
                  <a:pt x="1825214" y="2175762"/>
                  <a:pt x="1798820" y="2136170"/>
                </a:cubicBezTo>
                <a:cubicBezTo>
                  <a:pt x="1706552" y="1997764"/>
                  <a:pt x="1824293" y="2168009"/>
                  <a:pt x="1738859" y="2061219"/>
                </a:cubicBezTo>
                <a:cubicBezTo>
                  <a:pt x="1727605" y="2047151"/>
                  <a:pt x="1720603" y="2029928"/>
                  <a:pt x="1708879" y="2016249"/>
                </a:cubicBezTo>
                <a:cubicBezTo>
                  <a:pt x="1690484" y="1994788"/>
                  <a:pt x="1648918" y="1956288"/>
                  <a:pt x="1648918" y="1956288"/>
                </a:cubicBezTo>
                <a:cubicBezTo>
                  <a:pt x="1643921" y="1941298"/>
                  <a:pt x="1641602" y="1925130"/>
                  <a:pt x="1633928" y="1911317"/>
                </a:cubicBezTo>
                <a:cubicBezTo>
                  <a:pt x="1616429" y="1879819"/>
                  <a:pt x="1573967" y="1821376"/>
                  <a:pt x="1573967" y="1821376"/>
                </a:cubicBezTo>
                <a:cubicBezTo>
                  <a:pt x="1562086" y="1785732"/>
                  <a:pt x="1550261" y="1754092"/>
                  <a:pt x="1543987" y="1716445"/>
                </a:cubicBezTo>
                <a:cubicBezTo>
                  <a:pt x="1537364" y="1676708"/>
                  <a:pt x="1533994" y="1636498"/>
                  <a:pt x="1528997" y="1596524"/>
                </a:cubicBezTo>
                <a:cubicBezTo>
                  <a:pt x="1534254" y="1538696"/>
                  <a:pt x="1541789" y="1410441"/>
                  <a:pt x="1558977" y="1341691"/>
                </a:cubicBezTo>
                <a:cubicBezTo>
                  <a:pt x="1566642" y="1311032"/>
                  <a:pt x="1581293" y="1282409"/>
                  <a:pt x="1588958" y="1251750"/>
                </a:cubicBezTo>
                <a:cubicBezTo>
                  <a:pt x="1593955" y="1231763"/>
                  <a:pt x="1598028" y="1211523"/>
                  <a:pt x="1603948" y="1191790"/>
                </a:cubicBezTo>
                <a:cubicBezTo>
                  <a:pt x="1613029" y="1161521"/>
                  <a:pt x="1633928" y="1101849"/>
                  <a:pt x="1633928" y="1101849"/>
                </a:cubicBezTo>
                <a:cubicBezTo>
                  <a:pt x="1642669" y="970726"/>
                  <a:pt x="1642339" y="890690"/>
                  <a:pt x="1663908" y="772065"/>
                </a:cubicBezTo>
                <a:cubicBezTo>
                  <a:pt x="1667594" y="751795"/>
                  <a:pt x="1673902" y="732091"/>
                  <a:pt x="1678899" y="712104"/>
                </a:cubicBezTo>
                <a:cubicBezTo>
                  <a:pt x="1673902" y="617166"/>
                  <a:pt x="1675235" y="521683"/>
                  <a:pt x="1663908" y="427291"/>
                </a:cubicBezTo>
                <a:cubicBezTo>
                  <a:pt x="1658035" y="378348"/>
                  <a:pt x="1634467" y="330529"/>
                  <a:pt x="1603948" y="292380"/>
                </a:cubicBezTo>
                <a:cubicBezTo>
                  <a:pt x="1595119" y="281344"/>
                  <a:pt x="1582447" y="273706"/>
                  <a:pt x="1573967" y="262399"/>
                </a:cubicBezTo>
                <a:cubicBezTo>
                  <a:pt x="1552348" y="233574"/>
                  <a:pt x="1543987" y="192445"/>
                  <a:pt x="1514007" y="172458"/>
                </a:cubicBezTo>
                <a:cubicBezTo>
                  <a:pt x="1484027" y="152471"/>
                  <a:pt x="1449544" y="137977"/>
                  <a:pt x="1424066" y="112498"/>
                </a:cubicBezTo>
                <a:cubicBezTo>
                  <a:pt x="1414073" y="102504"/>
                  <a:pt x="1406205" y="89788"/>
                  <a:pt x="1394086" y="82517"/>
                </a:cubicBezTo>
                <a:cubicBezTo>
                  <a:pt x="1380537" y="74387"/>
                  <a:pt x="1364105" y="72524"/>
                  <a:pt x="1349115" y="67527"/>
                </a:cubicBezTo>
                <a:cubicBezTo>
                  <a:pt x="1334125" y="57534"/>
                  <a:pt x="1320704" y="44644"/>
                  <a:pt x="1304145" y="37547"/>
                </a:cubicBezTo>
                <a:cubicBezTo>
                  <a:pt x="1216535" y="0"/>
                  <a:pt x="1070093" y="33438"/>
                  <a:pt x="1004341" y="37547"/>
                </a:cubicBezTo>
                <a:cubicBezTo>
                  <a:pt x="989351" y="47540"/>
                  <a:pt x="972929" y="55664"/>
                  <a:pt x="959371" y="67527"/>
                </a:cubicBezTo>
                <a:cubicBezTo>
                  <a:pt x="932781" y="90793"/>
                  <a:pt x="884420" y="142478"/>
                  <a:pt x="884420" y="142478"/>
                </a:cubicBezTo>
                <a:cubicBezTo>
                  <a:pt x="841957" y="269871"/>
                  <a:pt x="901179" y="114548"/>
                  <a:pt x="839449" y="217429"/>
                </a:cubicBezTo>
                <a:cubicBezTo>
                  <a:pt x="781066" y="314732"/>
                  <a:pt x="870447" y="216410"/>
                  <a:pt x="794479" y="292380"/>
                </a:cubicBezTo>
                <a:cubicBezTo>
                  <a:pt x="789482" y="307370"/>
                  <a:pt x="787619" y="323801"/>
                  <a:pt x="779489" y="337350"/>
                </a:cubicBezTo>
                <a:cubicBezTo>
                  <a:pt x="772217" y="349469"/>
                  <a:pt x="758337" y="356295"/>
                  <a:pt x="749508" y="367331"/>
                </a:cubicBezTo>
                <a:cubicBezTo>
                  <a:pt x="738254" y="381399"/>
                  <a:pt x="731061" y="398461"/>
                  <a:pt x="719528" y="412301"/>
                </a:cubicBezTo>
                <a:cubicBezTo>
                  <a:pt x="705957" y="428587"/>
                  <a:pt x="687573" y="440538"/>
                  <a:pt x="674558" y="457272"/>
                </a:cubicBezTo>
                <a:cubicBezTo>
                  <a:pt x="652437" y="485714"/>
                  <a:pt x="644577" y="527226"/>
                  <a:pt x="614597" y="547213"/>
                </a:cubicBezTo>
                <a:cubicBezTo>
                  <a:pt x="599607" y="557206"/>
                  <a:pt x="583695" y="565939"/>
                  <a:pt x="569627" y="577193"/>
                </a:cubicBezTo>
                <a:cubicBezTo>
                  <a:pt x="558591" y="586022"/>
                  <a:pt x="550952" y="598693"/>
                  <a:pt x="539646" y="607173"/>
                </a:cubicBezTo>
                <a:cubicBezTo>
                  <a:pt x="510820" y="628792"/>
                  <a:pt x="479685" y="647147"/>
                  <a:pt x="449705" y="667134"/>
                </a:cubicBezTo>
                <a:cubicBezTo>
                  <a:pt x="434715" y="677127"/>
                  <a:pt x="417474" y="684375"/>
                  <a:pt x="404735" y="697114"/>
                </a:cubicBezTo>
                <a:cubicBezTo>
                  <a:pt x="379817" y="722032"/>
                  <a:pt x="363822" y="741947"/>
                  <a:pt x="329784" y="757075"/>
                </a:cubicBezTo>
                <a:cubicBezTo>
                  <a:pt x="246203" y="794222"/>
                  <a:pt x="214376" y="790238"/>
                  <a:pt x="119922" y="802045"/>
                </a:cubicBezTo>
                <a:cubicBezTo>
                  <a:pt x="104932" y="807042"/>
                  <a:pt x="89084" y="809969"/>
                  <a:pt x="74951" y="817036"/>
                </a:cubicBezTo>
                <a:cubicBezTo>
                  <a:pt x="37132" y="835946"/>
                  <a:pt x="27885" y="849112"/>
                  <a:pt x="0" y="876996"/>
                </a:cubicBezTo>
                <a:cubicBezTo>
                  <a:pt x="4997" y="916970"/>
                  <a:pt x="7783" y="957282"/>
                  <a:pt x="14990" y="996917"/>
                </a:cubicBezTo>
                <a:cubicBezTo>
                  <a:pt x="17817" y="1012463"/>
                  <a:pt x="20110" y="1029549"/>
                  <a:pt x="29981" y="1041888"/>
                </a:cubicBezTo>
                <a:cubicBezTo>
                  <a:pt x="41235" y="1055956"/>
                  <a:pt x="59961" y="1061875"/>
                  <a:pt x="74951" y="1071868"/>
                </a:cubicBezTo>
                <a:cubicBezTo>
                  <a:pt x="109400" y="1175217"/>
                  <a:pt x="82585" y="1139463"/>
                  <a:pt x="134912" y="1191790"/>
                </a:cubicBezTo>
                <a:cubicBezTo>
                  <a:pt x="141705" y="1218964"/>
                  <a:pt x="167717" y="1329526"/>
                  <a:pt x="179882" y="1341691"/>
                </a:cubicBezTo>
                <a:lnTo>
                  <a:pt x="209863" y="1371672"/>
                </a:lnTo>
                <a:lnTo>
                  <a:pt x="239843" y="1461613"/>
                </a:lnTo>
                <a:cubicBezTo>
                  <a:pt x="244840" y="1476603"/>
                  <a:pt x="246068" y="1493436"/>
                  <a:pt x="254833" y="1506583"/>
                </a:cubicBezTo>
                <a:cubicBezTo>
                  <a:pt x="277096" y="1539978"/>
                  <a:pt x="284277" y="1557121"/>
                  <a:pt x="314794" y="1581534"/>
                </a:cubicBezTo>
                <a:cubicBezTo>
                  <a:pt x="328862" y="1592788"/>
                  <a:pt x="345696" y="1600260"/>
                  <a:pt x="359764" y="1611514"/>
                </a:cubicBezTo>
                <a:cubicBezTo>
                  <a:pt x="370800" y="1620343"/>
                  <a:pt x="377626" y="1634223"/>
                  <a:pt x="389745" y="1641495"/>
                </a:cubicBezTo>
                <a:cubicBezTo>
                  <a:pt x="403294" y="1649625"/>
                  <a:pt x="420582" y="1649419"/>
                  <a:pt x="434715" y="1656485"/>
                </a:cubicBezTo>
                <a:cubicBezTo>
                  <a:pt x="450829" y="1664542"/>
                  <a:pt x="464696" y="1676472"/>
                  <a:pt x="479686" y="1686465"/>
                </a:cubicBezTo>
                <a:cubicBezTo>
                  <a:pt x="484683" y="1701455"/>
                  <a:pt x="487610" y="1717303"/>
                  <a:pt x="494676" y="1731436"/>
                </a:cubicBezTo>
                <a:cubicBezTo>
                  <a:pt x="502733" y="1747550"/>
                  <a:pt x="524656" y="1758390"/>
                  <a:pt x="524656" y="1776406"/>
                </a:cubicBezTo>
                <a:cubicBezTo>
                  <a:pt x="524656" y="1808008"/>
                  <a:pt x="504669" y="1836367"/>
                  <a:pt x="494676" y="1866347"/>
                </a:cubicBezTo>
                <a:lnTo>
                  <a:pt x="479686" y="1911317"/>
                </a:lnTo>
                <a:lnTo>
                  <a:pt x="464695" y="1956288"/>
                </a:lnTo>
                <a:cubicBezTo>
                  <a:pt x="469692" y="2036236"/>
                  <a:pt x="472434" y="2116356"/>
                  <a:pt x="479686" y="2196131"/>
                </a:cubicBezTo>
                <a:cubicBezTo>
                  <a:pt x="483210" y="2234889"/>
                  <a:pt x="497372" y="2305053"/>
                  <a:pt x="509666" y="2346032"/>
                </a:cubicBezTo>
                <a:cubicBezTo>
                  <a:pt x="518747" y="2376301"/>
                  <a:pt x="529653" y="2405993"/>
                  <a:pt x="539646" y="2435973"/>
                </a:cubicBezTo>
                <a:lnTo>
                  <a:pt x="554636" y="2480944"/>
                </a:lnTo>
                <a:lnTo>
                  <a:pt x="584617" y="2570885"/>
                </a:lnTo>
                <a:cubicBezTo>
                  <a:pt x="589614" y="2585875"/>
                  <a:pt x="588434" y="2604682"/>
                  <a:pt x="599607" y="2615855"/>
                </a:cubicBezTo>
                <a:lnTo>
                  <a:pt x="629587" y="2645836"/>
                </a:lnTo>
                <a:cubicBezTo>
                  <a:pt x="634584" y="2660826"/>
                  <a:pt x="636447" y="2677257"/>
                  <a:pt x="644577" y="2690806"/>
                </a:cubicBezTo>
                <a:cubicBezTo>
                  <a:pt x="670740" y="2734410"/>
                  <a:pt x="719656" y="2735819"/>
                  <a:pt x="764499" y="2750767"/>
                </a:cubicBezTo>
                <a:cubicBezTo>
                  <a:pt x="915597" y="2801134"/>
                  <a:pt x="681247" y="2724293"/>
                  <a:pt x="869430" y="2780747"/>
                </a:cubicBezTo>
                <a:cubicBezTo>
                  <a:pt x="899699" y="2789828"/>
                  <a:pt x="959371" y="2810727"/>
                  <a:pt x="959371" y="2810727"/>
                </a:cubicBezTo>
                <a:cubicBezTo>
                  <a:pt x="974361" y="2820721"/>
                  <a:pt x="990273" y="2829454"/>
                  <a:pt x="1004341" y="2840708"/>
                </a:cubicBezTo>
                <a:cubicBezTo>
                  <a:pt x="1015377" y="2849537"/>
                  <a:pt x="1022203" y="2863417"/>
                  <a:pt x="1034322" y="2870688"/>
                </a:cubicBezTo>
                <a:cubicBezTo>
                  <a:pt x="1047871" y="2878817"/>
                  <a:pt x="1064302" y="2880681"/>
                  <a:pt x="1079292" y="2885678"/>
                </a:cubicBezTo>
                <a:cubicBezTo>
                  <a:pt x="1101555" y="2919073"/>
                  <a:pt x="1108736" y="2936216"/>
                  <a:pt x="1139253" y="2960629"/>
                </a:cubicBezTo>
                <a:cubicBezTo>
                  <a:pt x="1153321" y="2971883"/>
                  <a:pt x="1170155" y="2979355"/>
                  <a:pt x="1184223" y="2990609"/>
                </a:cubicBezTo>
                <a:cubicBezTo>
                  <a:pt x="1195259" y="2999438"/>
                  <a:pt x="1205375" y="3009554"/>
                  <a:pt x="1214204" y="3020590"/>
                </a:cubicBezTo>
                <a:cubicBezTo>
                  <a:pt x="1225458" y="3034658"/>
                  <a:pt x="1230116" y="3054306"/>
                  <a:pt x="1244184" y="3065560"/>
                </a:cubicBezTo>
                <a:cubicBezTo>
                  <a:pt x="1256522" y="3075431"/>
                  <a:pt x="1274164" y="3075553"/>
                  <a:pt x="1289154" y="3080550"/>
                </a:cubicBezTo>
                <a:cubicBezTo>
                  <a:pt x="1347713" y="3139109"/>
                  <a:pt x="1286269" y="3086603"/>
                  <a:pt x="1364105" y="3125521"/>
                </a:cubicBezTo>
                <a:cubicBezTo>
                  <a:pt x="1380219" y="3133578"/>
                  <a:pt x="1392962" y="3147444"/>
                  <a:pt x="1409076" y="3155501"/>
                </a:cubicBezTo>
                <a:cubicBezTo>
                  <a:pt x="1430582" y="3166254"/>
                  <a:pt x="1494794" y="3180678"/>
                  <a:pt x="1514007" y="3185481"/>
                </a:cubicBezTo>
                <a:cubicBezTo>
                  <a:pt x="1608945" y="3180484"/>
                  <a:pt x="1704141" y="3179098"/>
                  <a:pt x="1798820" y="3170491"/>
                </a:cubicBezTo>
                <a:cubicBezTo>
                  <a:pt x="1814556" y="3169060"/>
                  <a:pt x="1830241" y="3163630"/>
                  <a:pt x="1843790" y="3155501"/>
                </a:cubicBezTo>
                <a:cubicBezTo>
                  <a:pt x="1855909" y="3148230"/>
                  <a:pt x="1863777" y="3135514"/>
                  <a:pt x="1873771" y="3125521"/>
                </a:cubicBezTo>
                <a:cubicBezTo>
                  <a:pt x="1914812" y="3002398"/>
                  <a:pt x="1886263" y="2988111"/>
                  <a:pt x="1888761" y="2960629"/>
                </a:cubicBezTo>
                <a:close/>
              </a:path>
            </a:pathLst>
          </a:custGeom>
          <a:solidFill>
            <a:srgbClr val="CCCC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dk1"/>
              </a:solidFill>
            </a:endParaRPr>
          </a:p>
        </p:txBody>
      </p:sp>
      <p:sp>
        <p:nvSpPr>
          <p:cNvPr id="9" name="Volný tvar 8"/>
          <p:cNvSpPr/>
          <p:nvPr/>
        </p:nvSpPr>
        <p:spPr>
          <a:xfrm>
            <a:off x="1445532" y="989351"/>
            <a:ext cx="2509715" cy="2563318"/>
          </a:xfrm>
          <a:custGeom>
            <a:avLst/>
            <a:gdLst>
              <a:gd name="connsiteX0" fmla="*/ 1207727 w 2509715"/>
              <a:gd name="connsiteY0" fmla="*/ 149901 h 2563318"/>
              <a:gd name="connsiteX1" fmla="*/ 1207727 w 2509715"/>
              <a:gd name="connsiteY1" fmla="*/ 149901 h 2563318"/>
              <a:gd name="connsiteX2" fmla="*/ 1312658 w 2509715"/>
              <a:gd name="connsiteY2" fmla="*/ 224852 h 2563318"/>
              <a:gd name="connsiteX3" fmla="*/ 1417589 w 2509715"/>
              <a:gd name="connsiteY3" fmla="*/ 314793 h 2563318"/>
              <a:gd name="connsiteX4" fmla="*/ 1507530 w 2509715"/>
              <a:gd name="connsiteY4" fmla="*/ 434715 h 2563318"/>
              <a:gd name="connsiteX5" fmla="*/ 1552501 w 2509715"/>
              <a:gd name="connsiteY5" fmla="*/ 449705 h 2563318"/>
              <a:gd name="connsiteX6" fmla="*/ 1597471 w 2509715"/>
              <a:gd name="connsiteY6" fmla="*/ 479685 h 2563318"/>
              <a:gd name="connsiteX7" fmla="*/ 1627452 w 2509715"/>
              <a:gd name="connsiteY7" fmla="*/ 509665 h 2563318"/>
              <a:gd name="connsiteX8" fmla="*/ 1717393 w 2509715"/>
              <a:gd name="connsiteY8" fmla="*/ 569626 h 2563318"/>
              <a:gd name="connsiteX9" fmla="*/ 1747373 w 2509715"/>
              <a:gd name="connsiteY9" fmla="*/ 614597 h 2563318"/>
              <a:gd name="connsiteX10" fmla="*/ 1792343 w 2509715"/>
              <a:gd name="connsiteY10" fmla="*/ 644577 h 2563318"/>
              <a:gd name="connsiteX11" fmla="*/ 1852304 w 2509715"/>
              <a:gd name="connsiteY11" fmla="*/ 704538 h 2563318"/>
              <a:gd name="connsiteX12" fmla="*/ 1942245 w 2509715"/>
              <a:gd name="connsiteY12" fmla="*/ 794479 h 2563318"/>
              <a:gd name="connsiteX13" fmla="*/ 1987216 w 2509715"/>
              <a:gd name="connsiteY13" fmla="*/ 839449 h 2563318"/>
              <a:gd name="connsiteX14" fmla="*/ 2047176 w 2509715"/>
              <a:gd name="connsiteY14" fmla="*/ 914400 h 2563318"/>
              <a:gd name="connsiteX15" fmla="*/ 2077157 w 2509715"/>
              <a:gd name="connsiteY15" fmla="*/ 959370 h 2563318"/>
              <a:gd name="connsiteX16" fmla="*/ 2107137 w 2509715"/>
              <a:gd name="connsiteY16" fmla="*/ 989351 h 2563318"/>
              <a:gd name="connsiteX17" fmla="*/ 2137117 w 2509715"/>
              <a:gd name="connsiteY17" fmla="*/ 1034321 h 2563318"/>
              <a:gd name="connsiteX18" fmla="*/ 2167098 w 2509715"/>
              <a:gd name="connsiteY18" fmla="*/ 1064301 h 2563318"/>
              <a:gd name="connsiteX19" fmla="*/ 2272029 w 2509715"/>
              <a:gd name="connsiteY19" fmla="*/ 1169233 h 2563318"/>
              <a:gd name="connsiteX20" fmla="*/ 2331989 w 2509715"/>
              <a:gd name="connsiteY20" fmla="*/ 1259174 h 2563318"/>
              <a:gd name="connsiteX21" fmla="*/ 2391950 w 2509715"/>
              <a:gd name="connsiteY21" fmla="*/ 1334124 h 2563318"/>
              <a:gd name="connsiteX22" fmla="*/ 2436920 w 2509715"/>
              <a:gd name="connsiteY22" fmla="*/ 1469036 h 2563318"/>
              <a:gd name="connsiteX23" fmla="*/ 2466901 w 2509715"/>
              <a:gd name="connsiteY23" fmla="*/ 1558977 h 2563318"/>
              <a:gd name="connsiteX24" fmla="*/ 2481891 w 2509715"/>
              <a:gd name="connsiteY24" fmla="*/ 1648918 h 2563318"/>
              <a:gd name="connsiteX25" fmla="*/ 2481891 w 2509715"/>
              <a:gd name="connsiteY25" fmla="*/ 2008682 h 2563318"/>
              <a:gd name="connsiteX26" fmla="*/ 2466901 w 2509715"/>
              <a:gd name="connsiteY26" fmla="*/ 2053652 h 2563318"/>
              <a:gd name="connsiteX27" fmla="*/ 2436920 w 2509715"/>
              <a:gd name="connsiteY27" fmla="*/ 2083633 h 2563318"/>
              <a:gd name="connsiteX28" fmla="*/ 2406940 w 2509715"/>
              <a:gd name="connsiteY28" fmla="*/ 2128603 h 2563318"/>
              <a:gd name="connsiteX29" fmla="*/ 2302009 w 2509715"/>
              <a:gd name="connsiteY29" fmla="*/ 2143593 h 2563318"/>
              <a:gd name="connsiteX30" fmla="*/ 2257038 w 2509715"/>
              <a:gd name="connsiteY30" fmla="*/ 2158583 h 2563318"/>
              <a:gd name="connsiteX31" fmla="*/ 2227058 w 2509715"/>
              <a:gd name="connsiteY31" fmla="*/ 2188564 h 2563318"/>
              <a:gd name="connsiteX32" fmla="*/ 2182088 w 2509715"/>
              <a:gd name="connsiteY32" fmla="*/ 2218544 h 2563318"/>
              <a:gd name="connsiteX33" fmla="*/ 2137117 w 2509715"/>
              <a:gd name="connsiteY33" fmla="*/ 2293495 h 2563318"/>
              <a:gd name="connsiteX34" fmla="*/ 2107137 w 2509715"/>
              <a:gd name="connsiteY34" fmla="*/ 2338465 h 2563318"/>
              <a:gd name="connsiteX35" fmla="*/ 2047176 w 2509715"/>
              <a:gd name="connsiteY35" fmla="*/ 2398426 h 2563318"/>
              <a:gd name="connsiteX36" fmla="*/ 1927255 w 2509715"/>
              <a:gd name="connsiteY36" fmla="*/ 2548328 h 2563318"/>
              <a:gd name="connsiteX37" fmla="*/ 1822324 w 2509715"/>
              <a:gd name="connsiteY37" fmla="*/ 2563318 h 2563318"/>
              <a:gd name="connsiteX38" fmla="*/ 1642442 w 2509715"/>
              <a:gd name="connsiteY38" fmla="*/ 2548328 h 2563318"/>
              <a:gd name="connsiteX39" fmla="*/ 1552501 w 2509715"/>
              <a:gd name="connsiteY39" fmla="*/ 2518347 h 2563318"/>
              <a:gd name="connsiteX40" fmla="*/ 1507530 w 2509715"/>
              <a:gd name="connsiteY40" fmla="*/ 2503357 h 2563318"/>
              <a:gd name="connsiteX41" fmla="*/ 1222717 w 2509715"/>
              <a:gd name="connsiteY41" fmla="*/ 2488367 h 2563318"/>
              <a:gd name="connsiteX42" fmla="*/ 1132776 w 2509715"/>
              <a:gd name="connsiteY42" fmla="*/ 2458387 h 2563318"/>
              <a:gd name="connsiteX43" fmla="*/ 1087806 w 2509715"/>
              <a:gd name="connsiteY43" fmla="*/ 2443397 h 2563318"/>
              <a:gd name="connsiteX44" fmla="*/ 967884 w 2509715"/>
              <a:gd name="connsiteY44" fmla="*/ 2383436 h 2563318"/>
              <a:gd name="connsiteX45" fmla="*/ 922914 w 2509715"/>
              <a:gd name="connsiteY45" fmla="*/ 2368446 h 2563318"/>
              <a:gd name="connsiteX46" fmla="*/ 817983 w 2509715"/>
              <a:gd name="connsiteY46" fmla="*/ 2293495 h 2563318"/>
              <a:gd name="connsiteX47" fmla="*/ 758022 w 2509715"/>
              <a:gd name="connsiteY47" fmla="*/ 2233534 h 2563318"/>
              <a:gd name="connsiteX48" fmla="*/ 668081 w 2509715"/>
              <a:gd name="connsiteY48" fmla="*/ 2173574 h 2563318"/>
              <a:gd name="connsiteX49" fmla="*/ 638101 w 2509715"/>
              <a:gd name="connsiteY49" fmla="*/ 2143593 h 2563318"/>
              <a:gd name="connsiteX50" fmla="*/ 548160 w 2509715"/>
              <a:gd name="connsiteY50" fmla="*/ 2083633 h 2563318"/>
              <a:gd name="connsiteX51" fmla="*/ 458219 w 2509715"/>
              <a:gd name="connsiteY51" fmla="*/ 1993692 h 2563318"/>
              <a:gd name="connsiteX52" fmla="*/ 383268 w 2509715"/>
              <a:gd name="connsiteY52" fmla="*/ 1933731 h 2563318"/>
              <a:gd name="connsiteX53" fmla="*/ 293327 w 2509715"/>
              <a:gd name="connsiteY53" fmla="*/ 1798819 h 2563318"/>
              <a:gd name="connsiteX54" fmla="*/ 263347 w 2509715"/>
              <a:gd name="connsiteY54" fmla="*/ 1753849 h 2563318"/>
              <a:gd name="connsiteX55" fmla="*/ 203386 w 2509715"/>
              <a:gd name="connsiteY55" fmla="*/ 1693888 h 2563318"/>
              <a:gd name="connsiteX56" fmla="*/ 188396 w 2509715"/>
              <a:gd name="connsiteY56" fmla="*/ 1633928 h 2563318"/>
              <a:gd name="connsiteX57" fmla="*/ 158416 w 2509715"/>
              <a:gd name="connsiteY57" fmla="*/ 1543987 h 2563318"/>
              <a:gd name="connsiteX58" fmla="*/ 98455 w 2509715"/>
              <a:gd name="connsiteY58" fmla="*/ 1364105 h 2563318"/>
              <a:gd name="connsiteX59" fmla="*/ 53484 w 2509715"/>
              <a:gd name="connsiteY59" fmla="*/ 1229193 h 2563318"/>
              <a:gd name="connsiteX60" fmla="*/ 38494 w 2509715"/>
              <a:gd name="connsiteY60" fmla="*/ 1184223 h 2563318"/>
              <a:gd name="connsiteX61" fmla="*/ 8514 w 2509715"/>
              <a:gd name="connsiteY61" fmla="*/ 944380 h 2563318"/>
              <a:gd name="connsiteX62" fmla="*/ 53484 w 2509715"/>
              <a:gd name="connsiteY62" fmla="*/ 689547 h 2563318"/>
              <a:gd name="connsiteX63" fmla="*/ 113445 w 2509715"/>
              <a:gd name="connsiteY63" fmla="*/ 614597 h 2563318"/>
              <a:gd name="connsiteX64" fmla="*/ 173406 w 2509715"/>
              <a:gd name="connsiteY64" fmla="*/ 554636 h 2563318"/>
              <a:gd name="connsiteX65" fmla="*/ 233366 w 2509715"/>
              <a:gd name="connsiteY65" fmla="*/ 464695 h 2563318"/>
              <a:gd name="connsiteX66" fmla="*/ 308317 w 2509715"/>
              <a:gd name="connsiteY66" fmla="*/ 404734 h 2563318"/>
              <a:gd name="connsiteX67" fmla="*/ 338298 w 2509715"/>
              <a:gd name="connsiteY67" fmla="*/ 374754 h 2563318"/>
              <a:gd name="connsiteX68" fmla="*/ 398258 w 2509715"/>
              <a:gd name="connsiteY68" fmla="*/ 299803 h 2563318"/>
              <a:gd name="connsiteX69" fmla="*/ 413248 w 2509715"/>
              <a:gd name="connsiteY69" fmla="*/ 254833 h 2563318"/>
              <a:gd name="connsiteX70" fmla="*/ 443229 w 2509715"/>
              <a:gd name="connsiteY70" fmla="*/ 224852 h 2563318"/>
              <a:gd name="connsiteX71" fmla="*/ 458219 w 2509715"/>
              <a:gd name="connsiteY71" fmla="*/ 179882 h 2563318"/>
              <a:gd name="connsiteX72" fmla="*/ 488199 w 2509715"/>
              <a:gd name="connsiteY72" fmla="*/ 149901 h 2563318"/>
              <a:gd name="connsiteX73" fmla="*/ 518179 w 2509715"/>
              <a:gd name="connsiteY73" fmla="*/ 59960 h 2563318"/>
              <a:gd name="connsiteX74" fmla="*/ 533170 w 2509715"/>
              <a:gd name="connsiteY74" fmla="*/ 14990 h 2563318"/>
              <a:gd name="connsiteX75" fmla="*/ 578140 w 2509715"/>
              <a:gd name="connsiteY75" fmla="*/ 0 h 2563318"/>
              <a:gd name="connsiteX76" fmla="*/ 862953 w 2509715"/>
              <a:gd name="connsiteY76" fmla="*/ 14990 h 2563318"/>
              <a:gd name="connsiteX77" fmla="*/ 952894 w 2509715"/>
              <a:gd name="connsiteY77" fmla="*/ 44970 h 2563318"/>
              <a:gd name="connsiteX78" fmla="*/ 982875 w 2509715"/>
              <a:gd name="connsiteY78" fmla="*/ 74951 h 2563318"/>
              <a:gd name="connsiteX79" fmla="*/ 1042835 w 2509715"/>
              <a:gd name="connsiteY79" fmla="*/ 89941 h 2563318"/>
              <a:gd name="connsiteX80" fmla="*/ 1177747 w 2509715"/>
              <a:gd name="connsiteY80" fmla="*/ 104931 h 2563318"/>
              <a:gd name="connsiteX81" fmla="*/ 1207727 w 2509715"/>
              <a:gd name="connsiteY81" fmla="*/ 149901 h 256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2509715" h="2563318">
                <a:moveTo>
                  <a:pt x="1207727" y="149901"/>
                </a:moveTo>
                <a:lnTo>
                  <a:pt x="1207727" y="149901"/>
                </a:lnTo>
                <a:cubicBezTo>
                  <a:pt x="1242704" y="174885"/>
                  <a:pt x="1279391" y="197633"/>
                  <a:pt x="1312658" y="224852"/>
                </a:cubicBezTo>
                <a:cubicBezTo>
                  <a:pt x="1472596" y="355711"/>
                  <a:pt x="1293498" y="232066"/>
                  <a:pt x="1417589" y="314793"/>
                </a:cubicBezTo>
                <a:cubicBezTo>
                  <a:pt x="1422544" y="322226"/>
                  <a:pt x="1476722" y="416230"/>
                  <a:pt x="1507530" y="434715"/>
                </a:cubicBezTo>
                <a:cubicBezTo>
                  <a:pt x="1521079" y="442845"/>
                  <a:pt x="1537511" y="444708"/>
                  <a:pt x="1552501" y="449705"/>
                </a:cubicBezTo>
                <a:cubicBezTo>
                  <a:pt x="1567491" y="459698"/>
                  <a:pt x="1583403" y="468431"/>
                  <a:pt x="1597471" y="479685"/>
                </a:cubicBezTo>
                <a:cubicBezTo>
                  <a:pt x="1608507" y="488514"/>
                  <a:pt x="1616146" y="501185"/>
                  <a:pt x="1627452" y="509665"/>
                </a:cubicBezTo>
                <a:cubicBezTo>
                  <a:pt x="1656278" y="531284"/>
                  <a:pt x="1717393" y="569626"/>
                  <a:pt x="1717393" y="569626"/>
                </a:cubicBezTo>
                <a:cubicBezTo>
                  <a:pt x="1727386" y="584616"/>
                  <a:pt x="1734634" y="601858"/>
                  <a:pt x="1747373" y="614597"/>
                </a:cubicBezTo>
                <a:cubicBezTo>
                  <a:pt x="1760112" y="627336"/>
                  <a:pt x="1778664" y="632853"/>
                  <a:pt x="1792343" y="644577"/>
                </a:cubicBezTo>
                <a:cubicBezTo>
                  <a:pt x="1813804" y="662972"/>
                  <a:pt x="1832317" y="684551"/>
                  <a:pt x="1852304" y="704538"/>
                </a:cubicBezTo>
                <a:lnTo>
                  <a:pt x="1942245" y="794479"/>
                </a:lnTo>
                <a:cubicBezTo>
                  <a:pt x="1957235" y="809469"/>
                  <a:pt x="1975457" y="821810"/>
                  <a:pt x="1987216" y="839449"/>
                </a:cubicBezTo>
                <a:cubicBezTo>
                  <a:pt x="2079482" y="977847"/>
                  <a:pt x="1961745" y="807612"/>
                  <a:pt x="2047176" y="914400"/>
                </a:cubicBezTo>
                <a:cubicBezTo>
                  <a:pt x="2058430" y="928468"/>
                  <a:pt x="2065903" y="945302"/>
                  <a:pt x="2077157" y="959370"/>
                </a:cubicBezTo>
                <a:cubicBezTo>
                  <a:pt x="2085986" y="970406"/>
                  <a:pt x="2098308" y="978315"/>
                  <a:pt x="2107137" y="989351"/>
                </a:cubicBezTo>
                <a:cubicBezTo>
                  <a:pt x="2118391" y="1003419"/>
                  <a:pt x="2125863" y="1020253"/>
                  <a:pt x="2137117" y="1034321"/>
                </a:cubicBezTo>
                <a:cubicBezTo>
                  <a:pt x="2145946" y="1045357"/>
                  <a:pt x="2158618" y="1052995"/>
                  <a:pt x="2167098" y="1064301"/>
                </a:cubicBezTo>
                <a:cubicBezTo>
                  <a:pt x="2247279" y="1171208"/>
                  <a:pt x="2187852" y="1141173"/>
                  <a:pt x="2272029" y="1169233"/>
                </a:cubicBezTo>
                <a:cubicBezTo>
                  <a:pt x="2292016" y="1199213"/>
                  <a:pt x="2306510" y="1233696"/>
                  <a:pt x="2331989" y="1259174"/>
                </a:cubicBezTo>
                <a:cubicBezTo>
                  <a:pt x="2374709" y="1301893"/>
                  <a:pt x="2354130" y="1277395"/>
                  <a:pt x="2391950" y="1334124"/>
                </a:cubicBezTo>
                <a:lnTo>
                  <a:pt x="2436920" y="1469036"/>
                </a:lnTo>
                <a:cubicBezTo>
                  <a:pt x="2436924" y="1469047"/>
                  <a:pt x="2466899" y="1558966"/>
                  <a:pt x="2466901" y="1558977"/>
                </a:cubicBezTo>
                <a:lnTo>
                  <a:pt x="2481891" y="1648918"/>
                </a:lnTo>
                <a:cubicBezTo>
                  <a:pt x="2493631" y="1836756"/>
                  <a:pt x="2509715" y="1855649"/>
                  <a:pt x="2481891" y="2008682"/>
                </a:cubicBezTo>
                <a:cubicBezTo>
                  <a:pt x="2479064" y="2024228"/>
                  <a:pt x="2475031" y="2040103"/>
                  <a:pt x="2466901" y="2053652"/>
                </a:cubicBezTo>
                <a:cubicBezTo>
                  <a:pt x="2459629" y="2065771"/>
                  <a:pt x="2445749" y="2072597"/>
                  <a:pt x="2436920" y="2083633"/>
                </a:cubicBezTo>
                <a:cubicBezTo>
                  <a:pt x="2425666" y="2097701"/>
                  <a:pt x="2423403" y="2121286"/>
                  <a:pt x="2406940" y="2128603"/>
                </a:cubicBezTo>
                <a:cubicBezTo>
                  <a:pt x="2374653" y="2142953"/>
                  <a:pt x="2336986" y="2138596"/>
                  <a:pt x="2302009" y="2143593"/>
                </a:cubicBezTo>
                <a:cubicBezTo>
                  <a:pt x="2287019" y="2148590"/>
                  <a:pt x="2270587" y="2150453"/>
                  <a:pt x="2257038" y="2158583"/>
                </a:cubicBezTo>
                <a:cubicBezTo>
                  <a:pt x="2244919" y="2165854"/>
                  <a:pt x="2238094" y="2179735"/>
                  <a:pt x="2227058" y="2188564"/>
                </a:cubicBezTo>
                <a:cubicBezTo>
                  <a:pt x="2212990" y="2199818"/>
                  <a:pt x="2197078" y="2208551"/>
                  <a:pt x="2182088" y="2218544"/>
                </a:cubicBezTo>
                <a:cubicBezTo>
                  <a:pt x="2156056" y="2296643"/>
                  <a:pt x="2184150" y="2234704"/>
                  <a:pt x="2137117" y="2293495"/>
                </a:cubicBezTo>
                <a:cubicBezTo>
                  <a:pt x="2125863" y="2307563"/>
                  <a:pt x="2118861" y="2324786"/>
                  <a:pt x="2107137" y="2338465"/>
                </a:cubicBezTo>
                <a:cubicBezTo>
                  <a:pt x="2088742" y="2359926"/>
                  <a:pt x="2062855" y="2374907"/>
                  <a:pt x="2047176" y="2398426"/>
                </a:cubicBezTo>
                <a:cubicBezTo>
                  <a:pt x="2040323" y="2408705"/>
                  <a:pt x="1958733" y="2543831"/>
                  <a:pt x="1927255" y="2548328"/>
                </a:cubicBezTo>
                <a:lnTo>
                  <a:pt x="1822324" y="2563318"/>
                </a:lnTo>
                <a:cubicBezTo>
                  <a:pt x="1762363" y="2558321"/>
                  <a:pt x="1701792" y="2558220"/>
                  <a:pt x="1642442" y="2548328"/>
                </a:cubicBezTo>
                <a:cubicBezTo>
                  <a:pt x="1611270" y="2543133"/>
                  <a:pt x="1582481" y="2528341"/>
                  <a:pt x="1552501" y="2518347"/>
                </a:cubicBezTo>
                <a:cubicBezTo>
                  <a:pt x="1537511" y="2513350"/>
                  <a:pt x="1523309" y="2504187"/>
                  <a:pt x="1507530" y="2503357"/>
                </a:cubicBezTo>
                <a:lnTo>
                  <a:pt x="1222717" y="2488367"/>
                </a:lnTo>
                <a:lnTo>
                  <a:pt x="1132776" y="2458387"/>
                </a:lnTo>
                <a:lnTo>
                  <a:pt x="1087806" y="2443397"/>
                </a:lnTo>
                <a:cubicBezTo>
                  <a:pt x="1035479" y="2391070"/>
                  <a:pt x="1071233" y="2417885"/>
                  <a:pt x="967884" y="2383436"/>
                </a:cubicBezTo>
                <a:lnTo>
                  <a:pt x="922914" y="2368446"/>
                </a:lnTo>
                <a:cubicBezTo>
                  <a:pt x="851780" y="2297312"/>
                  <a:pt x="889768" y="2317423"/>
                  <a:pt x="817983" y="2293495"/>
                </a:cubicBezTo>
                <a:cubicBezTo>
                  <a:pt x="797996" y="2273508"/>
                  <a:pt x="781541" y="2249213"/>
                  <a:pt x="758022" y="2233534"/>
                </a:cubicBezTo>
                <a:cubicBezTo>
                  <a:pt x="728042" y="2213547"/>
                  <a:pt x="693559" y="2199053"/>
                  <a:pt x="668081" y="2173574"/>
                </a:cubicBezTo>
                <a:cubicBezTo>
                  <a:pt x="658088" y="2163580"/>
                  <a:pt x="649407" y="2152073"/>
                  <a:pt x="638101" y="2143593"/>
                </a:cubicBezTo>
                <a:cubicBezTo>
                  <a:pt x="609276" y="2121974"/>
                  <a:pt x="548160" y="2083633"/>
                  <a:pt x="548160" y="2083633"/>
                </a:cubicBezTo>
                <a:cubicBezTo>
                  <a:pt x="497616" y="2007818"/>
                  <a:pt x="541889" y="2063417"/>
                  <a:pt x="458219" y="1993692"/>
                </a:cubicBezTo>
                <a:cubicBezTo>
                  <a:pt x="372780" y="1922493"/>
                  <a:pt x="494452" y="2007854"/>
                  <a:pt x="383268" y="1933731"/>
                </a:cubicBezTo>
                <a:lnTo>
                  <a:pt x="293327" y="1798819"/>
                </a:lnTo>
                <a:cubicBezTo>
                  <a:pt x="283334" y="1783829"/>
                  <a:pt x="276086" y="1766588"/>
                  <a:pt x="263347" y="1753849"/>
                </a:cubicBezTo>
                <a:lnTo>
                  <a:pt x="203386" y="1693888"/>
                </a:lnTo>
                <a:cubicBezTo>
                  <a:pt x="198389" y="1673901"/>
                  <a:pt x="194316" y="1653661"/>
                  <a:pt x="188396" y="1633928"/>
                </a:cubicBezTo>
                <a:cubicBezTo>
                  <a:pt x="179315" y="1603659"/>
                  <a:pt x="168409" y="1573967"/>
                  <a:pt x="158416" y="1543987"/>
                </a:cubicBezTo>
                <a:lnTo>
                  <a:pt x="98455" y="1364105"/>
                </a:lnTo>
                <a:lnTo>
                  <a:pt x="53484" y="1229193"/>
                </a:lnTo>
                <a:lnTo>
                  <a:pt x="38494" y="1184223"/>
                </a:lnTo>
                <a:cubicBezTo>
                  <a:pt x="31857" y="1137763"/>
                  <a:pt x="8514" y="982165"/>
                  <a:pt x="8514" y="944380"/>
                </a:cubicBezTo>
                <a:cubicBezTo>
                  <a:pt x="8514" y="931547"/>
                  <a:pt x="16273" y="726757"/>
                  <a:pt x="53484" y="689547"/>
                </a:cubicBezTo>
                <a:cubicBezTo>
                  <a:pt x="155531" y="587504"/>
                  <a:pt x="0" y="746949"/>
                  <a:pt x="113445" y="614597"/>
                </a:cubicBezTo>
                <a:cubicBezTo>
                  <a:pt x="131840" y="593136"/>
                  <a:pt x="157727" y="578155"/>
                  <a:pt x="173406" y="554636"/>
                </a:cubicBezTo>
                <a:cubicBezTo>
                  <a:pt x="193393" y="524656"/>
                  <a:pt x="207887" y="490173"/>
                  <a:pt x="233366" y="464695"/>
                </a:cubicBezTo>
                <a:cubicBezTo>
                  <a:pt x="305756" y="392308"/>
                  <a:pt x="213767" y="480374"/>
                  <a:pt x="308317" y="404734"/>
                </a:cubicBezTo>
                <a:cubicBezTo>
                  <a:pt x="319353" y="395905"/>
                  <a:pt x="328304" y="384747"/>
                  <a:pt x="338298" y="374754"/>
                </a:cubicBezTo>
                <a:cubicBezTo>
                  <a:pt x="375975" y="261719"/>
                  <a:pt x="320769" y="396664"/>
                  <a:pt x="398258" y="299803"/>
                </a:cubicBezTo>
                <a:cubicBezTo>
                  <a:pt x="408129" y="287465"/>
                  <a:pt x="405118" y="268382"/>
                  <a:pt x="413248" y="254833"/>
                </a:cubicBezTo>
                <a:cubicBezTo>
                  <a:pt x="420520" y="242714"/>
                  <a:pt x="433235" y="234846"/>
                  <a:pt x="443229" y="224852"/>
                </a:cubicBezTo>
                <a:cubicBezTo>
                  <a:pt x="448226" y="209862"/>
                  <a:pt x="450090" y="193431"/>
                  <a:pt x="458219" y="179882"/>
                </a:cubicBezTo>
                <a:cubicBezTo>
                  <a:pt x="465490" y="167763"/>
                  <a:pt x="481879" y="162542"/>
                  <a:pt x="488199" y="149901"/>
                </a:cubicBezTo>
                <a:cubicBezTo>
                  <a:pt x="502332" y="121635"/>
                  <a:pt x="508185" y="89940"/>
                  <a:pt x="518179" y="59960"/>
                </a:cubicBezTo>
                <a:cubicBezTo>
                  <a:pt x="523176" y="44970"/>
                  <a:pt x="518180" y="19987"/>
                  <a:pt x="533170" y="14990"/>
                </a:cubicBezTo>
                <a:lnTo>
                  <a:pt x="578140" y="0"/>
                </a:lnTo>
                <a:cubicBezTo>
                  <a:pt x="673078" y="4997"/>
                  <a:pt x="768561" y="3663"/>
                  <a:pt x="862953" y="14990"/>
                </a:cubicBezTo>
                <a:cubicBezTo>
                  <a:pt x="894330" y="18755"/>
                  <a:pt x="952894" y="44970"/>
                  <a:pt x="952894" y="44970"/>
                </a:cubicBezTo>
                <a:cubicBezTo>
                  <a:pt x="962888" y="54964"/>
                  <a:pt x="970234" y="68630"/>
                  <a:pt x="982875" y="74951"/>
                </a:cubicBezTo>
                <a:cubicBezTo>
                  <a:pt x="1001302" y="84164"/>
                  <a:pt x="1022514" y="86554"/>
                  <a:pt x="1042835" y="89941"/>
                </a:cubicBezTo>
                <a:cubicBezTo>
                  <a:pt x="1136495" y="105551"/>
                  <a:pt x="1126344" y="104931"/>
                  <a:pt x="1177747" y="104931"/>
                </a:cubicBezTo>
                <a:lnTo>
                  <a:pt x="1207727" y="149901"/>
                </a:ln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dk1"/>
              </a:solidFill>
            </a:endParaRPr>
          </a:p>
        </p:txBody>
      </p:sp>
      <p:sp>
        <p:nvSpPr>
          <p:cNvPr id="8" name="Volný tvar 7"/>
          <p:cNvSpPr/>
          <p:nvPr/>
        </p:nvSpPr>
        <p:spPr>
          <a:xfrm>
            <a:off x="4616970" y="959370"/>
            <a:ext cx="2863122" cy="4437089"/>
          </a:xfrm>
          <a:custGeom>
            <a:avLst/>
            <a:gdLst>
              <a:gd name="connsiteX0" fmla="*/ 2083633 w 2863122"/>
              <a:gd name="connsiteY0" fmla="*/ 149902 h 4437089"/>
              <a:gd name="connsiteX1" fmla="*/ 2083633 w 2863122"/>
              <a:gd name="connsiteY1" fmla="*/ 149902 h 4437089"/>
              <a:gd name="connsiteX2" fmla="*/ 2008682 w 2863122"/>
              <a:gd name="connsiteY2" fmla="*/ 269823 h 4437089"/>
              <a:gd name="connsiteX3" fmla="*/ 1978702 w 2863122"/>
              <a:gd name="connsiteY3" fmla="*/ 299804 h 4437089"/>
              <a:gd name="connsiteX4" fmla="*/ 1963712 w 2863122"/>
              <a:gd name="connsiteY4" fmla="*/ 344774 h 4437089"/>
              <a:gd name="connsiteX5" fmla="*/ 1903751 w 2863122"/>
              <a:gd name="connsiteY5" fmla="*/ 404735 h 4437089"/>
              <a:gd name="connsiteX6" fmla="*/ 1873771 w 2863122"/>
              <a:gd name="connsiteY6" fmla="*/ 449705 h 4437089"/>
              <a:gd name="connsiteX7" fmla="*/ 1813810 w 2863122"/>
              <a:gd name="connsiteY7" fmla="*/ 509666 h 4437089"/>
              <a:gd name="connsiteX8" fmla="*/ 1693889 w 2863122"/>
              <a:gd name="connsiteY8" fmla="*/ 659568 h 4437089"/>
              <a:gd name="connsiteX9" fmla="*/ 1648919 w 2863122"/>
              <a:gd name="connsiteY9" fmla="*/ 704538 h 4437089"/>
              <a:gd name="connsiteX10" fmla="*/ 1603948 w 2863122"/>
              <a:gd name="connsiteY10" fmla="*/ 719528 h 4437089"/>
              <a:gd name="connsiteX11" fmla="*/ 1499017 w 2863122"/>
              <a:gd name="connsiteY11" fmla="*/ 809469 h 4437089"/>
              <a:gd name="connsiteX12" fmla="*/ 1409076 w 2863122"/>
              <a:gd name="connsiteY12" fmla="*/ 839450 h 4437089"/>
              <a:gd name="connsiteX13" fmla="*/ 1319135 w 2863122"/>
              <a:gd name="connsiteY13" fmla="*/ 869430 h 4437089"/>
              <a:gd name="connsiteX14" fmla="*/ 1274164 w 2863122"/>
              <a:gd name="connsiteY14" fmla="*/ 884420 h 4437089"/>
              <a:gd name="connsiteX15" fmla="*/ 1229194 w 2863122"/>
              <a:gd name="connsiteY15" fmla="*/ 914400 h 4437089"/>
              <a:gd name="connsiteX16" fmla="*/ 1169233 w 2863122"/>
              <a:gd name="connsiteY16" fmla="*/ 974361 h 4437089"/>
              <a:gd name="connsiteX17" fmla="*/ 1124263 w 2863122"/>
              <a:gd name="connsiteY17" fmla="*/ 989351 h 4437089"/>
              <a:gd name="connsiteX18" fmla="*/ 1094282 w 2863122"/>
              <a:gd name="connsiteY18" fmla="*/ 1019332 h 4437089"/>
              <a:gd name="connsiteX19" fmla="*/ 1004341 w 2863122"/>
              <a:gd name="connsiteY19" fmla="*/ 1079292 h 4437089"/>
              <a:gd name="connsiteX20" fmla="*/ 989351 w 2863122"/>
              <a:gd name="connsiteY20" fmla="*/ 1124263 h 4437089"/>
              <a:gd name="connsiteX21" fmla="*/ 944381 w 2863122"/>
              <a:gd name="connsiteY21" fmla="*/ 1154243 h 4437089"/>
              <a:gd name="connsiteX22" fmla="*/ 914400 w 2863122"/>
              <a:gd name="connsiteY22" fmla="*/ 1184223 h 4437089"/>
              <a:gd name="connsiteX23" fmla="*/ 899410 w 2863122"/>
              <a:gd name="connsiteY23" fmla="*/ 1229194 h 4437089"/>
              <a:gd name="connsiteX24" fmla="*/ 839450 w 2863122"/>
              <a:gd name="connsiteY24" fmla="*/ 1304145 h 4437089"/>
              <a:gd name="connsiteX25" fmla="*/ 779489 w 2863122"/>
              <a:gd name="connsiteY25" fmla="*/ 1439056 h 4437089"/>
              <a:gd name="connsiteX26" fmla="*/ 749509 w 2863122"/>
              <a:gd name="connsiteY26" fmla="*/ 1528997 h 4437089"/>
              <a:gd name="connsiteX27" fmla="*/ 734519 w 2863122"/>
              <a:gd name="connsiteY27" fmla="*/ 1573968 h 4437089"/>
              <a:gd name="connsiteX28" fmla="*/ 734519 w 2863122"/>
              <a:gd name="connsiteY28" fmla="*/ 1948722 h 4437089"/>
              <a:gd name="connsiteX29" fmla="*/ 749509 w 2863122"/>
              <a:gd name="connsiteY29" fmla="*/ 1993692 h 4437089"/>
              <a:gd name="connsiteX30" fmla="*/ 779489 w 2863122"/>
              <a:gd name="connsiteY30" fmla="*/ 2023673 h 4437089"/>
              <a:gd name="connsiteX31" fmla="*/ 809469 w 2863122"/>
              <a:gd name="connsiteY31" fmla="*/ 2068643 h 4437089"/>
              <a:gd name="connsiteX32" fmla="*/ 869430 w 2863122"/>
              <a:gd name="connsiteY32" fmla="*/ 2128604 h 4437089"/>
              <a:gd name="connsiteX33" fmla="*/ 884420 w 2863122"/>
              <a:gd name="connsiteY33" fmla="*/ 2173574 h 4437089"/>
              <a:gd name="connsiteX34" fmla="*/ 914400 w 2863122"/>
              <a:gd name="connsiteY34" fmla="*/ 2203555 h 4437089"/>
              <a:gd name="connsiteX35" fmla="*/ 944381 w 2863122"/>
              <a:gd name="connsiteY35" fmla="*/ 2293496 h 4437089"/>
              <a:gd name="connsiteX36" fmla="*/ 974361 w 2863122"/>
              <a:gd name="connsiteY36" fmla="*/ 2383437 h 4437089"/>
              <a:gd name="connsiteX37" fmla="*/ 1004341 w 2863122"/>
              <a:gd name="connsiteY37" fmla="*/ 2578309 h 4437089"/>
              <a:gd name="connsiteX38" fmla="*/ 989351 w 2863122"/>
              <a:gd name="connsiteY38" fmla="*/ 2833141 h 4437089"/>
              <a:gd name="connsiteX39" fmla="*/ 959371 w 2863122"/>
              <a:gd name="connsiteY39" fmla="*/ 2923082 h 4437089"/>
              <a:gd name="connsiteX40" fmla="*/ 899410 w 2863122"/>
              <a:gd name="connsiteY40" fmla="*/ 2983043 h 4437089"/>
              <a:gd name="connsiteX41" fmla="*/ 854440 w 2863122"/>
              <a:gd name="connsiteY41" fmla="*/ 3013023 h 4437089"/>
              <a:gd name="connsiteX42" fmla="*/ 794479 w 2863122"/>
              <a:gd name="connsiteY42" fmla="*/ 3072984 h 4437089"/>
              <a:gd name="connsiteX43" fmla="*/ 749509 w 2863122"/>
              <a:gd name="connsiteY43" fmla="*/ 3102964 h 4437089"/>
              <a:gd name="connsiteX44" fmla="*/ 719528 w 2863122"/>
              <a:gd name="connsiteY44" fmla="*/ 3132945 h 4437089"/>
              <a:gd name="connsiteX45" fmla="*/ 629587 w 2863122"/>
              <a:gd name="connsiteY45" fmla="*/ 3192905 h 4437089"/>
              <a:gd name="connsiteX46" fmla="*/ 554637 w 2863122"/>
              <a:gd name="connsiteY46" fmla="*/ 3252866 h 4437089"/>
              <a:gd name="connsiteX47" fmla="*/ 464696 w 2863122"/>
              <a:gd name="connsiteY47" fmla="*/ 3282846 h 4437089"/>
              <a:gd name="connsiteX48" fmla="*/ 419725 w 2863122"/>
              <a:gd name="connsiteY48" fmla="*/ 3297837 h 4437089"/>
              <a:gd name="connsiteX49" fmla="*/ 329784 w 2863122"/>
              <a:gd name="connsiteY49" fmla="*/ 3357797 h 4437089"/>
              <a:gd name="connsiteX50" fmla="*/ 269823 w 2863122"/>
              <a:gd name="connsiteY50" fmla="*/ 3417758 h 4437089"/>
              <a:gd name="connsiteX51" fmla="*/ 179882 w 2863122"/>
              <a:gd name="connsiteY51" fmla="*/ 3462728 h 4437089"/>
              <a:gd name="connsiteX52" fmla="*/ 149902 w 2863122"/>
              <a:gd name="connsiteY52" fmla="*/ 3492709 h 4437089"/>
              <a:gd name="connsiteX53" fmla="*/ 119922 w 2863122"/>
              <a:gd name="connsiteY53" fmla="*/ 3537679 h 4437089"/>
              <a:gd name="connsiteX54" fmla="*/ 74951 w 2863122"/>
              <a:gd name="connsiteY54" fmla="*/ 3552669 h 4437089"/>
              <a:gd name="connsiteX55" fmla="*/ 14991 w 2863122"/>
              <a:gd name="connsiteY55" fmla="*/ 3672591 h 4437089"/>
              <a:gd name="connsiteX56" fmla="*/ 0 w 2863122"/>
              <a:gd name="connsiteY56" fmla="*/ 3717561 h 4437089"/>
              <a:gd name="connsiteX57" fmla="*/ 14991 w 2863122"/>
              <a:gd name="connsiteY57" fmla="*/ 3927423 h 4437089"/>
              <a:gd name="connsiteX58" fmla="*/ 44971 w 2863122"/>
              <a:gd name="connsiteY58" fmla="*/ 4017364 h 4437089"/>
              <a:gd name="connsiteX59" fmla="*/ 74951 w 2863122"/>
              <a:gd name="connsiteY59" fmla="*/ 4107305 h 4437089"/>
              <a:gd name="connsiteX60" fmla="*/ 104932 w 2863122"/>
              <a:gd name="connsiteY60" fmla="*/ 4197246 h 4437089"/>
              <a:gd name="connsiteX61" fmla="*/ 134912 w 2863122"/>
              <a:gd name="connsiteY61" fmla="*/ 4227227 h 4437089"/>
              <a:gd name="connsiteX62" fmla="*/ 209863 w 2863122"/>
              <a:gd name="connsiteY62" fmla="*/ 4332158 h 4437089"/>
              <a:gd name="connsiteX63" fmla="*/ 239843 w 2863122"/>
              <a:gd name="connsiteY63" fmla="*/ 4377128 h 4437089"/>
              <a:gd name="connsiteX64" fmla="*/ 344774 w 2863122"/>
              <a:gd name="connsiteY64" fmla="*/ 4422099 h 4437089"/>
              <a:gd name="connsiteX65" fmla="*/ 419725 w 2863122"/>
              <a:gd name="connsiteY65" fmla="*/ 4437089 h 4437089"/>
              <a:gd name="connsiteX66" fmla="*/ 659568 w 2863122"/>
              <a:gd name="connsiteY66" fmla="*/ 4422099 h 4437089"/>
              <a:gd name="connsiteX67" fmla="*/ 749509 w 2863122"/>
              <a:gd name="connsiteY67" fmla="*/ 4392119 h 4437089"/>
              <a:gd name="connsiteX68" fmla="*/ 824460 w 2863122"/>
              <a:gd name="connsiteY68" fmla="*/ 4317168 h 4437089"/>
              <a:gd name="connsiteX69" fmla="*/ 854440 w 2863122"/>
              <a:gd name="connsiteY69" fmla="*/ 4287187 h 4437089"/>
              <a:gd name="connsiteX70" fmla="*/ 899410 w 2863122"/>
              <a:gd name="connsiteY70" fmla="*/ 4272197 h 4437089"/>
              <a:gd name="connsiteX71" fmla="*/ 929391 w 2863122"/>
              <a:gd name="connsiteY71" fmla="*/ 4242217 h 4437089"/>
              <a:gd name="connsiteX72" fmla="*/ 1034322 w 2863122"/>
              <a:gd name="connsiteY72" fmla="*/ 4152276 h 4437089"/>
              <a:gd name="connsiteX73" fmla="*/ 1094282 w 2863122"/>
              <a:gd name="connsiteY73" fmla="*/ 4062335 h 4437089"/>
              <a:gd name="connsiteX74" fmla="*/ 1154243 w 2863122"/>
              <a:gd name="connsiteY74" fmla="*/ 4002374 h 4437089"/>
              <a:gd name="connsiteX75" fmla="*/ 1184223 w 2863122"/>
              <a:gd name="connsiteY75" fmla="*/ 3957404 h 4437089"/>
              <a:gd name="connsiteX76" fmla="*/ 1199214 w 2863122"/>
              <a:gd name="connsiteY76" fmla="*/ 3912433 h 4437089"/>
              <a:gd name="connsiteX77" fmla="*/ 1244184 w 2863122"/>
              <a:gd name="connsiteY77" fmla="*/ 3882453 h 4437089"/>
              <a:gd name="connsiteX78" fmla="*/ 1289155 w 2863122"/>
              <a:gd name="connsiteY78" fmla="*/ 3807502 h 4437089"/>
              <a:gd name="connsiteX79" fmla="*/ 1319135 w 2863122"/>
              <a:gd name="connsiteY79" fmla="*/ 3762532 h 4437089"/>
              <a:gd name="connsiteX80" fmla="*/ 1379096 w 2863122"/>
              <a:gd name="connsiteY80" fmla="*/ 3702571 h 4437089"/>
              <a:gd name="connsiteX81" fmla="*/ 1439056 w 2863122"/>
              <a:gd name="connsiteY81" fmla="*/ 3612630 h 4437089"/>
              <a:gd name="connsiteX82" fmla="*/ 1499017 w 2863122"/>
              <a:gd name="connsiteY82" fmla="*/ 3537679 h 4437089"/>
              <a:gd name="connsiteX83" fmla="*/ 1514007 w 2863122"/>
              <a:gd name="connsiteY83" fmla="*/ 3492709 h 4437089"/>
              <a:gd name="connsiteX84" fmla="*/ 1573968 w 2863122"/>
              <a:gd name="connsiteY84" fmla="*/ 3432748 h 4437089"/>
              <a:gd name="connsiteX85" fmla="*/ 1603948 w 2863122"/>
              <a:gd name="connsiteY85" fmla="*/ 3387778 h 4437089"/>
              <a:gd name="connsiteX86" fmla="*/ 1663909 w 2863122"/>
              <a:gd name="connsiteY86" fmla="*/ 3327817 h 4437089"/>
              <a:gd name="connsiteX87" fmla="*/ 1708879 w 2863122"/>
              <a:gd name="connsiteY87" fmla="*/ 3192905 h 4437089"/>
              <a:gd name="connsiteX88" fmla="*/ 1723869 w 2863122"/>
              <a:gd name="connsiteY88" fmla="*/ 3147935 h 4437089"/>
              <a:gd name="connsiteX89" fmla="*/ 1753850 w 2863122"/>
              <a:gd name="connsiteY89" fmla="*/ 3102964 h 4437089"/>
              <a:gd name="connsiteX90" fmla="*/ 1798820 w 2863122"/>
              <a:gd name="connsiteY90" fmla="*/ 2968053 h 4437089"/>
              <a:gd name="connsiteX91" fmla="*/ 1813810 w 2863122"/>
              <a:gd name="connsiteY91" fmla="*/ 2923082 h 4437089"/>
              <a:gd name="connsiteX92" fmla="*/ 1798820 w 2863122"/>
              <a:gd name="connsiteY92" fmla="*/ 2548328 h 4437089"/>
              <a:gd name="connsiteX93" fmla="*/ 1753850 w 2863122"/>
              <a:gd name="connsiteY93" fmla="*/ 2398427 h 4437089"/>
              <a:gd name="connsiteX94" fmla="*/ 1723869 w 2863122"/>
              <a:gd name="connsiteY94" fmla="*/ 2308486 h 4437089"/>
              <a:gd name="connsiteX95" fmla="*/ 1708879 w 2863122"/>
              <a:gd name="connsiteY95" fmla="*/ 2263515 h 4437089"/>
              <a:gd name="connsiteX96" fmla="*/ 1678899 w 2863122"/>
              <a:gd name="connsiteY96" fmla="*/ 2218545 h 4437089"/>
              <a:gd name="connsiteX97" fmla="*/ 1693889 w 2863122"/>
              <a:gd name="connsiteY97" fmla="*/ 1993692 h 4437089"/>
              <a:gd name="connsiteX98" fmla="*/ 1723869 w 2863122"/>
              <a:gd name="connsiteY98" fmla="*/ 1903751 h 4437089"/>
              <a:gd name="connsiteX99" fmla="*/ 1753850 w 2863122"/>
              <a:gd name="connsiteY99" fmla="*/ 1873771 h 4437089"/>
              <a:gd name="connsiteX100" fmla="*/ 1813810 w 2863122"/>
              <a:gd name="connsiteY100" fmla="*/ 1783830 h 4437089"/>
              <a:gd name="connsiteX101" fmla="*/ 1873771 w 2863122"/>
              <a:gd name="connsiteY101" fmla="*/ 1723869 h 4437089"/>
              <a:gd name="connsiteX102" fmla="*/ 1933732 w 2863122"/>
              <a:gd name="connsiteY102" fmla="*/ 1633928 h 4437089"/>
              <a:gd name="connsiteX103" fmla="*/ 2038663 w 2863122"/>
              <a:gd name="connsiteY103" fmla="*/ 1528997 h 4437089"/>
              <a:gd name="connsiteX104" fmla="*/ 2083633 w 2863122"/>
              <a:gd name="connsiteY104" fmla="*/ 1499017 h 4437089"/>
              <a:gd name="connsiteX105" fmla="*/ 2338466 w 2863122"/>
              <a:gd name="connsiteY105" fmla="*/ 1469037 h 4437089"/>
              <a:gd name="connsiteX106" fmla="*/ 2428407 w 2863122"/>
              <a:gd name="connsiteY106" fmla="*/ 1439056 h 4437089"/>
              <a:gd name="connsiteX107" fmla="*/ 2473378 w 2863122"/>
              <a:gd name="connsiteY107" fmla="*/ 1424066 h 4437089"/>
              <a:gd name="connsiteX108" fmla="*/ 2518348 w 2863122"/>
              <a:gd name="connsiteY108" fmla="*/ 1379096 h 4437089"/>
              <a:gd name="connsiteX109" fmla="*/ 2578309 w 2863122"/>
              <a:gd name="connsiteY109" fmla="*/ 1304145 h 4437089"/>
              <a:gd name="connsiteX110" fmla="*/ 2623279 w 2863122"/>
              <a:gd name="connsiteY110" fmla="*/ 1154243 h 4437089"/>
              <a:gd name="connsiteX111" fmla="*/ 2683240 w 2863122"/>
              <a:gd name="connsiteY111" fmla="*/ 1094282 h 4437089"/>
              <a:gd name="connsiteX112" fmla="*/ 2713220 w 2863122"/>
              <a:gd name="connsiteY112" fmla="*/ 944381 h 4437089"/>
              <a:gd name="connsiteX113" fmla="*/ 2728210 w 2863122"/>
              <a:gd name="connsiteY113" fmla="*/ 884420 h 4437089"/>
              <a:gd name="connsiteX114" fmla="*/ 2743200 w 2863122"/>
              <a:gd name="connsiteY114" fmla="*/ 614597 h 4437089"/>
              <a:gd name="connsiteX115" fmla="*/ 2758191 w 2863122"/>
              <a:gd name="connsiteY115" fmla="*/ 419725 h 4437089"/>
              <a:gd name="connsiteX116" fmla="*/ 2803161 w 2863122"/>
              <a:gd name="connsiteY116" fmla="*/ 389745 h 4437089"/>
              <a:gd name="connsiteX117" fmla="*/ 2833141 w 2863122"/>
              <a:gd name="connsiteY117" fmla="*/ 344774 h 4437089"/>
              <a:gd name="connsiteX118" fmla="*/ 2863122 w 2863122"/>
              <a:gd name="connsiteY118" fmla="*/ 254833 h 4437089"/>
              <a:gd name="connsiteX119" fmla="*/ 2848132 w 2863122"/>
              <a:gd name="connsiteY119" fmla="*/ 44971 h 4437089"/>
              <a:gd name="connsiteX120" fmla="*/ 2818151 w 2863122"/>
              <a:gd name="connsiteY120" fmla="*/ 14991 h 4437089"/>
              <a:gd name="connsiteX121" fmla="*/ 2713220 w 2863122"/>
              <a:gd name="connsiteY121" fmla="*/ 0 h 4437089"/>
              <a:gd name="connsiteX122" fmla="*/ 2308486 w 2863122"/>
              <a:gd name="connsiteY122" fmla="*/ 14991 h 4437089"/>
              <a:gd name="connsiteX123" fmla="*/ 2278505 w 2863122"/>
              <a:gd name="connsiteY123" fmla="*/ 44971 h 4437089"/>
              <a:gd name="connsiteX124" fmla="*/ 2233535 w 2863122"/>
              <a:gd name="connsiteY124" fmla="*/ 74951 h 4437089"/>
              <a:gd name="connsiteX125" fmla="*/ 2203555 w 2863122"/>
              <a:gd name="connsiteY125" fmla="*/ 104932 h 4437089"/>
              <a:gd name="connsiteX126" fmla="*/ 2143594 w 2863122"/>
              <a:gd name="connsiteY126" fmla="*/ 119922 h 4437089"/>
              <a:gd name="connsiteX127" fmla="*/ 2083633 w 2863122"/>
              <a:gd name="connsiteY127" fmla="*/ 149902 h 44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2863122" h="4437089">
                <a:moveTo>
                  <a:pt x="2083633" y="149902"/>
                </a:moveTo>
                <a:lnTo>
                  <a:pt x="2083633" y="149902"/>
                </a:lnTo>
                <a:cubicBezTo>
                  <a:pt x="2058649" y="189876"/>
                  <a:pt x="2035714" y="231205"/>
                  <a:pt x="2008682" y="269823"/>
                </a:cubicBezTo>
                <a:cubicBezTo>
                  <a:pt x="2000577" y="281401"/>
                  <a:pt x="1985973" y="287685"/>
                  <a:pt x="1978702" y="299804"/>
                </a:cubicBezTo>
                <a:cubicBezTo>
                  <a:pt x="1970573" y="313353"/>
                  <a:pt x="1972896" y="331916"/>
                  <a:pt x="1963712" y="344774"/>
                </a:cubicBezTo>
                <a:cubicBezTo>
                  <a:pt x="1947283" y="367775"/>
                  <a:pt x="1919430" y="381216"/>
                  <a:pt x="1903751" y="404735"/>
                </a:cubicBezTo>
                <a:cubicBezTo>
                  <a:pt x="1893758" y="419725"/>
                  <a:pt x="1885495" y="436026"/>
                  <a:pt x="1873771" y="449705"/>
                </a:cubicBezTo>
                <a:cubicBezTo>
                  <a:pt x="1855376" y="471166"/>
                  <a:pt x="1829489" y="486147"/>
                  <a:pt x="1813810" y="509666"/>
                </a:cubicBezTo>
                <a:cubicBezTo>
                  <a:pt x="1738171" y="623126"/>
                  <a:pt x="1779328" y="574129"/>
                  <a:pt x="1693889" y="659568"/>
                </a:cubicBezTo>
                <a:cubicBezTo>
                  <a:pt x="1678899" y="674558"/>
                  <a:pt x="1669030" y="697834"/>
                  <a:pt x="1648919" y="704538"/>
                </a:cubicBezTo>
                <a:lnTo>
                  <a:pt x="1603948" y="719528"/>
                </a:lnTo>
                <a:cubicBezTo>
                  <a:pt x="1574230" y="749246"/>
                  <a:pt x="1540110" y="791205"/>
                  <a:pt x="1499017" y="809469"/>
                </a:cubicBezTo>
                <a:cubicBezTo>
                  <a:pt x="1470139" y="822304"/>
                  <a:pt x="1439056" y="829456"/>
                  <a:pt x="1409076" y="839450"/>
                </a:cubicBezTo>
                <a:lnTo>
                  <a:pt x="1319135" y="869430"/>
                </a:lnTo>
                <a:lnTo>
                  <a:pt x="1274164" y="884420"/>
                </a:lnTo>
                <a:cubicBezTo>
                  <a:pt x="1259174" y="894413"/>
                  <a:pt x="1242873" y="902676"/>
                  <a:pt x="1229194" y="914400"/>
                </a:cubicBezTo>
                <a:cubicBezTo>
                  <a:pt x="1207733" y="932795"/>
                  <a:pt x="1196048" y="965423"/>
                  <a:pt x="1169233" y="974361"/>
                </a:cubicBezTo>
                <a:lnTo>
                  <a:pt x="1124263" y="989351"/>
                </a:lnTo>
                <a:cubicBezTo>
                  <a:pt x="1114269" y="999345"/>
                  <a:pt x="1105589" y="1010852"/>
                  <a:pt x="1094282" y="1019332"/>
                </a:cubicBezTo>
                <a:cubicBezTo>
                  <a:pt x="1065457" y="1040951"/>
                  <a:pt x="1004341" y="1079292"/>
                  <a:pt x="1004341" y="1079292"/>
                </a:cubicBezTo>
                <a:cubicBezTo>
                  <a:pt x="999344" y="1094282"/>
                  <a:pt x="999222" y="1111924"/>
                  <a:pt x="989351" y="1124263"/>
                </a:cubicBezTo>
                <a:cubicBezTo>
                  <a:pt x="978097" y="1138331"/>
                  <a:pt x="958449" y="1142989"/>
                  <a:pt x="944381" y="1154243"/>
                </a:cubicBezTo>
                <a:cubicBezTo>
                  <a:pt x="933345" y="1163072"/>
                  <a:pt x="924394" y="1174230"/>
                  <a:pt x="914400" y="1184223"/>
                </a:cubicBezTo>
                <a:cubicBezTo>
                  <a:pt x="909403" y="1199213"/>
                  <a:pt x="906476" y="1215061"/>
                  <a:pt x="899410" y="1229194"/>
                </a:cubicBezTo>
                <a:cubicBezTo>
                  <a:pt x="880501" y="1267012"/>
                  <a:pt x="867334" y="1276260"/>
                  <a:pt x="839450" y="1304145"/>
                </a:cubicBezTo>
                <a:cubicBezTo>
                  <a:pt x="803772" y="1411177"/>
                  <a:pt x="826999" y="1367791"/>
                  <a:pt x="779489" y="1439056"/>
                </a:cubicBezTo>
                <a:lnTo>
                  <a:pt x="749509" y="1528997"/>
                </a:lnTo>
                <a:lnTo>
                  <a:pt x="734519" y="1573968"/>
                </a:lnTo>
                <a:cubicBezTo>
                  <a:pt x="709637" y="1748129"/>
                  <a:pt x="710304" y="1694468"/>
                  <a:pt x="734519" y="1948722"/>
                </a:cubicBezTo>
                <a:cubicBezTo>
                  <a:pt x="736017" y="1964452"/>
                  <a:pt x="741380" y="1980143"/>
                  <a:pt x="749509" y="1993692"/>
                </a:cubicBezTo>
                <a:cubicBezTo>
                  <a:pt x="756780" y="2005811"/>
                  <a:pt x="770660" y="2012637"/>
                  <a:pt x="779489" y="2023673"/>
                </a:cubicBezTo>
                <a:cubicBezTo>
                  <a:pt x="790743" y="2037741"/>
                  <a:pt x="797745" y="2054964"/>
                  <a:pt x="809469" y="2068643"/>
                </a:cubicBezTo>
                <a:cubicBezTo>
                  <a:pt x="827864" y="2090104"/>
                  <a:pt x="869430" y="2128604"/>
                  <a:pt x="869430" y="2128604"/>
                </a:cubicBezTo>
                <a:cubicBezTo>
                  <a:pt x="874427" y="2143594"/>
                  <a:pt x="876291" y="2160025"/>
                  <a:pt x="884420" y="2173574"/>
                </a:cubicBezTo>
                <a:cubicBezTo>
                  <a:pt x="891691" y="2185693"/>
                  <a:pt x="908080" y="2190914"/>
                  <a:pt x="914400" y="2203555"/>
                </a:cubicBezTo>
                <a:cubicBezTo>
                  <a:pt x="928533" y="2231821"/>
                  <a:pt x="934387" y="2263516"/>
                  <a:pt x="944381" y="2293496"/>
                </a:cubicBezTo>
                <a:cubicBezTo>
                  <a:pt x="944382" y="2293500"/>
                  <a:pt x="974360" y="2383434"/>
                  <a:pt x="974361" y="2383437"/>
                </a:cubicBezTo>
                <a:cubicBezTo>
                  <a:pt x="997252" y="2497890"/>
                  <a:pt x="986191" y="2433106"/>
                  <a:pt x="1004341" y="2578309"/>
                </a:cubicBezTo>
                <a:cubicBezTo>
                  <a:pt x="999344" y="2663253"/>
                  <a:pt x="1000356" y="2748765"/>
                  <a:pt x="989351" y="2833141"/>
                </a:cubicBezTo>
                <a:cubicBezTo>
                  <a:pt x="985264" y="2864478"/>
                  <a:pt x="981717" y="2900736"/>
                  <a:pt x="959371" y="2923082"/>
                </a:cubicBezTo>
                <a:cubicBezTo>
                  <a:pt x="939384" y="2943069"/>
                  <a:pt x="922929" y="2967364"/>
                  <a:pt x="899410" y="2983043"/>
                </a:cubicBezTo>
                <a:cubicBezTo>
                  <a:pt x="884420" y="2993036"/>
                  <a:pt x="868119" y="3001299"/>
                  <a:pt x="854440" y="3013023"/>
                </a:cubicBezTo>
                <a:cubicBezTo>
                  <a:pt x="832979" y="3031418"/>
                  <a:pt x="817998" y="3057305"/>
                  <a:pt x="794479" y="3072984"/>
                </a:cubicBezTo>
                <a:cubicBezTo>
                  <a:pt x="779489" y="3082977"/>
                  <a:pt x="763577" y="3091710"/>
                  <a:pt x="749509" y="3102964"/>
                </a:cubicBezTo>
                <a:cubicBezTo>
                  <a:pt x="738473" y="3111793"/>
                  <a:pt x="730835" y="3124465"/>
                  <a:pt x="719528" y="3132945"/>
                </a:cubicBezTo>
                <a:cubicBezTo>
                  <a:pt x="690703" y="3154564"/>
                  <a:pt x="655065" y="3167426"/>
                  <a:pt x="629587" y="3192905"/>
                </a:cubicBezTo>
                <a:cubicBezTo>
                  <a:pt x="604668" y="3217824"/>
                  <a:pt x="588676" y="3237738"/>
                  <a:pt x="554637" y="3252866"/>
                </a:cubicBezTo>
                <a:cubicBezTo>
                  <a:pt x="525759" y="3265701"/>
                  <a:pt x="494676" y="3272853"/>
                  <a:pt x="464696" y="3282846"/>
                </a:cubicBezTo>
                <a:cubicBezTo>
                  <a:pt x="449706" y="3287843"/>
                  <a:pt x="432872" y="3289072"/>
                  <a:pt x="419725" y="3297837"/>
                </a:cubicBezTo>
                <a:cubicBezTo>
                  <a:pt x="389745" y="3317824"/>
                  <a:pt x="355262" y="3332319"/>
                  <a:pt x="329784" y="3357797"/>
                </a:cubicBezTo>
                <a:cubicBezTo>
                  <a:pt x="309797" y="3377784"/>
                  <a:pt x="296638" y="3408820"/>
                  <a:pt x="269823" y="3417758"/>
                </a:cubicBezTo>
                <a:cubicBezTo>
                  <a:pt x="222327" y="3433590"/>
                  <a:pt x="221393" y="3429519"/>
                  <a:pt x="179882" y="3462728"/>
                </a:cubicBezTo>
                <a:cubicBezTo>
                  <a:pt x="168846" y="3471557"/>
                  <a:pt x="158731" y="3481673"/>
                  <a:pt x="149902" y="3492709"/>
                </a:cubicBezTo>
                <a:cubicBezTo>
                  <a:pt x="138648" y="3506777"/>
                  <a:pt x="133990" y="3526425"/>
                  <a:pt x="119922" y="3537679"/>
                </a:cubicBezTo>
                <a:cubicBezTo>
                  <a:pt x="107583" y="3547550"/>
                  <a:pt x="89941" y="3547672"/>
                  <a:pt x="74951" y="3552669"/>
                </a:cubicBezTo>
                <a:cubicBezTo>
                  <a:pt x="22625" y="3604997"/>
                  <a:pt x="49442" y="3569241"/>
                  <a:pt x="14991" y="3672591"/>
                </a:cubicBezTo>
                <a:lnTo>
                  <a:pt x="0" y="3717561"/>
                </a:lnTo>
                <a:cubicBezTo>
                  <a:pt x="4997" y="3787515"/>
                  <a:pt x="4587" y="3858067"/>
                  <a:pt x="14991" y="3927423"/>
                </a:cubicBezTo>
                <a:cubicBezTo>
                  <a:pt x="19679" y="3958675"/>
                  <a:pt x="34978" y="3987384"/>
                  <a:pt x="44971" y="4017364"/>
                </a:cubicBezTo>
                <a:lnTo>
                  <a:pt x="74951" y="4107305"/>
                </a:lnTo>
                <a:lnTo>
                  <a:pt x="104932" y="4197246"/>
                </a:lnTo>
                <a:lnTo>
                  <a:pt x="134912" y="4227227"/>
                </a:lnTo>
                <a:cubicBezTo>
                  <a:pt x="169889" y="4332158"/>
                  <a:pt x="134912" y="4307175"/>
                  <a:pt x="209863" y="4332158"/>
                </a:cubicBezTo>
                <a:cubicBezTo>
                  <a:pt x="219856" y="4347148"/>
                  <a:pt x="227104" y="4364389"/>
                  <a:pt x="239843" y="4377128"/>
                </a:cubicBezTo>
                <a:cubicBezTo>
                  <a:pt x="272918" y="4410203"/>
                  <a:pt x="300541" y="4412269"/>
                  <a:pt x="344774" y="4422099"/>
                </a:cubicBezTo>
                <a:cubicBezTo>
                  <a:pt x="369646" y="4427626"/>
                  <a:pt x="394741" y="4432092"/>
                  <a:pt x="419725" y="4437089"/>
                </a:cubicBezTo>
                <a:cubicBezTo>
                  <a:pt x="499673" y="4432092"/>
                  <a:pt x="580199" y="4432922"/>
                  <a:pt x="659568" y="4422099"/>
                </a:cubicBezTo>
                <a:cubicBezTo>
                  <a:pt x="690880" y="4417829"/>
                  <a:pt x="749509" y="4392119"/>
                  <a:pt x="749509" y="4392119"/>
                </a:cubicBezTo>
                <a:lnTo>
                  <a:pt x="824460" y="4317168"/>
                </a:lnTo>
                <a:cubicBezTo>
                  <a:pt x="834453" y="4307174"/>
                  <a:pt x="841032" y="4291656"/>
                  <a:pt x="854440" y="4287187"/>
                </a:cubicBezTo>
                <a:lnTo>
                  <a:pt x="899410" y="4272197"/>
                </a:lnTo>
                <a:cubicBezTo>
                  <a:pt x="909404" y="4262204"/>
                  <a:pt x="918355" y="4251046"/>
                  <a:pt x="929391" y="4242217"/>
                </a:cubicBezTo>
                <a:cubicBezTo>
                  <a:pt x="977826" y="4203469"/>
                  <a:pt x="993085" y="4214132"/>
                  <a:pt x="1034322" y="4152276"/>
                </a:cubicBezTo>
                <a:cubicBezTo>
                  <a:pt x="1054309" y="4122296"/>
                  <a:pt x="1068804" y="4087813"/>
                  <a:pt x="1094282" y="4062335"/>
                </a:cubicBezTo>
                <a:cubicBezTo>
                  <a:pt x="1114269" y="4042348"/>
                  <a:pt x="1138564" y="4025893"/>
                  <a:pt x="1154243" y="4002374"/>
                </a:cubicBezTo>
                <a:cubicBezTo>
                  <a:pt x="1164236" y="3987384"/>
                  <a:pt x="1176166" y="3973518"/>
                  <a:pt x="1184223" y="3957404"/>
                </a:cubicBezTo>
                <a:cubicBezTo>
                  <a:pt x="1191290" y="3943271"/>
                  <a:pt x="1189343" y="3924772"/>
                  <a:pt x="1199214" y="3912433"/>
                </a:cubicBezTo>
                <a:cubicBezTo>
                  <a:pt x="1210468" y="3898365"/>
                  <a:pt x="1229194" y="3892446"/>
                  <a:pt x="1244184" y="3882453"/>
                </a:cubicBezTo>
                <a:cubicBezTo>
                  <a:pt x="1270216" y="3804354"/>
                  <a:pt x="1242122" y="3866293"/>
                  <a:pt x="1289155" y="3807502"/>
                </a:cubicBezTo>
                <a:cubicBezTo>
                  <a:pt x="1300409" y="3793434"/>
                  <a:pt x="1307411" y="3776211"/>
                  <a:pt x="1319135" y="3762532"/>
                </a:cubicBezTo>
                <a:cubicBezTo>
                  <a:pt x="1337530" y="3741071"/>
                  <a:pt x="1363417" y="3726090"/>
                  <a:pt x="1379096" y="3702571"/>
                </a:cubicBezTo>
                <a:cubicBezTo>
                  <a:pt x="1399083" y="3672591"/>
                  <a:pt x="1413577" y="3638108"/>
                  <a:pt x="1439056" y="3612630"/>
                </a:cubicBezTo>
                <a:cubicBezTo>
                  <a:pt x="1466944" y="3584743"/>
                  <a:pt x="1480106" y="3575502"/>
                  <a:pt x="1499017" y="3537679"/>
                </a:cubicBezTo>
                <a:cubicBezTo>
                  <a:pt x="1506083" y="3523546"/>
                  <a:pt x="1504823" y="3505567"/>
                  <a:pt x="1514007" y="3492709"/>
                </a:cubicBezTo>
                <a:cubicBezTo>
                  <a:pt x="1530436" y="3469708"/>
                  <a:pt x="1558289" y="3456267"/>
                  <a:pt x="1573968" y="3432748"/>
                </a:cubicBezTo>
                <a:cubicBezTo>
                  <a:pt x="1583961" y="3417758"/>
                  <a:pt x="1592224" y="3401457"/>
                  <a:pt x="1603948" y="3387778"/>
                </a:cubicBezTo>
                <a:cubicBezTo>
                  <a:pt x="1622343" y="3366317"/>
                  <a:pt x="1663909" y="3327817"/>
                  <a:pt x="1663909" y="3327817"/>
                </a:cubicBezTo>
                <a:lnTo>
                  <a:pt x="1708879" y="3192905"/>
                </a:lnTo>
                <a:cubicBezTo>
                  <a:pt x="1713876" y="3177915"/>
                  <a:pt x="1715104" y="3161082"/>
                  <a:pt x="1723869" y="3147935"/>
                </a:cubicBezTo>
                <a:lnTo>
                  <a:pt x="1753850" y="3102964"/>
                </a:lnTo>
                <a:lnTo>
                  <a:pt x="1798820" y="2968053"/>
                </a:lnTo>
                <a:lnTo>
                  <a:pt x="1813810" y="2923082"/>
                </a:lnTo>
                <a:cubicBezTo>
                  <a:pt x="1808813" y="2798164"/>
                  <a:pt x="1807421" y="2673050"/>
                  <a:pt x="1798820" y="2548328"/>
                </a:cubicBezTo>
                <a:cubicBezTo>
                  <a:pt x="1796850" y="2519764"/>
                  <a:pt x="1758616" y="2412724"/>
                  <a:pt x="1753850" y="2398427"/>
                </a:cubicBezTo>
                <a:lnTo>
                  <a:pt x="1723869" y="2308486"/>
                </a:lnTo>
                <a:cubicBezTo>
                  <a:pt x="1718872" y="2293496"/>
                  <a:pt x="1717644" y="2276662"/>
                  <a:pt x="1708879" y="2263515"/>
                </a:cubicBezTo>
                <a:lnTo>
                  <a:pt x="1678899" y="2218545"/>
                </a:lnTo>
                <a:cubicBezTo>
                  <a:pt x="1683896" y="2143594"/>
                  <a:pt x="1683266" y="2068054"/>
                  <a:pt x="1693889" y="1993692"/>
                </a:cubicBezTo>
                <a:cubicBezTo>
                  <a:pt x="1698358" y="1962408"/>
                  <a:pt x="1701523" y="1926097"/>
                  <a:pt x="1723869" y="1903751"/>
                </a:cubicBezTo>
                <a:cubicBezTo>
                  <a:pt x="1733863" y="1893758"/>
                  <a:pt x="1745370" y="1885077"/>
                  <a:pt x="1753850" y="1873771"/>
                </a:cubicBezTo>
                <a:cubicBezTo>
                  <a:pt x="1775469" y="1844946"/>
                  <a:pt x="1788332" y="1809308"/>
                  <a:pt x="1813810" y="1783830"/>
                </a:cubicBezTo>
                <a:lnTo>
                  <a:pt x="1873771" y="1723869"/>
                </a:lnTo>
                <a:cubicBezTo>
                  <a:pt x="1902439" y="1637864"/>
                  <a:pt x="1868231" y="1718145"/>
                  <a:pt x="1933732" y="1633928"/>
                </a:cubicBezTo>
                <a:cubicBezTo>
                  <a:pt x="2017920" y="1525685"/>
                  <a:pt x="1952728" y="1557641"/>
                  <a:pt x="2038663" y="1528997"/>
                </a:cubicBezTo>
                <a:cubicBezTo>
                  <a:pt x="2053653" y="1519004"/>
                  <a:pt x="2067519" y="1507074"/>
                  <a:pt x="2083633" y="1499017"/>
                </a:cubicBezTo>
                <a:cubicBezTo>
                  <a:pt x="2151774" y="1464947"/>
                  <a:pt x="2305310" y="1471405"/>
                  <a:pt x="2338466" y="1469037"/>
                </a:cubicBezTo>
                <a:lnTo>
                  <a:pt x="2428407" y="1439056"/>
                </a:lnTo>
                <a:lnTo>
                  <a:pt x="2473378" y="1424066"/>
                </a:lnTo>
                <a:cubicBezTo>
                  <a:pt x="2488368" y="1409076"/>
                  <a:pt x="2504777" y="1395382"/>
                  <a:pt x="2518348" y="1379096"/>
                </a:cubicBezTo>
                <a:cubicBezTo>
                  <a:pt x="2612887" y="1265648"/>
                  <a:pt x="2491094" y="1391357"/>
                  <a:pt x="2578309" y="1304145"/>
                </a:cubicBezTo>
                <a:cubicBezTo>
                  <a:pt x="2585102" y="1276971"/>
                  <a:pt x="2611114" y="1166408"/>
                  <a:pt x="2623279" y="1154243"/>
                </a:cubicBezTo>
                <a:lnTo>
                  <a:pt x="2683240" y="1094282"/>
                </a:lnTo>
                <a:cubicBezTo>
                  <a:pt x="2714025" y="1001928"/>
                  <a:pt x="2685661" y="1095957"/>
                  <a:pt x="2713220" y="944381"/>
                </a:cubicBezTo>
                <a:cubicBezTo>
                  <a:pt x="2716905" y="924111"/>
                  <a:pt x="2723213" y="904407"/>
                  <a:pt x="2728210" y="884420"/>
                </a:cubicBezTo>
                <a:cubicBezTo>
                  <a:pt x="2733207" y="794479"/>
                  <a:pt x="2737400" y="704490"/>
                  <a:pt x="2743200" y="614597"/>
                </a:cubicBezTo>
                <a:cubicBezTo>
                  <a:pt x="2747395" y="549583"/>
                  <a:pt x="2741404" y="482674"/>
                  <a:pt x="2758191" y="419725"/>
                </a:cubicBezTo>
                <a:cubicBezTo>
                  <a:pt x="2762833" y="402318"/>
                  <a:pt x="2788171" y="399738"/>
                  <a:pt x="2803161" y="389745"/>
                </a:cubicBezTo>
                <a:cubicBezTo>
                  <a:pt x="2813154" y="374755"/>
                  <a:pt x="2825824" y="361237"/>
                  <a:pt x="2833141" y="344774"/>
                </a:cubicBezTo>
                <a:cubicBezTo>
                  <a:pt x="2845976" y="315896"/>
                  <a:pt x="2863122" y="254833"/>
                  <a:pt x="2863122" y="254833"/>
                </a:cubicBezTo>
                <a:cubicBezTo>
                  <a:pt x="2858125" y="184879"/>
                  <a:pt x="2861057" y="113902"/>
                  <a:pt x="2848132" y="44971"/>
                </a:cubicBezTo>
                <a:cubicBezTo>
                  <a:pt x="2845527" y="31080"/>
                  <a:pt x="2831559" y="19460"/>
                  <a:pt x="2818151" y="14991"/>
                </a:cubicBezTo>
                <a:cubicBezTo>
                  <a:pt x="2784632" y="3818"/>
                  <a:pt x="2748197" y="4997"/>
                  <a:pt x="2713220" y="0"/>
                </a:cubicBezTo>
                <a:cubicBezTo>
                  <a:pt x="2578309" y="4997"/>
                  <a:pt x="2442773" y="1099"/>
                  <a:pt x="2308486" y="14991"/>
                </a:cubicBezTo>
                <a:cubicBezTo>
                  <a:pt x="2294428" y="16445"/>
                  <a:pt x="2289541" y="36142"/>
                  <a:pt x="2278505" y="44971"/>
                </a:cubicBezTo>
                <a:cubicBezTo>
                  <a:pt x="2264437" y="56225"/>
                  <a:pt x="2247603" y="63697"/>
                  <a:pt x="2233535" y="74951"/>
                </a:cubicBezTo>
                <a:cubicBezTo>
                  <a:pt x="2222499" y="83780"/>
                  <a:pt x="2216196" y="98611"/>
                  <a:pt x="2203555" y="104932"/>
                </a:cubicBezTo>
                <a:cubicBezTo>
                  <a:pt x="2185128" y="114146"/>
                  <a:pt x="2163403" y="114262"/>
                  <a:pt x="2143594" y="119922"/>
                </a:cubicBezTo>
                <a:cubicBezTo>
                  <a:pt x="2100372" y="132271"/>
                  <a:pt x="2093626" y="144905"/>
                  <a:pt x="2083633" y="149902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dk1"/>
              </a:solidFill>
            </a:endParaRPr>
          </a:p>
        </p:txBody>
      </p:sp>
      <p:sp>
        <p:nvSpPr>
          <p:cNvPr id="7" name="Elipsa 6"/>
          <p:cNvSpPr/>
          <p:nvPr/>
        </p:nvSpPr>
        <p:spPr>
          <a:xfrm>
            <a:off x="0" y="5762414"/>
            <a:ext cx="9144000" cy="2191172"/>
          </a:xfrm>
          <a:prstGeom prst="ellipse">
            <a:avLst/>
          </a:prstGeom>
          <a:solidFill>
            <a:srgbClr val="CCCC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Elipsa 5"/>
          <p:cNvSpPr/>
          <p:nvPr/>
        </p:nvSpPr>
        <p:spPr>
          <a:xfrm>
            <a:off x="0" y="-994420"/>
            <a:ext cx="9144000" cy="219117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26" name="AutoShape 2" descr="mk:@MSITStore:C:\Users\DELL\Desktop\Moje%20e-knihy\W.E.Paul_Fundamental%20Imunology.chm::/HTML/Color%20Plates_files/RE1A1C19FF21.png"/>
          <p:cNvSpPr>
            <a:spLocks noChangeAspect="1" noChangeArrowheads="1"/>
          </p:cNvSpPr>
          <p:nvPr/>
        </p:nvSpPr>
        <p:spPr bwMode="auto">
          <a:xfrm>
            <a:off x="155575" y="-1652588"/>
            <a:ext cx="3810000" cy="3457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mk:@MSITStore:C:\Users\DELL\Desktop\Moje%20e-knihy\W.E.Paul_Fundamental%20Imunology.chm::/HTML/Color%20Plates_files/RE1A1C19FF21.png"/>
          <p:cNvSpPr>
            <a:spLocks noChangeAspect="1" noChangeArrowheads="1"/>
          </p:cNvSpPr>
          <p:nvPr/>
        </p:nvSpPr>
        <p:spPr bwMode="auto">
          <a:xfrm>
            <a:off x="155575" y="-1652588"/>
            <a:ext cx="3810000" cy="3457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13376" y="538952"/>
            <a:ext cx="6486275" cy="588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3059832" y="548680"/>
            <a:ext cx="3031461" cy="369332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>
                <a:solidFill>
                  <a:schemeClr val="dk1"/>
                </a:solidFill>
              </a:rPr>
              <a:t>T –buňky  CD 8+</a:t>
            </a:r>
            <a:endParaRPr lang="cs-CZ" sz="2800" b="1" dirty="0">
              <a:solidFill>
                <a:schemeClr val="dk1"/>
              </a:solidFill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6216416" y="2748006"/>
            <a:ext cx="2160240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6300192" y="2780928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CD 8</a:t>
            </a:r>
            <a:endParaRPr lang="cs-CZ" sz="28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203848" y="6093296"/>
            <a:ext cx="3031461" cy="369332"/>
          </a:xfrm>
          <a:prstGeom prst="rect">
            <a:avLst/>
          </a:prstGeom>
          <a:gradFill flip="none" rotWithShape="1">
            <a:gsLst>
              <a:gs pos="0">
                <a:srgbClr val="CCCC00">
                  <a:shade val="30000"/>
                  <a:satMod val="115000"/>
                </a:srgbClr>
              </a:gs>
              <a:gs pos="50000">
                <a:srgbClr val="CCCC00">
                  <a:shade val="67500"/>
                  <a:satMod val="115000"/>
                </a:srgbClr>
              </a:gs>
              <a:gs pos="100000">
                <a:srgbClr val="CC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Buňky s jádrem</a:t>
            </a:r>
            <a:endParaRPr lang="cs-CZ" sz="2800" b="1" dirty="0"/>
          </a:p>
        </p:txBody>
      </p:sp>
      <p:sp>
        <p:nvSpPr>
          <p:cNvPr id="16" name="Obdélník 15"/>
          <p:cNvSpPr/>
          <p:nvPr/>
        </p:nvSpPr>
        <p:spPr>
          <a:xfrm>
            <a:off x="3290846" y="4437112"/>
            <a:ext cx="1440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86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9512" y="116632"/>
            <a:ext cx="878497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IMUNITA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/>
          </p:nvPr>
        </p:nvGraphicFramePr>
        <p:xfrm>
          <a:off x="144017" y="908720"/>
          <a:ext cx="8820471" cy="5850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940157"/>
                <a:gridCol w="2940157"/>
                <a:gridCol w="2940157"/>
              </a:tblGrid>
              <a:tr h="399619">
                <a:tc>
                  <a:txBody>
                    <a:bodyPr/>
                    <a:lstStyle/>
                    <a:p>
                      <a:endParaRPr lang="en-US" sz="2400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600" noProof="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VROZENÁ</a:t>
                      </a:r>
                      <a:endParaRPr lang="en-US" sz="2600" noProof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600" noProof="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ADAPTIVNÍ</a:t>
                      </a:r>
                      <a:endParaRPr lang="en-US" sz="2600" noProof="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</a:tcPr>
                </a:tc>
              </a:tr>
              <a:tr h="399619">
                <a:tc gridSpan="3">
                  <a:txBody>
                    <a:bodyPr/>
                    <a:lstStyle/>
                    <a:p>
                      <a:r>
                        <a:rPr lang="cs-CZ" sz="2400" b="1" noProof="0" dirty="0" smtClean="0"/>
                        <a:t>Charakteristiky</a:t>
                      </a:r>
                      <a:endParaRPr lang="en-US" sz="2400" b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sz="2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</a:tr>
              <a:tr h="806432">
                <a:tc>
                  <a:txBody>
                    <a:bodyPr/>
                    <a:lstStyle/>
                    <a:p>
                      <a:r>
                        <a:rPr lang="en-US" sz="2400" noProof="0" dirty="0" smtClean="0"/>
                        <a:t>  </a:t>
                      </a:r>
                      <a:r>
                        <a:rPr lang="cs-CZ" sz="2400" noProof="0" dirty="0" smtClean="0"/>
                        <a:t>Specificita</a:t>
                      </a:r>
                      <a:endParaRPr lang="en-US" sz="2400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i="1" noProof="0" dirty="0" smtClean="0"/>
                        <a:t>Struktury sdílené  spřízněnými skupinami mikrobů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i="1" noProof="0" dirty="0" smtClean="0"/>
                        <a:t>Pro antigeny mikrobů a</a:t>
                      </a:r>
                      <a:r>
                        <a:rPr lang="en-US" sz="2000" i="1" noProof="0" dirty="0" smtClean="0"/>
                        <a:t> </a:t>
                      </a:r>
                      <a:r>
                        <a:rPr lang="cs-CZ" sz="2000" i="1" noProof="0" dirty="0" smtClean="0"/>
                        <a:t>pro</a:t>
                      </a:r>
                      <a:r>
                        <a:rPr lang="en-US" sz="2000" i="1" noProof="0" dirty="0" smtClean="0"/>
                        <a:t> </a:t>
                      </a:r>
                      <a:r>
                        <a:rPr lang="cs-CZ" sz="2000" i="1" noProof="0" dirty="0" smtClean="0"/>
                        <a:t>nemikrobiální</a:t>
                      </a:r>
                      <a:r>
                        <a:rPr lang="en-US" sz="2000" i="1" noProof="0" dirty="0" smtClean="0"/>
                        <a:t> antigen</a:t>
                      </a:r>
                      <a:r>
                        <a:rPr lang="cs-CZ" sz="2000" i="1" noProof="0" dirty="0" smtClean="0"/>
                        <a:t>y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1050805">
                <a:tc>
                  <a:txBody>
                    <a:bodyPr/>
                    <a:lstStyle/>
                    <a:p>
                      <a:r>
                        <a:rPr lang="en-US" sz="2400" noProof="0" dirty="0" smtClean="0"/>
                        <a:t>  </a:t>
                      </a:r>
                      <a:r>
                        <a:rPr lang="cs-CZ" sz="2400" noProof="0" dirty="0" smtClean="0"/>
                        <a:t>Různorodost</a:t>
                      </a:r>
                      <a:endParaRPr lang="en-US" sz="2400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i="1" noProof="0" dirty="0" smtClean="0"/>
                        <a:t>Omezená</a:t>
                      </a:r>
                      <a:r>
                        <a:rPr lang="en-US" sz="2000" i="1" noProof="0" dirty="0" smtClean="0"/>
                        <a:t>;</a:t>
                      </a:r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i="1" baseline="0" noProof="0" dirty="0" err="1" smtClean="0"/>
                        <a:t>Kodována</a:t>
                      </a:r>
                      <a:r>
                        <a:rPr lang="cs-CZ" sz="2000" i="1" baseline="0" noProof="0" dirty="0" smtClean="0"/>
                        <a:t> v zárodku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i="1" noProof="0" dirty="0" smtClean="0"/>
                        <a:t>obrovská</a:t>
                      </a:r>
                      <a:r>
                        <a:rPr lang="en-US" sz="2000" i="1" noProof="0" dirty="0" smtClean="0"/>
                        <a:t>; </a:t>
                      </a:r>
                      <a:r>
                        <a:rPr lang="cs-CZ" sz="2000" i="1" noProof="0" dirty="0" smtClean="0"/>
                        <a:t>receptory jsou tvořeny</a:t>
                      </a:r>
                      <a:r>
                        <a:rPr lang="en-US" sz="2000" i="1" baseline="0" noProof="0" dirty="0" smtClean="0"/>
                        <a:t> somatic</a:t>
                      </a:r>
                      <a:r>
                        <a:rPr lang="cs-CZ" sz="2000" i="1" baseline="0" noProof="0" dirty="0" err="1" smtClean="0"/>
                        <a:t>kou</a:t>
                      </a:r>
                      <a:r>
                        <a:rPr lang="en-US" sz="2000" i="1" baseline="0" noProof="0" dirty="0" smtClean="0"/>
                        <a:t> </a:t>
                      </a:r>
                      <a:r>
                        <a:rPr lang="en-US" sz="2000" i="1" baseline="0" noProof="0" dirty="0" err="1" smtClean="0"/>
                        <a:t>recombina</a:t>
                      </a:r>
                      <a:r>
                        <a:rPr lang="cs-CZ" sz="2000" i="1" baseline="0" noProof="0" dirty="0" err="1" smtClean="0"/>
                        <a:t>cí</a:t>
                      </a:r>
                      <a:r>
                        <a:rPr lang="en-US" sz="2000" i="1" baseline="0" noProof="0" dirty="0" smtClean="0"/>
                        <a:t> </a:t>
                      </a:r>
                      <a:r>
                        <a:rPr lang="cs-CZ" sz="2000" i="1" baseline="0" noProof="0" dirty="0" smtClean="0"/>
                        <a:t>genových segmentů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</a:tr>
              <a:tr h="399619">
                <a:tc>
                  <a:txBody>
                    <a:bodyPr/>
                    <a:lstStyle/>
                    <a:p>
                      <a:r>
                        <a:rPr lang="en-US" sz="2400" noProof="0" dirty="0" smtClean="0"/>
                        <a:t>  </a:t>
                      </a:r>
                      <a:r>
                        <a:rPr lang="cs-CZ" sz="2400" noProof="0" dirty="0" smtClean="0"/>
                        <a:t>Paměť</a:t>
                      </a:r>
                      <a:endParaRPr lang="en-US" sz="2400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en-US" sz="2000" i="1" noProof="0" dirty="0" smtClean="0"/>
                        <a:t>Ne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i="1" noProof="0" dirty="0" smtClean="0"/>
                        <a:t>Ano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99619">
                <a:tc>
                  <a:txBody>
                    <a:bodyPr/>
                    <a:lstStyle/>
                    <a:p>
                      <a:r>
                        <a:rPr lang="en-US" sz="2400" noProof="0" dirty="0" smtClean="0"/>
                        <a:t>  </a:t>
                      </a:r>
                      <a:r>
                        <a:rPr lang="cs-CZ" sz="2400" noProof="0" dirty="0" err="1" smtClean="0"/>
                        <a:t>Nereaktivita</a:t>
                      </a:r>
                      <a:r>
                        <a:rPr lang="cs-CZ" sz="2400" noProof="0" dirty="0" smtClean="0"/>
                        <a:t> na</a:t>
                      </a:r>
                      <a:r>
                        <a:rPr lang="cs-CZ" sz="2400" baseline="0" noProof="0" dirty="0" smtClean="0"/>
                        <a:t> sebe</a:t>
                      </a:r>
                      <a:endParaRPr lang="en-US" sz="2400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noProof="0" dirty="0" smtClean="0"/>
                        <a:t>Ano</a:t>
                      </a:r>
                      <a:endParaRPr lang="en-US" sz="2000" i="1" noProof="0" dirty="0" smtClean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i="1" noProof="0" dirty="0" smtClean="0"/>
                        <a:t>Ano</a:t>
                      </a:r>
                      <a:endParaRPr lang="en-US" sz="2000" i="1" noProof="0" dirty="0" smtClean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</a:tr>
              <a:tr h="399619"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s-CZ" sz="24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Komponenty</a:t>
                      </a:r>
                      <a:endParaRPr lang="en-US" sz="24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</a:tr>
              <a:tr h="806432">
                <a:tc>
                  <a:txBody>
                    <a:bodyPr/>
                    <a:lstStyle/>
                    <a:p>
                      <a:r>
                        <a:rPr lang="cs-CZ" sz="2400" noProof="0" dirty="0" smtClean="0"/>
                        <a:t>Fyzikální a chemické bariéry</a:t>
                      </a:r>
                      <a:endParaRPr lang="en-US" sz="2400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i="1" noProof="0" dirty="0" smtClean="0"/>
                        <a:t>Kůže, sliznice.</a:t>
                      </a:r>
                      <a:endParaRPr lang="en-US" sz="2000" i="1" noProof="0" dirty="0" smtClean="0"/>
                    </a:p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i="1" noProof="0" dirty="0" err="1" smtClean="0"/>
                        <a:t>Anitmikrobiální</a:t>
                      </a:r>
                      <a:r>
                        <a:rPr lang="cs-CZ" sz="2000" i="1" noProof="0" dirty="0" smtClean="0"/>
                        <a:t> látky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</a:pPr>
                      <a:r>
                        <a:rPr lang="cs-CZ" sz="2000" i="1" noProof="0" dirty="0" smtClean="0"/>
                        <a:t>Lymfocyty v </a:t>
                      </a:r>
                      <a:r>
                        <a:rPr lang="cs-CZ" sz="2000" i="1" noProof="0" dirty="0" err="1" smtClean="0"/>
                        <a:t>epiteliích</a:t>
                      </a:r>
                      <a:r>
                        <a:rPr lang="en-US" sz="2000" i="1" noProof="0" dirty="0" smtClean="0"/>
                        <a:t>; </a:t>
                      </a:r>
                      <a:r>
                        <a:rPr lang="cs-CZ" sz="2000" i="1" noProof="0" dirty="0" smtClean="0"/>
                        <a:t>protilátky </a:t>
                      </a:r>
                      <a:r>
                        <a:rPr lang="cs-CZ" sz="2000" i="1" noProof="0" dirty="0" err="1" smtClean="0"/>
                        <a:t>secernované</a:t>
                      </a:r>
                      <a:r>
                        <a:rPr lang="cs-CZ" sz="2000" i="1" noProof="0" dirty="0" smtClean="0"/>
                        <a:t> na povrch sliznic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</a:tr>
              <a:tr h="399619">
                <a:tc>
                  <a:txBody>
                    <a:bodyPr/>
                    <a:lstStyle/>
                    <a:p>
                      <a:r>
                        <a:rPr lang="en-US" sz="2400" noProof="0" dirty="0" smtClean="0"/>
                        <a:t>  </a:t>
                      </a:r>
                      <a:r>
                        <a:rPr lang="cs-CZ" sz="2400" noProof="0" dirty="0" smtClean="0"/>
                        <a:t>Krevní bílkoviny</a:t>
                      </a:r>
                      <a:endParaRPr lang="en-US" sz="2400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i="1" noProof="0" dirty="0" smtClean="0"/>
                        <a:t>Komplement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i="1" noProof="0" dirty="0" smtClean="0"/>
                        <a:t>Protilátky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99619">
                <a:tc>
                  <a:txBody>
                    <a:bodyPr/>
                    <a:lstStyle/>
                    <a:p>
                      <a:r>
                        <a:rPr lang="en-US" sz="2400" noProof="0" dirty="0" smtClean="0"/>
                        <a:t>  </a:t>
                      </a:r>
                      <a:r>
                        <a:rPr lang="cs-CZ" sz="2400" noProof="0" dirty="0" smtClean="0"/>
                        <a:t>Buňky</a:t>
                      </a:r>
                      <a:endParaRPr lang="en-US" sz="2400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i="1" noProof="0" dirty="0" smtClean="0"/>
                        <a:t>Fagocyty, NK-buňky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i="1" noProof="0" dirty="0" smtClean="0"/>
                        <a:t>Lymfocyty</a:t>
                      </a:r>
                      <a:endParaRPr lang="en-US" sz="2000" i="1" noProof="0" dirty="0"/>
                    </a:p>
                  </a:txBody>
                  <a:tcPr marT="36000" marB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EBEB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865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fagocytóza 5.jpg"/>
          <p:cNvPicPr>
            <a:picLocks noChangeAspect="1"/>
          </p:cNvPicPr>
          <p:nvPr/>
        </p:nvPicPr>
        <p:blipFill>
          <a:blip r:embed="rId3" cstate="print"/>
          <a:srcRect l="4312" t="40371" r="1820" b="6667"/>
          <a:stretch>
            <a:fillRect/>
          </a:stretch>
        </p:blipFill>
        <p:spPr>
          <a:xfrm>
            <a:off x="179512" y="980728"/>
            <a:ext cx="6912768" cy="2018773"/>
          </a:xfrm>
          <a:prstGeom prst="rect">
            <a:avLst/>
          </a:prstGeom>
        </p:spPr>
      </p:pic>
      <p:pic>
        <p:nvPicPr>
          <p:cNvPr id="6" name="Obrázek 5" descr="fagocytóza 7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rcRect l="8074" t="10080" r="9281" b="10635"/>
          <a:stretch>
            <a:fillRect/>
          </a:stretch>
        </p:blipFill>
        <p:spPr>
          <a:xfrm>
            <a:off x="7236296" y="1052736"/>
            <a:ext cx="1771172" cy="1699164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68313" y="3140968"/>
            <a:ext cx="128022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migrace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51344" y="3033053"/>
            <a:ext cx="116910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adheze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080285" y="3279274"/>
            <a:ext cx="1620059" cy="40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cs-CZ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degradace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292080" y="3140968"/>
            <a:ext cx="1210203" cy="40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cs-CZ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ingesce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79512" y="116632"/>
            <a:ext cx="878497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FAGOCYTÓZA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Obrázek 12" descr="fagocytóza schéma 3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9763" r="13376"/>
          <a:stretch>
            <a:fillRect/>
          </a:stretch>
        </p:blipFill>
        <p:spPr>
          <a:xfrm>
            <a:off x="2272739" y="3933056"/>
            <a:ext cx="4531509" cy="2808312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2123728" y="5409221"/>
            <a:ext cx="360040" cy="18001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 descr="fagocytóza schéma 3.jpg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67" r="72470" b="74964"/>
          <a:stretch/>
        </p:blipFill>
        <p:spPr>
          <a:xfrm>
            <a:off x="1895800" y="5121188"/>
            <a:ext cx="342462" cy="936104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827584" y="4941168"/>
            <a:ext cx="1068216" cy="432048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 err="1" smtClean="0">
                <a:solidFill>
                  <a:schemeClr val="tx1"/>
                </a:solidFill>
              </a:rPr>
              <a:t>Toll-like</a:t>
            </a:r>
            <a:endParaRPr lang="cs-CZ" sz="1600" b="1" dirty="0" smtClean="0">
              <a:solidFill>
                <a:schemeClr val="tx1"/>
              </a:solidFill>
            </a:endParaRPr>
          </a:p>
          <a:p>
            <a:pPr algn="ctr"/>
            <a:r>
              <a:rPr lang="cs-CZ" sz="1600" b="1" dirty="0" smtClean="0">
                <a:solidFill>
                  <a:schemeClr val="tx1"/>
                </a:solidFill>
              </a:rPr>
              <a:t>Receptor</a:t>
            </a:r>
            <a:endParaRPr lang="cs-CZ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1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9512" y="116632"/>
            <a:ext cx="878497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FAGOCYTY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ázek 5" descr="neutrophil hunting bacter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628800"/>
            <a:ext cx="1728192" cy="1768516"/>
          </a:xfrm>
          <a:prstGeom prst="rect">
            <a:avLst/>
          </a:prstGeom>
        </p:spPr>
      </p:pic>
      <p:pic>
        <p:nvPicPr>
          <p:cNvPr id="20" name="Obrázek 19" descr="makrofág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1F2ED"/>
              </a:clrFrom>
              <a:clrTo>
                <a:srgbClr val="F1F2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0272" y="1628800"/>
            <a:ext cx="1979712" cy="1745446"/>
          </a:xfrm>
          <a:prstGeom prst="rect">
            <a:avLst/>
          </a:prstGeom>
        </p:spPr>
      </p:pic>
      <p:pic>
        <p:nvPicPr>
          <p:cNvPr id="21" name="Obrázek 20" descr="monocyte a 2 neutrofily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 l="7051" t="26197" r="4813" b="21409"/>
          <a:stretch>
            <a:fillRect/>
          </a:stretch>
        </p:blipFill>
        <p:spPr>
          <a:xfrm flipH="1">
            <a:off x="2555776" y="1628800"/>
            <a:ext cx="3960440" cy="1742593"/>
          </a:xfrm>
          <a:prstGeom prst="rect">
            <a:avLst/>
          </a:prstGeom>
        </p:spPr>
      </p:pic>
      <p:sp>
        <p:nvSpPr>
          <p:cNvPr id="22" name="TextovéPole 21"/>
          <p:cNvSpPr txBox="1"/>
          <p:nvPr/>
        </p:nvSpPr>
        <p:spPr>
          <a:xfrm>
            <a:off x="1565962" y="980728"/>
            <a:ext cx="1333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Neutrofil</a:t>
            </a:r>
            <a:endParaRPr lang="cs-CZ" sz="24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5076056" y="980728"/>
            <a:ext cx="3067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Monocyty - makrofágy</a:t>
            </a:r>
            <a:endParaRPr lang="cs-CZ" sz="24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" t="20317" r="44284" b="21269"/>
          <a:stretch/>
        </p:blipFill>
        <p:spPr>
          <a:xfrm>
            <a:off x="251520" y="4607832"/>
            <a:ext cx="2807283" cy="2322573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779082" y="4391808"/>
            <a:ext cx="636491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8038" indent="-366713">
              <a:spcAft>
                <a:spcPts val="6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200" dirty="0" smtClean="0"/>
              <a:t>Vývoj a zrání v kostní dřeni</a:t>
            </a:r>
          </a:p>
          <a:p>
            <a:pPr marL="808038" indent="-366713">
              <a:spcAft>
                <a:spcPts val="6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200" dirty="0" smtClean="0"/>
              <a:t>V krvi asi </a:t>
            </a:r>
            <a:r>
              <a:rPr lang="en-GB" sz="2200" dirty="0" smtClean="0"/>
              <a:t>8–12 </a:t>
            </a:r>
            <a:r>
              <a:rPr lang="cs-CZ" sz="2200" dirty="0" smtClean="0"/>
              <a:t>hodin, ve tkáních 8-12 dní bez aktivace</a:t>
            </a:r>
          </a:p>
          <a:p>
            <a:pPr marL="808038" indent="-366713">
              <a:spcAft>
                <a:spcPts val="6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200" dirty="0" smtClean="0"/>
              <a:t>Aktivována parazity obalenými </a:t>
            </a:r>
            <a:r>
              <a:rPr lang="en-GB" sz="2200" dirty="0" err="1" smtClean="0"/>
              <a:t>Ig</a:t>
            </a:r>
            <a:r>
              <a:rPr lang="en-GB" sz="2200" dirty="0" smtClean="0"/>
              <a:t> E</a:t>
            </a:r>
            <a:r>
              <a:rPr lang="cs-CZ" sz="2200" dirty="0" smtClean="0"/>
              <a:t> i jinými </a:t>
            </a:r>
            <a:r>
              <a:rPr lang="cs-CZ" sz="2200" dirty="0" err="1" smtClean="0"/>
              <a:t>Ig</a:t>
            </a:r>
            <a:endParaRPr lang="cs-CZ" sz="2200" dirty="0" smtClean="0"/>
          </a:p>
          <a:p>
            <a:pPr marL="808038" indent="-366713">
              <a:spcAft>
                <a:spcPts val="600"/>
              </a:spcAft>
              <a:buClr>
                <a:srgbClr val="7030A0"/>
              </a:buClr>
              <a:buFont typeface="Wingdings" pitchFamily="2" charset="2"/>
              <a:buChar char="Ø"/>
            </a:pPr>
            <a:r>
              <a:rPr lang="cs-CZ" sz="2200" dirty="0" smtClean="0"/>
              <a:t>Fagocytóza malých částic, jinak cytotoxická aktivita</a:t>
            </a:r>
            <a:endParaRPr lang="cs-CZ" sz="2200" dirty="0" smtClean="0"/>
          </a:p>
          <a:p>
            <a:pPr marL="441325">
              <a:spcAft>
                <a:spcPts val="600"/>
              </a:spcAft>
              <a:buClr>
                <a:srgbClr val="7030A0"/>
              </a:buClr>
            </a:pPr>
            <a:endParaRPr lang="en-US" sz="2200" dirty="0" smtClean="0"/>
          </a:p>
        </p:txBody>
      </p:sp>
      <p:sp>
        <p:nvSpPr>
          <p:cNvPr id="12" name="TextovéPole 11"/>
          <p:cNvSpPr txBox="1"/>
          <p:nvPr/>
        </p:nvSpPr>
        <p:spPr>
          <a:xfrm>
            <a:off x="179512" y="3646765"/>
            <a:ext cx="878497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EOZINOFILY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085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16632"/>
            <a:ext cx="878497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BAZOFILY a MASTOCYTY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EBDDEE"/>
              </a:clrFrom>
              <a:clrTo>
                <a:srgbClr val="EBDD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6" t="12668" r="25809" b="19947"/>
          <a:stretch/>
        </p:blipFill>
        <p:spPr>
          <a:xfrm>
            <a:off x="1427187" y="116631"/>
            <a:ext cx="673002" cy="64633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4E2E5"/>
              </a:clrFrom>
              <a:clrTo>
                <a:srgbClr val="E4E2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9" t="38839" r="9411"/>
          <a:stretch/>
        </p:blipFill>
        <p:spPr>
          <a:xfrm>
            <a:off x="7092280" y="125199"/>
            <a:ext cx="864096" cy="66577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28166"/>
            <a:ext cx="2627313" cy="210394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3545"/>
            <a:ext cx="2654259" cy="212340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0910"/>
            <a:ext cx="2583861" cy="2067089"/>
          </a:xfrm>
          <a:prstGeom prst="rect">
            <a:avLst/>
          </a:prstGeom>
        </p:spPr>
      </p:pic>
      <p:graphicFrame>
        <p:nvGraphicFramePr>
          <p:cNvPr id="10" name="Tabulka 9"/>
          <p:cNvGraphicFramePr>
            <a:graphicFrameLocks noGrp="1"/>
          </p:cNvGraphicFramePr>
          <p:nvPr>
            <p:extLst/>
          </p:nvPr>
        </p:nvGraphicFramePr>
        <p:xfrm>
          <a:off x="2626233" y="906295"/>
          <a:ext cx="6516216" cy="590024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33799"/>
                <a:gridCol w="2096171"/>
                <a:gridCol w="2186246"/>
              </a:tblGrid>
              <a:tr h="85973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200"/>
                        </a:lnSpc>
                      </a:pPr>
                      <a:r>
                        <a:rPr lang="cs-CZ" sz="22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Původ</a:t>
                      </a:r>
                      <a:endParaRPr lang="en-US" sz="22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r>
                        <a:rPr lang="cs-CZ" sz="2200" b="0" u="none" kern="1200" baseline="0" noProof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Hematopoetické </a:t>
                      </a:r>
                      <a:r>
                        <a:rPr lang="cs-CZ" sz="2200" b="0" u="none" kern="1200" baseline="0" noProof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progenitorové</a:t>
                      </a:r>
                      <a:r>
                        <a:rPr lang="cs-CZ" sz="2200" b="0" u="none" kern="1200" baseline="0" noProof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buňky</a:t>
                      </a:r>
                      <a:endParaRPr lang="en-US" sz="2200" b="0" u="none" kern="1200" baseline="0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r>
                        <a:rPr lang="cs-CZ" sz="2200" b="0" u="none" kern="1200" baseline="0" noProof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Hematopoetické </a:t>
                      </a:r>
                      <a:r>
                        <a:rPr lang="cs-CZ" sz="2200" b="0" u="none" kern="1200" baseline="0" noProof="0" dirty="0" err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progenitorové</a:t>
                      </a:r>
                      <a:r>
                        <a:rPr lang="cs-CZ" sz="2200" b="0" u="none" kern="1200" baseline="0" noProof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buňky</a:t>
                      </a:r>
                      <a:endParaRPr lang="en-US" sz="2200" b="0" u="none" kern="1200" baseline="0" noProof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62209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200"/>
                        </a:lnSpc>
                      </a:pPr>
                      <a:r>
                        <a:rPr lang="cs-CZ" sz="22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Hlavní místo zrání</a:t>
                      </a:r>
                      <a:endParaRPr lang="en-US" sz="22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Kostní dřeň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Pojivová tkáň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116954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200"/>
                        </a:lnSpc>
                      </a:pPr>
                      <a:r>
                        <a:rPr lang="cs-CZ" sz="22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Nábor zralých buněk do</a:t>
                      </a:r>
                      <a:r>
                        <a:rPr lang="cs-CZ" sz="2200" b="1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tkání z cirkulace</a:t>
                      </a:r>
                      <a:endParaRPr lang="en-US" sz="22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Ano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72863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200"/>
                        </a:lnSpc>
                      </a:pPr>
                      <a:r>
                        <a:rPr lang="cs-CZ" sz="22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Zralé buňky sídlící v</a:t>
                      </a:r>
                      <a:r>
                        <a:rPr lang="cs-CZ" sz="2200" b="1" kern="1200" baseline="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pojivové tkáni</a:t>
                      </a:r>
                      <a:endParaRPr lang="en-US" sz="22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Ano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64698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200"/>
                        </a:lnSpc>
                      </a:pPr>
                      <a:r>
                        <a:rPr lang="cs-CZ" sz="22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Schopnost proliferace</a:t>
                      </a:r>
                      <a:endParaRPr lang="en-US" sz="22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Ano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6081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200"/>
                        </a:lnSpc>
                      </a:pPr>
                      <a:r>
                        <a:rPr lang="cs-CZ" sz="22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Životnost</a:t>
                      </a:r>
                      <a:endParaRPr lang="en-US" sz="22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dny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týdny- měsíce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144327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2200"/>
                        </a:lnSpc>
                      </a:pPr>
                      <a:r>
                        <a:rPr lang="cs-CZ" sz="22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Obsah granulí</a:t>
                      </a:r>
                      <a:endParaRPr lang="en-US" sz="2200" b="1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 anchor="ctr">
                    <a:cell3D prstMaterial="dkEdge">
                      <a:bevel prst="slope"/>
                      <a:lightRig rig="flood" dir="t"/>
                    </a:cell3D>
                    <a:solidFill>
                      <a:srgbClr val="FFD29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Histamin, chondroitin sulfát, </a:t>
                      </a:r>
                      <a:r>
                        <a:rPr lang="cs-CZ" sz="2200" noProof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proteases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Histamin, chondroitin sulfát, </a:t>
                      </a:r>
                      <a:r>
                        <a:rPr lang="cs-CZ" sz="2200" noProof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proteases</a:t>
                      </a:r>
                      <a:r>
                        <a:rPr lang="cs-CZ" sz="22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heparin</a:t>
                      </a:r>
                      <a:endParaRPr lang="en-US" sz="2200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cell3D prstMaterial="dkEdge">
                      <a:bevel prst="slop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743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16632"/>
            <a:ext cx="8784976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NK-buňky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 descr="nk-cell.jp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368" t="7821" b="24635"/>
          <a:stretch/>
        </p:blipFill>
        <p:spPr>
          <a:xfrm>
            <a:off x="7675049" y="116632"/>
            <a:ext cx="1286328" cy="646331"/>
          </a:xfrm>
          <a:prstGeom prst="rect">
            <a:avLst/>
          </a:prstGeom>
        </p:spPr>
      </p:pic>
      <p:grpSp>
        <p:nvGrpSpPr>
          <p:cNvPr id="7" name="Skupina 6"/>
          <p:cNvGrpSpPr/>
          <p:nvPr/>
        </p:nvGrpSpPr>
        <p:grpSpPr>
          <a:xfrm>
            <a:off x="35496" y="4035447"/>
            <a:ext cx="2714286" cy="2561905"/>
            <a:chOff x="6407525" y="844068"/>
            <a:chExt cx="2714286" cy="2561905"/>
          </a:xfrm>
        </p:grpSpPr>
        <p:pic>
          <p:nvPicPr>
            <p:cNvPr id="4" name="Obrázek 3" descr="NKcell yellow against tumor cell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7525" y="844068"/>
              <a:ext cx="2714286" cy="2561905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7448275" y="2120663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NK</a:t>
              </a:r>
              <a:endParaRPr lang="cs-CZ" dirty="0"/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8100392" y="1268760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nádor</a:t>
              </a:r>
              <a:endParaRPr lang="cs-CZ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9" y="826920"/>
            <a:ext cx="5921951" cy="283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26920"/>
            <a:ext cx="2972040" cy="574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798" y="4005064"/>
            <a:ext cx="3046354" cy="1139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990" y="5493960"/>
            <a:ext cx="3004161" cy="115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893798" y="3717032"/>
            <a:ext cx="3111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Zapojení inhibičního receptorů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900859" y="5147900"/>
            <a:ext cx="3355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Nezapojení inhibičního receptorů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858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1351</TotalTime>
  <Words>1144</Words>
  <Application>Microsoft Office PowerPoint</Application>
  <PresentationFormat>Předvádění na obrazovce (4:3)</PresentationFormat>
  <Paragraphs>312</Paragraphs>
  <Slides>39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6" baseType="lpstr">
      <vt:lpstr>Arial</vt:lpstr>
      <vt:lpstr>Calibri</vt:lpstr>
      <vt:lpstr>Courier New</vt:lpstr>
      <vt:lpstr>Symbol</vt:lpstr>
      <vt:lpstr>Times New Roman</vt:lpstr>
      <vt:lpstr>Wingdings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Eva Závodná</dc:creator>
  <cp:lastModifiedBy>Závodná</cp:lastModifiedBy>
  <cp:revision>26</cp:revision>
  <dcterms:created xsi:type="dcterms:W3CDTF">2016-04-13T18:12:49Z</dcterms:created>
  <dcterms:modified xsi:type="dcterms:W3CDTF">2017-03-23T13:53:35Z</dcterms:modified>
</cp:coreProperties>
</file>