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7" r:id="rId4"/>
    <p:sldId id="258" r:id="rId5"/>
    <p:sldId id="268" r:id="rId6"/>
    <p:sldId id="269" r:id="rId7"/>
    <p:sldId id="270" r:id="rId8"/>
    <p:sldId id="271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72" r:id="rId18"/>
    <p:sldId id="273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06" autoAdjust="0"/>
  </p:normalViewPr>
  <p:slideViewPr>
    <p:cSldViewPr showGuides="1">
      <p:cViewPr varScale="1">
        <p:scale>
          <a:sx n="75" d="100"/>
          <a:sy n="75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E143E-B8CC-4997-8515-3C90E6EDF1BB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F64E4-7DFD-4F75-BD8C-DEDD22FF5F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6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Secretory_pathway" TargetMode="External"/><Relationship Id="rId13" Type="http://schemas.openxmlformats.org/officeDocument/2006/relationships/hyperlink" Target="https://en.wikipedia.org/wiki/active_transport" TargetMode="External"/><Relationship Id="rId18" Type="http://schemas.openxmlformats.org/officeDocument/2006/relationships/hyperlink" Target="https://en.wikipedia.org/wiki/Redox" TargetMode="External"/><Relationship Id="rId26" Type="http://schemas.openxmlformats.org/officeDocument/2006/relationships/hyperlink" Target="http://www.touchbriefings.com/pdf/2782/rousset.pdf" TargetMode="External"/><Relationship Id="rId3" Type="http://schemas.openxmlformats.org/officeDocument/2006/relationships/hyperlink" Target="https://en.wikipedia.org/wiki/Thyroid_hormone" TargetMode="External"/><Relationship Id="rId21" Type="http://schemas.openxmlformats.org/officeDocument/2006/relationships/hyperlink" Target="https://en.wikipedia.org/wiki/endocytosis" TargetMode="External"/><Relationship Id="rId7" Type="http://schemas.openxmlformats.org/officeDocument/2006/relationships/hyperlink" Target="https://en.wikipedia.org/wiki/Rough_endoplasmic_reticulum" TargetMode="External"/><Relationship Id="rId12" Type="http://schemas.openxmlformats.org/officeDocument/2006/relationships/hyperlink" Target="https://en.wikipedia.org/wiki/iodide" TargetMode="External"/><Relationship Id="rId17" Type="http://schemas.openxmlformats.org/officeDocument/2006/relationships/hyperlink" Target="https://en.wikipedia.org/wiki/Thyroid" TargetMode="External"/><Relationship Id="rId25" Type="http://schemas.openxmlformats.org/officeDocument/2006/relationships/hyperlink" Target="https://en.wikipedia.org/wiki/triiodothyronine" TargetMode="External"/><Relationship Id="rId2" Type="http://schemas.openxmlformats.org/officeDocument/2006/relationships/slide" Target="../slides/slide4.xml"/><Relationship Id="rId16" Type="http://schemas.openxmlformats.org/officeDocument/2006/relationships/hyperlink" Target="https://en.wikipedia.org/wiki/passive_transport" TargetMode="External"/><Relationship Id="rId20" Type="http://schemas.openxmlformats.org/officeDocument/2006/relationships/hyperlink" Target="https://en.wikipedia.org/wiki/Tyrosine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Thyroglobulin" TargetMode="External"/><Relationship Id="rId11" Type="http://schemas.openxmlformats.org/officeDocument/2006/relationships/hyperlink" Target="https://en.wikipedia.org/wiki/sodium-iodide_symporter" TargetMode="External"/><Relationship Id="rId24" Type="http://schemas.openxmlformats.org/officeDocument/2006/relationships/hyperlink" Target="https://en.wikipedia.org/wiki/thyroxine" TargetMode="External"/><Relationship Id="rId5" Type="http://schemas.openxmlformats.org/officeDocument/2006/relationships/hyperlink" Target="https://commons.wikimedia.org/wiki/Special:BookSources/1-4160-2328-3" TargetMode="External"/><Relationship Id="rId15" Type="http://schemas.openxmlformats.org/officeDocument/2006/relationships/hyperlink" Target="https://en.wikipedia.org/wiki/pendrin" TargetMode="External"/><Relationship Id="rId23" Type="http://schemas.openxmlformats.org/officeDocument/2006/relationships/hyperlink" Target="https://en.wikipedia.org/wiki/protease" TargetMode="External"/><Relationship Id="rId10" Type="http://schemas.openxmlformats.org/officeDocument/2006/relationships/hyperlink" Target="https://en.wikipedia.org/wiki/exocytosis" TargetMode="External"/><Relationship Id="rId19" Type="http://schemas.openxmlformats.org/officeDocument/2006/relationships/hyperlink" Target="https://en.wikipedia.org/wiki/Thyroid_peroxidase" TargetMode="External"/><Relationship Id="rId4" Type="http://schemas.openxmlformats.org/officeDocument/2006/relationships/hyperlink" Target="https://en.wikipedia.org/wiki/International_Standard_Book_Number" TargetMode="External"/><Relationship Id="rId9" Type="http://schemas.openxmlformats.org/officeDocument/2006/relationships/hyperlink" Target="https://en.wikipedia.org/wiki/thyroid_follicle" TargetMode="External"/><Relationship Id="rId14" Type="http://schemas.openxmlformats.org/officeDocument/2006/relationships/hyperlink" Target="https://en.wikipedia.org/wiki/endothelium" TargetMode="External"/><Relationship Id="rId22" Type="http://schemas.openxmlformats.org/officeDocument/2006/relationships/hyperlink" Target="https://en.wikipedia.org/wiki/Proteolysis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Synthesis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en:Thyroid hormone"/>
              </a:rPr>
              <a:t>thyroid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en:Thyroid hormone"/>
              </a:rPr>
              <a:t> 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en:Thyroid hormone"/>
              </a:rPr>
              <a:t>hormones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Reference: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Chapter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48, "SYNTHESIS OF THYROID HORMONES" in: Walter F., PhD.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Boron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(2003)</a:t>
            </a:r>
            <a:r>
              <a:rPr lang="cs-CZ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Medical</a:t>
            </a:r>
            <a:r>
              <a:rPr lang="cs-CZ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Physiology</a:t>
            </a:r>
            <a:r>
              <a:rPr lang="cs-CZ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A </a:t>
            </a:r>
            <a:r>
              <a:rPr lang="cs-CZ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Cellular</a:t>
            </a:r>
            <a:r>
              <a:rPr lang="cs-CZ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cs-CZ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Molecular</a:t>
            </a:r>
            <a:r>
              <a:rPr lang="cs-CZ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Approach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Elsevier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Saunders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1,300 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en:International Standard Book Number"/>
              </a:rPr>
              <a:t>ISBN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 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Special:BookSources/1-4160-2328-3"/>
              </a:rPr>
              <a:t>1-4160-2328-3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Explanation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en:Thyroglobulin"/>
              </a:rPr>
              <a:t>Thyroglobulin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synthesized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en:Rough endoplasmic reticulum"/>
              </a:rPr>
              <a:t>rough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en:Rough endoplasmic reticulum"/>
              </a:rPr>
              <a:t> 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en:Rough endoplasmic reticulum"/>
              </a:rPr>
              <a:t>endoplasmic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en:Rough endoplasmic reticulum"/>
              </a:rPr>
              <a:t> 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en:Rough endoplasmic reticulum"/>
              </a:rPr>
              <a:t>reticulum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follows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en:Secretory pathway"/>
              </a:rPr>
              <a:t>secretory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en:Secretory pathway"/>
              </a:rPr>
              <a:t> 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en:Secretory pathway"/>
              </a:rPr>
              <a:t>pathway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to enter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colloid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lumen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 tooltip="en:thyroid follicle"/>
              </a:rPr>
              <a:t>thyroid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 tooltip="en:thyroid follicle"/>
              </a:rPr>
              <a:t> 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 tooltip="en:thyroid follicle"/>
              </a:rPr>
              <a:t>follicle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by 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 tooltip="en:exocytosis"/>
              </a:rPr>
              <a:t>exocytosis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Meanwhile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 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1" tooltip="en:sodium-iodide symporter"/>
              </a:rPr>
              <a:t>sodium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1" tooltip="en:sodium-iodide symporter"/>
              </a:rPr>
              <a:t>-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1" tooltip="en:sodium-iodide symporter"/>
              </a:rPr>
              <a:t>iodide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1" tooltip="en:sodium-iodide symporter"/>
              </a:rPr>
              <a:t> (Na/I) 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1" tooltip="en:sodium-iodide symporter"/>
              </a:rPr>
              <a:t>symporter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pumps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2" tooltip="en:iodide"/>
              </a:rPr>
              <a:t>iodide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(I-) 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3" tooltip="en:active transport"/>
              </a:rPr>
              <a:t>actively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cell,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previously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has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crossed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4" tooltip="en:endothelium"/>
              </a:rPr>
              <a:t>endothelium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by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largely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unknown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mechanisms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iodide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enters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follicular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lumen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cytoplasm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transporter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5" tooltip="en:pendrin"/>
              </a:rPr>
              <a:t>pendrin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in a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purportedly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6" tooltip="en:passive transport"/>
              </a:rPr>
              <a:t>passive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manner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7"/>
              </a:rPr>
              <a:t>[1]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In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colloid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iodide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(I-)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8" tooltip="en:Redox"/>
              </a:rPr>
              <a:t>oxidized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to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iodine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(I0) by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enzyme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called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9" tooltip="en:Thyroid peroxidase"/>
              </a:rPr>
              <a:t>thyroid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9" tooltip="en:Thyroid peroxidase"/>
              </a:rPr>
              <a:t> 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9" tooltip="en:Thyroid peroxidase"/>
              </a:rPr>
              <a:t>peroxidase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Iodine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(I0)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very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reactive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iodinates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thyroglobulin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0" tooltip="en:Tyrosine"/>
              </a:rPr>
              <a:t>tyrosyl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residues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its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protein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chain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(in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total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containing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approximately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120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tyrosyl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residues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In </a:t>
            </a:r>
            <a:r>
              <a:rPr lang="cs-CZ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conjugation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adjacent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tyrosyl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residues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paired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together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entire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complex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re-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enters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follicular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cell by 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1" tooltip="en:endocytosis"/>
              </a:rPr>
              <a:t>endocytosis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2" tooltip="en:Proteolysis"/>
              </a:rPr>
              <a:t>Proteolysis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by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various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3" tooltip="en:protease"/>
              </a:rPr>
              <a:t>proteases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liberates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4" tooltip="en:thyroxine"/>
              </a:rPr>
              <a:t>thyroxine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5" tooltip="en:triiodothyronine"/>
              </a:rPr>
              <a:t>triiodothyronine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molecules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enter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blood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largely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unknown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mechanisms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Additional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references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details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7"/>
              </a:rPr>
              <a:t>↑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6"/>
              </a:rPr>
              <a:t>How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6"/>
              </a:rPr>
              <a:t> 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6"/>
              </a:rPr>
              <a:t>Iodide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6"/>
              </a:rPr>
              <a:t> 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6"/>
              </a:rPr>
              <a:t>Reaches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6"/>
              </a:rPr>
              <a:t> 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6"/>
              </a:rPr>
              <a:t>its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6"/>
              </a:rPr>
              <a:t> 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6"/>
              </a:rPr>
              <a:t>Site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6"/>
              </a:rPr>
              <a:t> 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6"/>
              </a:rPr>
              <a:t>of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6"/>
              </a:rPr>
              <a:t> 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6"/>
              </a:rPr>
              <a:t>Utilisation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6"/>
              </a:rPr>
              <a:t> in 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6"/>
              </a:rPr>
              <a:t>the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6"/>
              </a:rPr>
              <a:t> 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6"/>
              </a:rPr>
              <a:t>Thyroid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6"/>
              </a:rPr>
              <a:t> 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6"/>
              </a:rPr>
              <a:t>Gland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6"/>
              </a:rPr>
              <a:t> – 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6"/>
              </a:rPr>
              <a:t>Involvement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6"/>
              </a:rPr>
              <a:t> 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6"/>
              </a:rPr>
              <a:t>of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6"/>
              </a:rPr>
              <a:t> 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6"/>
              </a:rPr>
              <a:t>Solute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6"/>
              </a:rPr>
              <a:t> 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6"/>
              </a:rPr>
              <a:t>Carrier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6"/>
              </a:rPr>
              <a:t> 26A4 (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6"/>
              </a:rPr>
              <a:t>Pendrin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6"/>
              </a:rPr>
              <a:t>) 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6"/>
              </a:rPr>
              <a:t>and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6"/>
              </a:rPr>
              <a:t> 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6"/>
              </a:rPr>
              <a:t>Solute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6"/>
              </a:rPr>
              <a:t> 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6"/>
              </a:rPr>
              <a:t>Carrier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6"/>
              </a:rPr>
              <a:t> 5A8 (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6"/>
              </a:rPr>
              <a:t>Apical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6"/>
              </a:rPr>
              <a:t> 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6"/>
              </a:rPr>
              <a:t>Iodide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6"/>
              </a:rPr>
              <a:t> 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6"/>
              </a:rPr>
              <a:t>Transporter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6"/>
              </a:rPr>
              <a:t>)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a report by Bernard A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Rousset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Touch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Brieflings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2007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F64E4-7DFD-4F75-BD8C-DEDD22FF5FA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53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Overview of sites of thyroid hormone regulation of metabolism.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Hypothalamic-Pituitary-Thyroid axis: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thyrotropin releasing hormone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(TRH) and thyroid stimulating hormone (TSH) respond primarily to circulating serum T4, converted in the hypothalamus and pituitary to T3 by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5=-deiodinase type 2 (D2).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monocarboxylate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transporter 8 (MCT8) is required for T3 transport into the pituitary and hypothalamus.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parvalbuminergic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neurons (PBN):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PBN are a population of newly discovered neurons in the anterior hypothalamus that are directly linked to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regulation of cardiovascular function, including heart rate, blood pressure, and body temperature. Thyroid hormone receptor signaling 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for the normal development of PBN neurons linking thyroid hormone to cardiac and temperature regulation.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B, paraventricular nucleus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hypothlamus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(VPN):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leptin, produced in peripheral fat tissue, provides feedback at the VPN, stimulates signal transducer and activator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transcription (STAT)3 phosphorylation (STAT3-P*), which directly stimulates TRH expression. Leptin also stimulates TRH indirectly in the arcuate</a:t>
            </a:r>
          </a:p>
          <a:p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nucleus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inhibiting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neuropeptide Y and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agouti-related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protein,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stimulating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proopiomelanocortin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(POMC), and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POMC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product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-melanocyte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stimulating hormone (-MSH) stimulates CREB in the TRH neuron (indirect pathway is not shown in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ventromedial nucleus of the</a:t>
            </a:r>
          </a:p>
          <a:p>
            <a:r>
              <a:rPr lang="cs-CZ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hypothalamus</a:t>
            </a:r>
            <a:r>
              <a:rPr lang="cs-CZ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(VMH):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hyperthyroidism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T3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treatment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stimulates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novo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fatty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acid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synthesis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VMH,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inhibits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AMPK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phosphorylation</a:t>
            </a:r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increases fatty acid synthase (FAS) activity. Increased hypothalamic lipid synthesis is associated with activation of the sympathetic nervous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(SNS) which stimulates brown adipose tissue (BAT).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D, BAT: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adrenergic signaling through the 3-adrenergic receptor (AR) stimulates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UCP1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 expression, stimulates D2 activity by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deubiquitination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promotes thermogenesis and weight loss. The metabolic signal from bile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acid via the G protein-coupled membrane bile acid receptor (TGR5) has been shown in one model to stimulate D2 activity and local T3 production,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 further stimulates BAT lipolysis, UCP1 expression, and thermogenesis.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E, white adipose tissue (WAT):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SNS signals via 1- and 2-AR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stimulate WAT lipolysis. T3 stimulates local production of norepinephrine (NE), increasing lipolysis and reducing body fat.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F, liver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T3 is involved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both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cholesterol and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fatty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acid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metabolism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see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details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cs-CZ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3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HOMGCR, 3-hydroxy-3-methylglutaryl-CoA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reductase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ACC1, acetyl-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CoA</a:t>
            </a:r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carboxylase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1; CYP7a1, cytochrome </a:t>
            </a:r>
            <a:r>
              <a:rPr lang="cs-CZ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-450 7A1; CPT-1,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carnitine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palmitoyltransferase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1; LDL-R,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low-density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lipoprotein receptor. </a:t>
            </a:r>
            <a:r>
              <a:rPr lang="cs-CZ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G, </a:t>
            </a:r>
            <a:r>
              <a:rPr lang="cs-CZ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muscle</a:t>
            </a:r>
            <a:r>
              <a:rPr lang="cs-CZ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Forkhead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 O3 (FoxO3)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induces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D2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expression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increases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local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T3 in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skeletal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muscle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promotes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T3-target gene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expression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myoD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myosin</a:t>
            </a:r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heavy chain (MHC) and sarcoplasmic reticulum Ca2-ATPase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(SERCA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Local T3 also determines the relative expression level of MHC and SERCA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isoforms. Expression level of these isoforms determines muscle fiber types and initiation of repair.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SERCA2a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primarily expressed in slow-twitch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fibers and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SERCA1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fast-twitch fibers. T3 stimulates SERCA, which hydrolyzes ATP and increases energy expenditure.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H, pancreas: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T3 and TR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required for normal pancreatic development and function. In rat pancreatic  cells, expression of TR and D2 are activated during normal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development. T3 treatment enhances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Mafa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(v-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maf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musculoaponeurotic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fibrosarcoma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oncogene homolog A) transcription factor gene expression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increases MAFA protein content, the key factor for maturation of  cells to secrete insulin in response to glucose. T3 stimulates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cyclin D1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(CD1) gene expression and protein level and promotes proliferation. Increasing cyclin D1 activates the cyclin D1/cyclin-dependent kinase/</a:t>
            </a:r>
          </a:p>
          <a:p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retinoblastoma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protein/E2F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pathway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F64E4-7DFD-4F75-BD8C-DEDD22FF5FA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71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Tissue-specific effects of mutations in the thyroid hormone transporter MCT8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Simone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Kersseboom</a:t>
            </a:r>
            <a:r>
              <a:rPr lang="en-US" sz="1200" b="1" i="0" kern="1200" baseline="30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Theo J.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Visser</a:t>
            </a:r>
            <a:r>
              <a:rPr lang="en-US" sz="1200" b="1" i="0" kern="1200" baseline="30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F64E4-7DFD-4F75-BD8C-DEDD22FF5FA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10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http://www.livescience.com/26266-new-brain-cell-blood-pressure.html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F64E4-7DFD-4F75-BD8C-DEDD22FF5FA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54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355E-E163-4D03-94D1-F7E0527EB961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7C5A5-DBEE-49E4-8137-595016C4C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355E-E163-4D03-94D1-F7E0527EB961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7C5A5-DBEE-49E4-8137-595016C4C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355E-E163-4D03-94D1-F7E0527EB961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7C5A5-DBEE-49E4-8137-595016C4C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355E-E163-4D03-94D1-F7E0527EB961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7C5A5-DBEE-49E4-8137-595016C4C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355E-E163-4D03-94D1-F7E0527EB961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7C5A5-DBEE-49E4-8137-595016C4C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355E-E163-4D03-94D1-F7E0527EB961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7C5A5-DBEE-49E4-8137-595016C4C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355E-E163-4D03-94D1-F7E0527EB961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7C5A5-DBEE-49E4-8137-595016C4C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355E-E163-4D03-94D1-F7E0527EB961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7C5A5-DBEE-49E4-8137-595016C4C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355E-E163-4D03-94D1-F7E0527EB961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7C5A5-DBEE-49E4-8137-595016C4C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355E-E163-4D03-94D1-F7E0527EB961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7C5A5-DBEE-49E4-8137-595016C4C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355E-E163-4D03-94D1-F7E0527EB961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7C5A5-DBEE-49E4-8137-595016C4C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C355E-E163-4D03-94D1-F7E0527EB961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7C5A5-DBEE-49E4-8137-595016C4C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medscape.com/thumbnail_library/dt_150121_thyroid_8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6300192" y="4725144"/>
            <a:ext cx="248228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ŠTÍTNÁ</a:t>
            </a:r>
          </a:p>
          <a:p>
            <a:r>
              <a:rPr lang="cs-CZ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ŽLÁZA</a:t>
            </a:r>
            <a:endParaRPr lang="en-US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ell.com/cms/attachment/2018543935/2038695894/gr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" t="1178" r="1937" b="4567"/>
          <a:stretch/>
        </p:blipFill>
        <p:spPr bwMode="auto">
          <a:xfrm>
            <a:off x="1871700" y="311818"/>
            <a:ext cx="5400600" cy="654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98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cielo.br/img/revistas/abem/v55n1/01f0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32474"/>
            <a:ext cx="4392947" cy="353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23528" y="332656"/>
            <a:ext cx="8820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Monocarboxylátové</a:t>
            </a:r>
            <a:r>
              <a:rPr lang="cs-CZ" sz="28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transportéry MCT</a:t>
            </a:r>
          </a:p>
          <a:p>
            <a:r>
              <a:rPr lang="cs-CZ" sz="2000" dirty="0"/>
              <a:t>	</a:t>
            </a:r>
            <a:r>
              <a:rPr lang="cs-CZ" sz="2000" dirty="0" smtClean="0"/>
              <a:t>– pro přenos T3 a T4 důležité varianty MCT8 a MCT10</a:t>
            </a:r>
          </a:p>
          <a:p>
            <a:r>
              <a:rPr lang="cs-CZ" sz="2000" dirty="0"/>
              <a:t>	 – </a:t>
            </a:r>
            <a:r>
              <a:rPr lang="cs-CZ" sz="2000" dirty="0" smtClean="0"/>
              <a:t>T3 a T4 pravděpodobně nemohou přecházet volnou difúzí</a:t>
            </a:r>
          </a:p>
          <a:p>
            <a:r>
              <a:rPr lang="cs-CZ" sz="2000" dirty="0"/>
              <a:t>	</a:t>
            </a:r>
            <a:r>
              <a:rPr lang="cs-CZ" sz="2000" dirty="0" smtClean="0"/>
              <a:t>- MCT8 se nachází asi rovněž v buňkách krevně-mozkové bariéře a v bariéře </a:t>
            </a:r>
            <a:r>
              <a:rPr lang="cs-CZ" sz="2000" dirty="0" err="1" smtClean="0"/>
              <a:t>mezimozkomíšnímmokem</a:t>
            </a:r>
            <a:r>
              <a:rPr lang="cs-CZ" sz="2000" dirty="0" smtClean="0"/>
              <a:t> a mozkem</a:t>
            </a: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2085816"/>
            <a:ext cx="86764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 MCT 8 </a:t>
            </a:r>
            <a:r>
              <a:rPr lang="cs-CZ" sz="28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vázaný </a:t>
            </a:r>
            <a:r>
              <a:rPr lang="cs-CZ" sz="28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X chromozóm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- </a:t>
            </a:r>
            <a:r>
              <a:rPr lang="cs-CZ" sz="2400" dirty="0"/>
              <a:t>mutace způsobuje Allan-</a:t>
            </a:r>
            <a:r>
              <a:rPr lang="cs-CZ" sz="2400" dirty="0" err="1"/>
              <a:t>Herndon</a:t>
            </a:r>
            <a:r>
              <a:rPr lang="cs-CZ" sz="2400" dirty="0"/>
              <a:t>-</a:t>
            </a:r>
            <a:r>
              <a:rPr lang="cs-CZ" sz="2400" dirty="0" err="1"/>
              <a:t>Dudley</a:t>
            </a:r>
            <a:r>
              <a:rPr lang="cs-CZ" sz="2400" dirty="0"/>
              <a:t> </a:t>
            </a:r>
            <a:r>
              <a:rPr lang="cs-CZ" sz="2400" dirty="0" smtClean="0"/>
              <a:t>syndrom </a:t>
            </a:r>
            <a:r>
              <a:rPr lang="cs-CZ" sz="2400" dirty="0"/>
              <a:t>(AHDS</a:t>
            </a:r>
            <a:r>
              <a:rPr lang="cs-CZ" sz="2400" dirty="0" smtClean="0"/>
              <a:t>) – psychomotorická retardace u mužů s abnormálními hodnotami hormonů štítné žlázy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3668831"/>
            <a:ext cx="44424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Knck-out</a:t>
            </a:r>
            <a:r>
              <a:rPr lang="cs-CZ" dirty="0" smtClean="0"/>
              <a:t> myši pro MCT8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Blokovaný vstup T3 do buněk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Normální vstup T4 do buněk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!nemají neurologické příznaky jako člověk!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9511" y="4762524"/>
            <a:ext cx="435745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Organic anion-transporting polypeptide 1c1 </a:t>
            </a:r>
            <a:r>
              <a:rPr lang="en-US" dirty="0"/>
              <a:t>(</a:t>
            </a:r>
            <a:r>
              <a:rPr lang="en-US" sz="28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Oatp1c1</a:t>
            </a:r>
            <a:r>
              <a:rPr lang="en-US" dirty="0" smtClean="0"/>
              <a:t>)</a:t>
            </a:r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 smtClean="0"/>
              <a:t>V mozkových bariérách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transportér mimo jiné i pro T4</a:t>
            </a:r>
          </a:p>
          <a:p>
            <a:pPr marL="285750" indent="-285750">
              <a:buFontTx/>
              <a:buChar char="-"/>
            </a:pPr>
            <a:r>
              <a:rPr lang="cs-CZ" dirty="0" err="1" smtClean="0"/>
              <a:t>Knock-out</a:t>
            </a:r>
            <a:r>
              <a:rPr lang="cs-CZ" dirty="0" smtClean="0"/>
              <a:t> myši s lokální mozkovou </a:t>
            </a:r>
            <a:r>
              <a:rPr lang="cs-CZ" dirty="0" err="1" smtClean="0"/>
              <a:t>hypotherózou</a:t>
            </a:r>
            <a:r>
              <a:rPr lang="cs-CZ" dirty="0" smtClean="0"/>
              <a:t>, jinak normální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584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1290" y="4067487"/>
            <a:ext cx="6462271" cy="279051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95536" y="965627"/>
            <a:ext cx="81369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Většina pacientů AHDS </a:t>
            </a:r>
            <a:r>
              <a:rPr lang="cs-CZ" dirty="0" smtClean="0"/>
              <a:t>není schopná </a:t>
            </a:r>
            <a:r>
              <a:rPr lang="cs-CZ" dirty="0"/>
              <a:t>sedět, stát nebo samostatně </a:t>
            </a:r>
            <a:r>
              <a:rPr lang="cs-CZ" dirty="0" smtClean="0"/>
              <a:t>chodit a nevyvíjí se řeč</a:t>
            </a:r>
            <a:r>
              <a:rPr lang="cs-CZ" dirty="0"/>
              <a:t>. Nicméně, v některých rodinách pacienti mají mírnější fenotyp a jsou schopni chodit a / nebo mluvit, i když s velkými obtížemi. Všichni pacienti mají </a:t>
            </a:r>
            <a:r>
              <a:rPr lang="cs-CZ" b="1" dirty="0"/>
              <a:t>těžkou mentální retardaci</a:t>
            </a:r>
            <a:r>
              <a:rPr lang="cs-CZ" dirty="0"/>
              <a:t>. Pacienti </a:t>
            </a:r>
            <a:r>
              <a:rPr lang="cs-CZ" dirty="0" smtClean="0"/>
              <a:t>s AHDS </a:t>
            </a:r>
            <a:r>
              <a:rPr lang="cs-CZ" dirty="0"/>
              <a:t>se rodí bez zjevné abnormality a </a:t>
            </a:r>
            <a:r>
              <a:rPr lang="cs-CZ" dirty="0" smtClean="0"/>
              <a:t>choroba </a:t>
            </a:r>
            <a:r>
              <a:rPr lang="cs-CZ" dirty="0"/>
              <a:t>se </a:t>
            </a:r>
            <a:r>
              <a:rPr lang="cs-CZ" dirty="0" smtClean="0"/>
              <a:t>vyvíjí </a:t>
            </a:r>
            <a:r>
              <a:rPr lang="cs-CZ" dirty="0"/>
              <a:t>postupně, často </a:t>
            </a:r>
            <a:r>
              <a:rPr lang="cs-CZ" dirty="0" smtClean="0"/>
              <a:t>je spojená </a:t>
            </a:r>
            <a:r>
              <a:rPr lang="cs-CZ" dirty="0"/>
              <a:t>s mikrocefalie. MRI mozku obvykle zobrazuje </a:t>
            </a:r>
            <a:r>
              <a:rPr lang="cs-CZ" dirty="0" smtClean="0"/>
              <a:t>opožděnou </a:t>
            </a:r>
            <a:r>
              <a:rPr lang="cs-CZ" dirty="0" err="1" smtClean="0"/>
              <a:t>myelinizaci</a:t>
            </a:r>
            <a:r>
              <a:rPr lang="cs-CZ" dirty="0" smtClean="0"/>
              <a:t> </a:t>
            </a:r>
            <a:r>
              <a:rPr lang="cs-CZ" dirty="0"/>
              <a:t>před dosažením věku 2 let, </a:t>
            </a:r>
            <a:r>
              <a:rPr lang="cs-CZ" dirty="0" smtClean="0"/>
              <a:t>která se však </a:t>
            </a:r>
            <a:r>
              <a:rPr lang="cs-CZ" dirty="0"/>
              <a:t>zřejmě normalizuje se zvyšujícím se věkem.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11560" y="3068960"/>
            <a:ext cx="56106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T4 (celkové) a fT4 (volné) – nižší normál až výrazné snížení</a:t>
            </a:r>
          </a:p>
          <a:p>
            <a:r>
              <a:rPr lang="cs-CZ" dirty="0" smtClean="0"/>
              <a:t>T3 – </a:t>
            </a:r>
            <a:r>
              <a:rPr lang="cs-CZ" dirty="0" smtClean="0"/>
              <a:t>trvalé </a:t>
            </a:r>
            <a:r>
              <a:rPr lang="cs-CZ" dirty="0" smtClean="0"/>
              <a:t>zvýšení</a:t>
            </a:r>
          </a:p>
          <a:p>
            <a:r>
              <a:rPr lang="cs-CZ" dirty="0" smtClean="0"/>
              <a:t>TSH – normální až zvýšené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547664" y="260648"/>
            <a:ext cx="6049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Allan-</a:t>
            </a:r>
            <a:r>
              <a:rPr lang="cs-CZ" sz="2800" b="1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Herndon</a:t>
            </a:r>
            <a:r>
              <a:rPr lang="cs-CZ" sz="28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cs-CZ" sz="2800" b="1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Dudley</a:t>
            </a:r>
            <a:r>
              <a:rPr lang="cs-CZ" sz="28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syndrom (AHDS)</a:t>
            </a:r>
          </a:p>
        </p:txBody>
      </p:sp>
    </p:spTree>
    <p:extLst>
      <p:ext uri="{BB962C8B-B14F-4D97-AF65-F5344CB8AC3E}">
        <p14:creationId xmlns:p14="http://schemas.microsoft.com/office/powerpoint/2010/main" val="186515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nature.com/nature/journal/v455/n7215/images/nature07456-f3.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8415"/>
            <a:ext cx="2975184" cy="304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258" b="68680"/>
          <a:stretch/>
        </p:blipFill>
        <p:spPr>
          <a:xfrm>
            <a:off x="6369718" y="3956715"/>
            <a:ext cx="2808312" cy="2901285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767785" y="404664"/>
            <a:ext cx="7608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Parvalbuminergní</a:t>
            </a:r>
            <a:r>
              <a:rPr lang="cs-CZ" sz="28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neurony v předním hypotalamu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23528" y="1556792"/>
            <a:ext cx="85405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400" dirty="0" smtClean="0"/>
              <a:t>Kontrola kardiovaskulárních funkcí: srdeční frekvence, krevní tlak</a:t>
            </a:r>
          </a:p>
          <a:p>
            <a:pPr marL="285750" indent="-285750">
              <a:buFontTx/>
              <a:buChar char="-"/>
            </a:pPr>
            <a:r>
              <a:rPr lang="cs-CZ" sz="2400" dirty="0" smtClean="0"/>
              <a:t>Kontrola termoregulace</a:t>
            </a:r>
            <a:endParaRPr lang="cs-CZ" sz="2400" dirty="0"/>
          </a:p>
        </p:txBody>
      </p:sp>
      <p:pic>
        <p:nvPicPr>
          <p:cNvPr id="4100" name="Picture 4" descr="3d illustration of brain cell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185" y="4053876"/>
            <a:ext cx="3522990" cy="264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08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omps.gograph.com/negative-feedback-in-the-hpt-axis_gg6248445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3519"/>
            <a:ext cx="6192688" cy="654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658678" y="4725144"/>
            <a:ext cx="451578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 smtClean="0"/>
              <a:t>TRH stimuluje:</a:t>
            </a:r>
          </a:p>
          <a:p>
            <a:endParaRPr lang="cs-CZ" dirty="0" smtClean="0"/>
          </a:p>
          <a:p>
            <a:r>
              <a:rPr lang="cs-CZ" dirty="0" smtClean="0"/>
              <a:t>-</a:t>
            </a:r>
            <a:r>
              <a:rPr lang="cs-CZ" dirty="0"/>
              <a:t>  </a:t>
            </a:r>
            <a:r>
              <a:rPr lang="cs-CZ" dirty="0" smtClean="0"/>
              <a:t>  TSH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Prolaktin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Růstový hormon (</a:t>
            </a:r>
            <a:r>
              <a:rPr lang="cs-CZ" i="1" dirty="0" smtClean="0"/>
              <a:t>není potvrzeno u člověka)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300193" y="1026602"/>
            <a:ext cx="2843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 smtClean="0"/>
              <a:t>TRH je stimulována:</a:t>
            </a:r>
          </a:p>
          <a:p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 smtClean="0"/>
              <a:t>Nutriční signály (</a:t>
            </a:r>
            <a:r>
              <a:rPr lang="cs-CZ" dirty="0" err="1" smtClean="0"/>
              <a:t>leptin</a:t>
            </a:r>
            <a:r>
              <a:rPr lang="cs-CZ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Hormonální signály (adrenalin, kortizol)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Cirkadiální rytmy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443492" y="116632"/>
            <a:ext cx="5737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Paraventrikulární</a:t>
            </a:r>
            <a:r>
              <a:rPr lang="cs-CZ" sz="28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jádro v hypotalamu</a:t>
            </a:r>
            <a:endParaRPr lang="cs-CZ" sz="28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441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91680" y="116632"/>
            <a:ext cx="57370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Paraventrikulární</a:t>
            </a:r>
            <a:r>
              <a:rPr lang="cs-CZ" sz="28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jádro v hypotalamu</a:t>
            </a:r>
          </a:p>
          <a:p>
            <a:pPr algn="ctr"/>
            <a:r>
              <a:rPr lang="cs-CZ" sz="28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TRH</a:t>
            </a:r>
            <a:endParaRPr lang="cs-CZ" sz="28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http://www.thyroidmanager.org/wp-content/uploads/2011/06/7-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340768"/>
            <a:ext cx="5238750" cy="46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67545" y="1484784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Pokud v buňce není T3, pak se zvyšuje exprese genu pro TRH a zvyšuje se množství enzymu pro jeho úpravu.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313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267744" y="116632"/>
            <a:ext cx="4333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Přední hypofýza - </a:t>
            </a:r>
            <a:r>
              <a:rPr lang="cs-CZ" sz="2800" b="1" dirty="0" err="1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tyrotrofic</a:t>
            </a:r>
            <a:endParaRPr lang="cs-CZ" sz="28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83568" y="1844824"/>
            <a:ext cx="78488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TRH se váže na specifický receptor na membráně </a:t>
            </a:r>
            <a:r>
              <a:rPr lang="cs-CZ" sz="2400" dirty="0" err="1" smtClean="0"/>
              <a:t>thyrotrofických</a:t>
            </a:r>
            <a:r>
              <a:rPr lang="cs-CZ" sz="2400" dirty="0" smtClean="0"/>
              <a:t> buněk hypofýzy.</a:t>
            </a:r>
          </a:p>
          <a:p>
            <a:endParaRPr lang="cs-CZ" sz="2400" dirty="0" smtClean="0"/>
          </a:p>
          <a:p>
            <a:r>
              <a:rPr lang="cs-CZ" sz="2400" dirty="0" smtClean="0"/>
              <a:t>TRH není důležité pro vývoj </a:t>
            </a:r>
            <a:r>
              <a:rPr lang="cs-CZ" sz="2400" dirty="0" err="1" smtClean="0"/>
              <a:t>thyrotrofů</a:t>
            </a:r>
            <a:r>
              <a:rPr lang="cs-CZ" sz="2400" dirty="0" smtClean="0"/>
              <a:t> prenatálně, ale až postnatálně (!myši!) </a:t>
            </a:r>
          </a:p>
          <a:p>
            <a:endParaRPr lang="cs-CZ" sz="2400" dirty="0" smtClean="0"/>
          </a:p>
          <a:p>
            <a:r>
              <a:rPr lang="cs-CZ" sz="2400" dirty="0" smtClean="0"/>
              <a:t>Mutace receptoru pro TRH – vrozená centrální </a:t>
            </a:r>
            <a:r>
              <a:rPr lang="cs-CZ" sz="2400" dirty="0" err="1" smtClean="0"/>
              <a:t>hypothyreóza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3001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267744" y="116632"/>
            <a:ext cx="3962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Centrální   termoregulace</a:t>
            </a:r>
            <a:endParaRPr lang="cs-CZ" sz="28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9512" y="2636912"/>
            <a:ext cx="43924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400" dirty="0" smtClean="0"/>
              <a:t>Podání T3 do hypotalamu u myší vede k aktivaci sympatiku a hnědého tuku</a:t>
            </a:r>
          </a:p>
          <a:p>
            <a:endParaRPr lang="cs-CZ" sz="2400" dirty="0" smtClean="0"/>
          </a:p>
          <a:p>
            <a:r>
              <a:rPr lang="cs-CZ" sz="2400" dirty="0" smtClean="0"/>
              <a:t>- u hypertyreózy podání inhibitoru pro signální cestu TH do </a:t>
            </a:r>
            <a:r>
              <a:rPr lang="cs-CZ" sz="2400" dirty="0" err="1" smtClean="0"/>
              <a:t>ventromediálního</a:t>
            </a:r>
            <a:r>
              <a:rPr lang="cs-CZ" sz="2400" dirty="0" smtClean="0"/>
              <a:t> jádra inaktivuje aktivaci termogeneze v hnědém tuku a předchází </a:t>
            </a:r>
            <a:r>
              <a:rPr lang="cs-CZ" sz="2400" dirty="0" smtClean="0"/>
              <a:t>ztrátám hmotnosti</a:t>
            </a:r>
            <a:r>
              <a:rPr lang="cs-CZ" sz="2400" dirty="0" smtClean="0"/>
              <a:t>.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74"/>
          <a:stretch>
            <a:fillRect/>
          </a:stretch>
        </p:blipFill>
        <p:spPr bwMode="auto">
          <a:xfrm>
            <a:off x="4572000" y="2564905"/>
            <a:ext cx="4572000" cy="352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395536" y="1268760"/>
            <a:ext cx="8748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Receptory pro T3 a T4 nalezeny v  </a:t>
            </a:r>
            <a:r>
              <a:rPr lang="cs-CZ" sz="2400" dirty="0" err="1" smtClean="0"/>
              <a:t>hypotalmu</a:t>
            </a:r>
            <a:r>
              <a:rPr lang="cs-CZ" sz="2400" dirty="0" smtClean="0"/>
              <a:t> (</a:t>
            </a:r>
            <a:r>
              <a:rPr lang="cs-CZ" sz="2400" dirty="0" err="1" smtClean="0"/>
              <a:t>nucleus</a:t>
            </a:r>
            <a:r>
              <a:rPr lang="cs-CZ" sz="2400" dirty="0" smtClean="0"/>
              <a:t> </a:t>
            </a:r>
            <a:r>
              <a:rPr lang="cs-CZ" sz="2400" dirty="0" err="1" smtClean="0"/>
              <a:t>arcuatus</a:t>
            </a:r>
            <a:r>
              <a:rPr lang="cs-CZ" sz="2400" dirty="0" smtClean="0"/>
              <a:t>, </a:t>
            </a:r>
            <a:r>
              <a:rPr lang="cs-CZ" sz="2400" dirty="0" err="1" smtClean="0"/>
              <a:t>paraventricularis</a:t>
            </a:r>
            <a:r>
              <a:rPr lang="cs-CZ" sz="2400" dirty="0" smtClean="0"/>
              <a:t>, </a:t>
            </a:r>
            <a:r>
              <a:rPr lang="cs-CZ" sz="2400" dirty="0" err="1" smtClean="0"/>
              <a:t>supraooptic</a:t>
            </a:r>
            <a:r>
              <a:rPr lang="cs-CZ" sz="2400" dirty="0" smtClean="0"/>
              <a:t>  a </a:t>
            </a:r>
            <a:r>
              <a:rPr lang="cs-CZ" sz="2400" dirty="0" err="1" smtClean="0"/>
              <a:t>ventromedial</a:t>
            </a:r>
            <a:r>
              <a:rPr lang="cs-CZ" sz="2400" dirty="0" smtClean="0"/>
              <a:t>)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07704" y="116632"/>
            <a:ext cx="5505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Centrální   regulace  příjmu  potravy</a:t>
            </a:r>
            <a:endParaRPr lang="cs-CZ" sz="28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66863" y="990600"/>
            <a:ext cx="6893569" cy="559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179512" y="2607295"/>
            <a:ext cx="1569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TH aktivují </a:t>
            </a:r>
            <a:endParaRPr lang="en-US" sz="2400" dirty="0"/>
          </a:p>
        </p:txBody>
      </p:sp>
      <p:cxnSp>
        <p:nvCxnSpPr>
          <p:cNvPr id="6" name="Přímá spojovací šipka 5"/>
          <p:cNvCxnSpPr/>
          <p:nvPr/>
        </p:nvCxnSpPr>
        <p:spPr>
          <a:xfrm>
            <a:off x="1691680" y="2852936"/>
            <a:ext cx="108012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5796136" y="5445224"/>
            <a:ext cx="2848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Význam </a:t>
            </a:r>
            <a:r>
              <a:rPr lang="cs-CZ" dirty="0" err="1" smtClean="0"/>
              <a:t>deiodinázy</a:t>
            </a:r>
            <a:r>
              <a:rPr lang="cs-CZ" dirty="0" smtClean="0"/>
              <a:t> (T4→T3)</a:t>
            </a:r>
          </a:p>
          <a:p>
            <a:r>
              <a:rPr lang="cs-CZ" dirty="0" smtClean="0"/>
              <a:t>-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follicles.png"/>
          <p:cNvPicPr>
            <a:picLocks noChangeAspect="1"/>
          </p:cNvPicPr>
          <p:nvPr/>
        </p:nvPicPr>
        <p:blipFill>
          <a:blip r:embed="rId2" cstate="print"/>
          <a:srcRect t="1943" b="11373"/>
          <a:stretch>
            <a:fillRect/>
          </a:stretch>
        </p:blipFill>
        <p:spPr>
          <a:xfrm>
            <a:off x="4788024" y="3773704"/>
            <a:ext cx="4572000" cy="3084296"/>
          </a:xfrm>
          <a:prstGeom prst="rect">
            <a:avLst/>
          </a:prstGeom>
        </p:spPr>
      </p:pic>
      <p:pic>
        <p:nvPicPr>
          <p:cNvPr id="4098" name="Picture 2" descr="https://s3.amazonaws.com/classconnection/701/flashcards/3221701/jpg/normal_thyroid40x_lbl-14CA03201830005F6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43299"/>
            <a:ext cx="4572000" cy="3314701"/>
          </a:xfrm>
          <a:prstGeom prst="rect">
            <a:avLst/>
          </a:prstGeom>
          <a:noFill/>
        </p:spPr>
      </p:pic>
      <p:sp>
        <p:nvSpPr>
          <p:cNvPr id="4100" name="AutoShape 4" descr="Výsledek obrázku pro thyroid gl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2" name="AutoShape 6" descr="Výsledek obrázku pro thyroid gl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4" name="Picture 8" descr="http://thyroidboosters.com/wp-content/uploads/2011/10/thyroid-gla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32656"/>
            <a:ext cx="3810000" cy="2857500"/>
          </a:xfrm>
          <a:prstGeom prst="rect">
            <a:avLst/>
          </a:prstGeom>
          <a:noFill/>
        </p:spPr>
      </p:pic>
      <p:pic>
        <p:nvPicPr>
          <p:cNvPr id="4106" name="Picture 10" descr="http://antranik.org/wp-content/uploads/2011/12/thyroid-gland-left-and-right-lateral-lobes-isthmus-and-aorta-and-trachea-anterior-view.jpg"/>
          <p:cNvPicPr>
            <a:picLocks noChangeAspect="1" noChangeArrowheads="1"/>
          </p:cNvPicPr>
          <p:nvPr/>
        </p:nvPicPr>
        <p:blipFill>
          <a:blip r:embed="rId5" cstate="print"/>
          <a:srcRect t="8777" b="9523"/>
          <a:stretch>
            <a:fillRect/>
          </a:stretch>
        </p:blipFill>
        <p:spPr bwMode="auto">
          <a:xfrm>
            <a:off x="251520" y="332656"/>
            <a:ext cx="3672408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901950" y="231775"/>
            <a:ext cx="33035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cs-CZ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ŠTÍTNÁ  ŽLÁZA</a:t>
            </a:r>
          </a:p>
        </p:txBody>
      </p:sp>
      <p:pic>
        <p:nvPicPr>
          <p:cNvPr id="36870" name="Picture 6" descr="štítná žláza LidT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0" y="0"/>
            <a:ext cx="22161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1" name="Picture 7" descr="příštítná žláza LidT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175" y="3429000"/>
            <a:ext cx="22828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517525" y="762000"/>
            <a:ext cx="52895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Tyroxin T4</a:t>
            </a:r>
            <a:r>
              <a:rPr lang="en-US" altLang="cs-CZ" sz="2400">
                <a:latin typeface="Times New Roman" panose="02020603050405020304" pitchFamily="18" charset="0"/>
              </a:rPr>
              <a:t>		- prohormon </a:t>
            </a:r>
            <a:endParaRPr lang="en-US" altLang="cs-CZ" sz="2400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r>
              <a:rPr lang="en-US" altLang="cs-CZ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Trijodthyronin T3	</a:t>
            </a:r>
            <a:r>
              <a:rPr lang="en-US" altLang="cs-CZ" sz="2400">
                <a:latin typeface="Times New Roman" panose="02020603050405020304" pitchFamily="18" charset="0"/>
              </a:rPr>
              <a:t>- aktivní hormon</a:t>
            </a:r>
            <a:endParaRPr lang="en-US" altLang="cs-CZ" sz="2400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r>
              <a:rPr lang="en-US" altLang="cs-CZ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Kalcitonin	           	- </a:t>
            </a:r>
            <a:r>
              <a:rPr lang="en-US" altLang="cs-CZ" sz="2400" i="1">
                <a:latin typeface="Times New Roman" panose="02020603050405020304" pitchFamily="18" charset="0"/>
              </a:rPr>
              <a:t>metabolizmus Ca </a:t>
            </a:r>
            <a:endParaRPr lang="en-US" altLang="cs-CZ" sz="2400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441325" y="2057400"/>
            <a:ext cx="70167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FUNKCE   THYROIDÁLNÍ   BUŇKY:</a:t>
            </a:r>
            <a:endParaRPr lang="en-US" altLang="cs-CZ" sz="2400">
              <a:latin typeface="Times New Roman" panose="02020603050405020304" pitchFamily="18" charset="0"/>
            </a:endParaRPr>
          </a:p>
          <a:p>
            <a:r>
              <a:rPr lang="en-US" altLang="cs-CZ" sz="2400">
                <a:latin typeface="Times New Roman" panose="02020603050405020304" pitchFamily="18" charset="0"/>
              </a:rPr>
              <a:t>Vychytávání a transport jodu</a:t>
            </a:r>
          </a:p>
          <a:p>
            <a:r>
              <a:rPr lang="en-US" altLang="cs-CZ" sz="2400">
                <a:latin typeface="Times New Roman" panose="02020603050405020304" pitchFamily="18" charset="0"/>
              </a:rPr>
              <a:t>Syntéza thyreoglobulinu </a:t>
            </a:r>
          </a:p>
          <a:p>
            <a:r>
              <a:rPr lang="en-US" altLang="cs-CZ" sz="2400">
                <a:latin typeface="Times New Roman" panose="02020603050405020304" pitchFamily="18" charset="0"/>
              </a:rPr>
              <a:t>Uvolnění  T3 a T4 z thyreoglobulinu a uvolnění do krve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609600" y="3886200"/>
            <a:ext cx="6062663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METABOLIZMUS JODU:</a:t>
            </a:r>
            <a:endParaRPr lang="cs-CZ" altLang="cs-CZ" sz="2400">
              <a:latin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cs-CZ" altLang="cs-CZ" sz="2400">
                <a:latin typeface="Times New Roman" panose="02020603050405020304" pitchFamily="18" charset="0"/>
              </a:rPr>
              <a:t> minimální denní dávka: 150 </a:t>
            </a:r>
            <a:r>
              <a:rPr lang="cs-CZ" altLang="cs-CZ" sz="2400">
                <a:latin typeface="Times New Roman" panose="02020603050405020304" pitchFamily="18" charset="0"/>
                <a:sym typeface="Symbol" panose="05050102010706020507" pitchFamily="18" charset="2"/>
              </a:rPr>
              <a:t>g/den</a:t>
            </a:r>
            <a:endParaRPr lang="cs-CZ" altLang="cs-CZ" sz="2400">
              <a:latin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cs-CZ" altLang="cs-CZ" sz="2400">
                <a:latin typeface="Times New Roman" panose="02020603050405020304" pitchFamily="18" charset="0"/>
              </a:rPr>
              <a:t> plazmatická hladina: 3 </a:t>
            </a:r>
            <a:r>
              <a:rPr lang="cs-CZ" altLang="cs-CZ" sz="2400">
                <a:latin typeface="Times New Roman" panose="02020603050405020304" pitchFamily="18" charset="0"/>
                <a:sym typeface="Symbol" panose="05050102010706020507" pitchFamily="18" charset="2"/>
              </a:rPr>
              <a:t>g/l</a:t>
            </a:r>
            <a:endParaRPr lang="cs-CZ" altLang="cs-CZ" sz="2400">
              <a:latin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cs-CZ" altLang="cs-CZ" sz="2400">
                <a:latin typeface="Times New Roman" panose="02020603050405020304" pitchFamily="18" charset="0"/>
              </a:rPr>
              <a:t> vstup do štítné žlázy: 120 </a:t>
            </a:r>
            <a:r>
              <a:rPr lang="cs-CZ" altLang="cs-CZ" sz="2400">
                <a:latin typeface="Times New Roman" panose="02020603050405020304" pitchFamily="18" charset="0"/>
                <a:sym typeface="Symbol" panose="05050102010706020507" pitchFamily="18" charset="2"/>
              </a:rPr>
              <a:t>g/den</a:t>
            </a:r>
            <a:endParaRPr lang="cs-CZ" altLang="cs-CZ" sz="2400">
              <a:latin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cs-CZ" altLang="cs-CZ" sz="2400">
                <a:latin typeface="Times New Roman" panose="02020603050405020304" pitchFamily="18" charset="0"/>
              </a:rPr>
              <a:t> vylučování jodu v T3 a T4 ze žlázy: 80 </a:t>
            </a:r>
            <a:r>
              <a:rPr lang="cs-CZ" altLang="cs-CZ" sz="2400">
                <a:latin typeface="Times New Roman" panose="02020603050405020304" pitchFamily="18" charset="0"/>
                <a:sym typeface="Symbol" panose="05050102010706020507" pitchFamily="18" charset="2"/>
              </a:rPr>
              <a:t>g/den</a:t>
            </a:r>
            <a:endParaRPr lang="cs-CZ" altLang="cs-CZ" sz="2400">
              <a:latin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cs-CZ" altLang="cs-CZ" sz="2400">
                <a:latin typeface="Times New Roman" panose="02020603050405020304" pitchFamily="18" charset="0"/>
              </a:rPr>
              <a:t> vylučování jodu ze žlázy:20 </a:t>
            </a:r>
            <a:r>
              <a:rPr lang="cs-CZ" altLang="cs-CZ" sz="2400">
                <a:latin typeface="Times New Roman" panose="02020603050405020304" pitchFamily="18" charset="0"/>
                <a:sym typeface="Symbol" panose="05050102010706020507" pitchFamily="18" charset="2"/>
              </a:rPr>
              <a:t>g/den</a:t>
            </a:r>
            <a:endParaRPr lang="cs-CZ" altLang="cs-CZ" sz="2400">
              <a:latin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cs-CZ" altLang="cs-CZ" sz="2400">
                <a:latin typeface="Times New Roman" panose="02020603050405020304" pitchFamily="18" charset="0"/>
              </a:rPr>
              <a:t> vyloučení stolicí: 20 </a:t>
            </a:r>
            <a:r>
              <a:rPr lang="cs-CZ" altLang="cs-CZ" sz="2400">
                <a:latin typeface="Times New Roman" panose="02020603050405020304" pitchFamily="18" charset="0"/>
                <a:sym typeface="Symbol" panose="05050102010706020507" pitchFamily="18" charset="2"/>
              </a:rPr>
              <a:t>g/den</a:t>
            </a:r>
            <a:endParaRPr lang="cs-CZ" altLang="cs-CZ" sz="2400">
              <a:latin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cs-CZ" altLang="cs-CZ" sz="2400">
                <a:latin typeface="Times New Roman" panose="02020603050405020304" pitchFamily="18" charset="0"/>
              </a:rPr>
              <a:t> vyloučení močí: 130 </a:t>
            </a:r>
            <a:r>
              <a:rPr lang="cs-CZ" altLang="cs-CZ" sz="2400">
                <a:latin typeface="Times New Roman" panose="02020603050405020304" pitchFamily="18" charset="0"/>
                <a:sym typeface="Symbol" panose="05050102010706020507" pitchFamily="18" charset="2"/>
              </a:rPr>
              <a:t>g/den</a:t>
            </a:r>
          </a:p>
        </p:txBody>
      </p:sp>
    </p:spTree>
    <p:extLst>
      <p:ext uri="{BB962C8B-B14F-4D97-AF65-F5344CB8AC3E}">
        <p14:creationId xmlns:p14="http://schemas.microsoft.com/office/powerpoint/2010/main" val="257839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upload.wikimedia.org/wikipedia/commons/8/82/Thyroid_hormone_synthesi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876" y="764704"/>
            <a:ext cx="9158876" cy="5733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0" y="14288"/>
            <a:ext cx="9172575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3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ÚČINKY   HORMONŮ  ŠTÍTNÉ   ŽLÁZY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88925" y="609600"/>
            <a:ext cx="862647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cs-CZ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MECHANIZMUS:</a:t>
            </a:r>
            <a:endParaRPr lang="en-US" altLang="cs-CZ" sz="2400">
              <a:latin typeface="Times New Roman" panose="02020603050405020304" pitchFamily="18" charset="0"/>
            </a:endParaRPr>
          </a:p>
          <a:p>
            <a:pPr>
              <a:lnSpc>
                <a:spcPct val="85000"/>
              </a:lnSpc>
            </a:pPr>
            <a:r>
              <a:rPr lang="en-US" altLang="cs-CZ" sz="2400">
                <a:latin typeface="Times New Roman" panose="02020603050405020304" pitchFamily="18" charset="0"/>
              </a:rPr>
              <a:t>T3 se váže na receptor v jádře, aktivuje se přepis specifických  genů v DNA a tvorba bílkovin měnících buněčnou funkci. </a:t>
            </a:r>
          </a:p>
          <a:p>
            <a:pPr>
              <a:lnSpc>
                <a:spcPct val="85000"/>
              </a:lnSpc>
            </a:pPr>
            <a:r>
              <a:rPr lang="en-US" altLang="cs-CZ" sz="2400">
                <a:latin typeface="Times New Roman" panose="02020603050405020304" pitchFamily="18" charset="0"/>
              </a:rPr>
              <a:t>Latence účinku 6 hodin.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0" y="2057400"/>
            <a:ext cx="9144000" cy="475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cs-CZ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ÚČINEK  </a:t>
            </a:r>
            <a:endParaRPr lang="en-US" altLang="cs-CZ" sz="2400">
              <a:latin typeface="Times New Roman" panose="02020603050405020304" pitchFamily="18" charset="0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altLang="cs-CZ" sz="2000">
                <a:latin typeface="Times New Roman" panose="02020603050405020304" pitchFamily="18" charset="0"/>
                <a:sym typeface="Symbol" panose="05050102010706020507" pitchFamily="18" charset="2"/>
              </a:rPr>
              <a:t></a:t>
            </a:r>
            <a:r>
              <a:rPr lang="en-US" altLang="cs-CZ" sz="2400">
                <a:latin typeface="Times New Roman" panose="02020603050405020304" pitchFamily="18" charset="0"/>
              </a:rPr>
              <a:t> spotřeby kyslíku ve většině metabolicky aktivních tkáních (s výjimkou mozku, varlat, dělohy, lymfatických uzlin a sleziny), </a:t>
            </a:r>
            <a:r>
              <a:rPr lang="en-US" altLang="cs-CZ" sz="2000">
                <a:latin typeface="Times New Roman" panose="02020603050405020304" pitchFamily="18" charset="0"/>
                <a:sym typeface="Symbol" panose="05050102010706020507" pitchFamily="18" charset="2"/>
              </a:rPr>
              <a:t></a:t>
            </a:r>
            <a:r>
              <a:rPr lang="en-US" altLang="cs-CZ" sz="2400">
                <a:latin typeface="Times New Roman" panose="02020603050405020304" pitchFamily="18" charset="0"/>
              </a:rPr>
              <a:t> produkce tepla.</a:t>
            </a: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altLang="cs-CZ" sz="2000">
                <a:latin typeface="Times New Roman" panose="02020603050405020304" pitchFamily="18" charset="0"/>
                <a:sym typeface="Symbol" panose="05050102010706020507" pitchFamily="18" charset="2"/>
              </a:rPr>
              <a:t></a:t>
            </a:r>
            <a:r>
              <a:rPr lang="en-US" altLang="cs-CZ" sz="2400">
                <a:latin typeface="Times New Roman" panose="02020603050405020304" pitchFamily="18" charset="0"/>
              </a:rPr>
              <a:t> počet  mitochondrií, </a:t>
            </a:r>
            <a:r>
              <a:rPr lang="en-US" altLang="cs-CZ" sz="2000">
                <a:latin typeface="Times New Roman" panose="02020603050405020304" pitchFamily="18" charset="0"/>
                <a:sym typeface="Symbol" panose="05050102010706020507" pitchFamily="18" charset="2"/>
              </a:rPr>
              <a:t></a:t>
            </a:r>
            <a:r>
              <a:rPr lang="en-US" altLang="cs-CZ" sz="2400">
                <a:latin typeface="Times New Roman" panose="02020603050405020304" pitchFamily="18" charset="0"/>
              </a:rPr>
              <a:t> činnost sodíkové pumpy. </a:t>
            </a: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altLang="cs-CZ" sz="2400">
                <a:latin typeface="Times New Roman" panose="02020603050405020304" pitchFamily="18" charset="0"/>
              </a:rPr>
              <a:t>Vliv na vývoj mozku - při nedostatku hormonu štítné žlázy se abnormálně vyvíjejí synapse, je narušena myelinizace a je silně opožděn mentální vývoj - kretenizmus. </a:t>
            </a: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altLang="cs-CZ" sz="2000">
                <a:latin typeface="Times New Roman" panose="02020603050405020304" pitchFamily="18" charset="0"/>
                <a:sym typeface="Symbol" panose="05050102010706020507" pitchFamily="18" charset="2"/>
              </a:rPr>
              <a:t></a:t>
            </a:r>
            <a:r>
              <a:rPr lang="en-US" altLang="cs-CZ" sz="2400">
                <a:latin typeface="Times New Roman" panose="02020603050405020304" pitchFamily="18" charset="0"/>
              </a:rPr>
              <a:t> citlivost srdečních receptorů na katecholaminy - pozitivní inotropní a chronotropní účinek. </a:t>
            </a: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altLang="cs-CZ" sz="2000">
                <a:latin typeface="Times New Roman" panose="02020603050405020304" pitchFamily="18" charset="0"/>
                <a:sym typeface="Symbol" panose="05050102010706020507" pitchFamily="18" charset="2"/>
              </a:rPr>
              <a:t></a:t>
            </a:r>
            <a:r>
              <a:rPr lang="en-US" altLang="cs-CZ" sz="2400">
                <a:latin typeface="Times New Roman" panose="02020603050405020304" pitchFamily="18" charset="0"/>
              </a:rPr>
              <a:t> vstřebávání cukru z trávicího ústrojí </a:t>
            </a: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altLang="cs-CZ" sz="2400">
                <a:latin typeface="Times New Roman" panose="02020603050405020304" pitchFamily="18" charset="0"/>
              </a:rPr>
              <a:t>Katabolizmus proteinu ve svalech - svalová slabost</a:t>
            </a: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altLang="cs-CZ" sz="2400">
                <a:latin typeface="Times New Roman" panose="02020603050405020304" pitchFamily="18" charset="0"/>
                <a:sym typeface="Symbol" panose="05050102010706020507" pitchFamily="18" charset="2"/>
              </a:rPr>
              <a:t></a:t>
            </a:r>
            <a:r>
              <a:rPr lang="en-US" altLang="cs-CZ" sz="2400">
                <a:latin typeface="Times New Roman" panose="02020603050405020304" pitchFamily="18" charset="0"/>
              </a:rPr>
              <a:t> hladiny cholesterolu v krvi</a:t>
            </a: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altLang="cs-CZ" sz="2400">
                <a:latin typeface="Times New Roman" panose="02020603050405020304" pitchFamily="18" charset="0"/>
              </a:rPr>
              <a:t>Důležité pro růst a zrání skeletu (při nedostatku je zpomalení růstu kosti a uzavírání epifyzárních štěrbin, snížení sekrece a účinku růstového hormonu).</a:t>
            </a:r>
          </a:p>
        </p:txBody>
      </p:sp>
    </p:spTree>
    <p:extLst>
      <p:ext uri="{BB962C8B-B14F-4D97-AF65-F5344CB8AC3E}">
        <p14:creationId xmlns:p14="http://schemas.microsoft.com/office/powerpoint/2010/main" val="291888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003300" y="55563"/>
            <a:ext cx="719455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cs-CZ" altLang="cs-CZ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REGULACE  SEKRECE</a:t>
            </a:r>
          </a:p>
          <a:p>
            <a:pPr algn="ctr">
              <a:lnSpc>
                <a:spcPct val="85000"/>
              </a:lnSpc>
            </a:pPr>
            <a:r>
              <a:rPr lang="cs-CZ" altLang="cs-CZ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HORMONŮ  ŠTÍTNÉ   ŽLÁZY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517525" y="1141413"/>
            <a:ext cx="8626475" cy="304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cs-CZ" altLang="cs-CZ" sz="2400">
                <a:latin typeface="Times New Roman" panose="02020603050405020304" pitchFamily="18" charset="0"/>
              </a:rPr>
              <a:t>Řídící hormon je TSH z adenohypofýzy, který je stimulován tyroliberinem a tlumen somatostatinem z hypotalamu</a:t>
            </a:r>
          </a:p>
          <a:p>
            <a:pPr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cs-CZ" altLang="cs-CZ" sz="2400">
                <a:latin typeface="Times New Roman" panose="02020603050405020304" pitchFamily="18" charset="0"/>
              </a:rPr>
              <a:t>Vysoké hladiny T3 tlumí sekreci TSH a tyroliberinu, a aktivuji sekreci somatostatinu </a:t>
            </a:r>
          </a:p>
          <a:p>
            <a:pPr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cs-CZ" altLang="cs-CZ" sz="2400">
                <a:latin typeface="Times New Roman" panose="02020603050405020304" pitchFamily="18" charset="0"/>
              </a:rPr>
              <a:t>TSH  je inhibován stresem, pravděpodobně zvýšením hladin glukokortikoidů</a:t>
            </a:r>
          </a:p>
          <a:p>
            <a:pPr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cs-CZ" altLang="cs-CZ" sz="2400">
                <a:latin typeface="Times New Roman" panose="02020603050405020304" pitchFamily="18" charset="0"/>
              </a:rPr>
              <a:t>Inhibitory tvorby T3 a T4 (strumigeny): přítomny např. v zelí a tuřínu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3505200" y="4222750"/>
            <a:ext cx="23844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STRUMA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212725" y="5094288"/>
            <a:ext cx="87026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cs-CZ" altLang="cs-CZ" sz="2400">
                <a:latin typeface="Times New Roman" panose="02020603050405020304" pitchFamily="18" charset="0"/>
              </a:rPr>
              <a:t>Difúzní nebo nodulární zvětšení štítné žlázy </a:t>
            </a:r>
          </a:p>
          <a:p>
            <a:pPr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cs-CZ" altLang="cs-CZ" sz="2400">
                <a:latin typeface="Times New Roman" panose="02020603050405020304" pitchFamily="18" charset="0"/>
              </a:rPr>
              <a:t>Může být spojena s normální funkci štítné žlázy, nebo je její funkce zvýšena, či snížena.</a:t>
            </a:r>
          </a:p>
        </p:txBody>
      </p:sp>
    </p:spTree>
    <p:extLst>
      <p:ext uri="{BB962C8B-B14F-4D97-AF65-F5344CB8AC3E}">
        <p14:creationId xmlns:p14="http://schemas.microsoft.com/office/powerpoint/2010/main" val="402383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914400" y="-100013"/>
            <a:ext cx="7366000" cy="70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HYPOTHYREÓZA  ( myxedém)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88925" y="727075"/>
            <a:ext cx="8855075" cy="610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cs-CZ" altLang="cs-CZ" sz="2400">
                <a:latin typeface="Times New Roman" panose="02020603050405020304" pitchFamily="18" charset="0"/>
              </a:rPr>
              <a:t>Onemocnění vyvolané nízkými hladinami hormonů štítné žlázy</a:t>
            </a:r>
          </a:p>
          <a:p>
            <a:pPr>
              <a:lnSpc>
                <a:spcPct val="85000"/>
              </a:lnSpc>
            </a:pPr>
            <a:endParaRPr lang="cs-CZ" altLang="cs-CZ" sz="2400">
              <a:latin typeface="Times New Roman" panose="02020603050405020304" pitchFamily="18" charset="0"/>
            </a:endParaRPr>
          </a:p>
          <a:p>
            <a:pPr>
              <a:lnSpc>
                <a:spcPct val="85000"/>
              </a:lnSpc>
            </a:pPr>
            <a:r>
              <a:rPr lang="cs-CZ" altLang="cs-CZ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Příčiny :</a:t>
            </a:r>
            <a:endParaRPr lang="cs-CZ" altLang="cs-CZ" sz="2400">
              <a:latin typeface="Times New Roman" panose="02020603050405020304" pitchFamily="18" charset="0"/>
            </a:endParaRPr>
          </a:p>
          <a:p>
            <a:pPr>
              <a:lnSpc>
                <a:spcPct val="85000"/>
              </a:lnSpc>
            </a:pPr>
            <a:r>
              <a:rPr lang="cs-CZ" altLang="cs-CZ" sz="2400" i="1">
                <a:latin typeface="Times New Roman" panose="02020603050405020304" pitchFamily="18" charset="0"/>
              </a:rPr>
              <a:t>primární</a:t>
            </a:r>
            <a:r>
              <a:rPr lang="cs-CZ" altLang="cs-CZ" sz="2400">
                <a:latin typeface="Times New Roman" panose="02020603050405020304" pitchFamily="18" charset="0"/>
              </a:rPr>
              <a:t>  - postižení štítné žlázy (nedostatek jodu v potravě, chirurgický zásah, zánět, tvorba protilátek proti štítné žláze)</a:t>
            </a:r>
          </a:p>
          <a:p>
            <a:pPr>
              <a:lnSpc>
                <a:spcPct val="85000"/>
              </a:lnSpc>
            </a:pPr>
            <a:r>
              <a:rPr lang="cs-CZ" altLang="cs-CZ" sz="2400" i="1">
                <a:latin typeface="Times New Roman" panose="02020603050405020304" pitchFamily="18" charset="0"/>
              </a:rPr>
              <a:t>sekundární </a:t>
            </a:r>
            <a:r>
              <a:rPr lang="cs-CZ" altLang="cs-CZ" sz="2400">
                <a:latin typeface="Times New Roman" panose="02020603050405020304" pitchFamily="18" charset="0"/>
              </a:rPr>
              <a:t>- postižení adenohypofýzy (porucha tvorby nebo sekrece TSH, nádory hypofýzy, úrazy)</a:t>
            </a:r>
          </a:p>
          <a:p>
            <a:pPr>
              <a:lnSpc>
                <a:spcPct val="85000"/>
              </a:lnSpc>
            </a:pPr>
            <a:r>
              <a:rPr lang="cs-CZ" altLang="cs-CZ" sz="2400" i="1">
                <a:latin typeface="Times New Roman" panose="02020603050405020304" pitchFamily="18" charset="0"/>
              </a:rPr>
              <a:t>terciální </a:t>
            </a:r>
            <a:r>
              <a:rPr lang="cs-CZ" altLang="cs-CZ" sz="2400">
                <a:latin typeface="Times New Roman" panose="02020603050405020304" pitchFamily="18" charset="0"/>
              </a:rPr>
              <a:t>- postižení hypotalamu (nádory, úrazy, poruchy krevního zásobení</a:t>
            </a:r>
          </a:p>
          <a:p>
            <a:pPr>
              <a:lnSpc>
                <a:spcPct val="85000"/>
              </a:lnSpc>
            </a:pPr>
            <a:endParaRPr lang="cs-CZ" altLang="cs-CZ" sz="2400">
              <a:latin typeface="Times New Roman" panose="02020603050405020304" pitchFamily="18" charset="0"/>
            </a:endParaRPr>
          </a:p>
          <a:p>
            <a:pPr>
              <a:lnSpc>
                <a:spcPct val="85000"/>
              </a:lnSpc>
            </a:pPr>
            <a:r>
              <a:rPr lang="cs-CZ" altLang="cs-CZ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Klinický obraz:</a:t>
            </a:r>
            <a:endParaRPr lang="cs-CZ" altLang="cs-CZ" sz="2400">
              <a:latin typeface="Times New Roman" panose="02020603050405020304" pitchFamily="18" charset="0"/>
            </a:endParaRPr>
          </a:p>
          <a:p>
            <a:pPr>
              <a:lnSpc>
                <a:spcPct val="85000"/>
              </a:lnSpc>
            </a:pPr>
            <a:r>
              <a:rPr lang="cs-CZ" altLang="cs-CZ" sz="2400">
                <a:latin typeface="Times New Roman" panose="02020603050405020304" pitchFamily="18" charset="0"/>
              </a:rPr>
              <a:t>Osoba je zimomřivá, malátná, spavá, zvýšeně únavná, pomalá (zpomalený film).</a:t>
            </a:r>
          </a:p>
          <a:p>
            <a:pPr>
              <a:lnSpc>
                <a:spcPct val="85000"/>
              </a:lnSpc>
            </a:pPr>
            <a:r>
              <a:rPr lang="cs-CZ" altLang="cs-CZ" sz="2400">
                <a:latin typeface="Times New Roman" panose="02020603050405020304" pitchFamily="18" charset="0"/>
              </a:rPr>
              <a:t>Kůže je suchá, vlasy a obočí prořídlé, oteklé ruce, chraplavý hlas, velký jazyk, hmotnostní přírůstek, zpomalení činnosti trávicího ústrojí a srdce.</a:t>
            </a:r>
          </a:p>
          <a:p>
            <a:pPr>
              <a:lnSpc>
                <a:spcPct val="85000"/>
              </a:lnSpc>
            </a:pPr>
            <a:r>
              <a:rPr lang="cs-CZ" altLang="cs-CZ" sz="2400">
                <a:latin typeface="Times New Roman" panose="02020603050405020304" pitchFamily="18" charset="0"/>
              </a:rPr>
              <a:t>Osoby často omylem léčeny pro deprese a abulii (ztráta vůle, chorobná nerozhodnost).</a:t>
            </a:r>
          </a:p>
          <a:p>
            <a:pPr>
              <a:lnSpc>
                <a:spcPct val="85000"/>
              </a:lnSpc>
            </a:pPr>
            <a:r>
              <a:rPr lang="cs-CZ" altLang="cs-CZ" sz="2400">
                <a:latin typeface="Times New Roman" panose="02020603050405020304" pitchFamily="18" charset="0"/>
              </a:rPr>
              <a:t>Poruchy menzes, případně sterilita. </a:t>
            </a:r>
          </a:p>
        </p:txBody>
      </p:sp>
    </p:spTree>
    <p:extLst>
      <p:ext uri="{BB962C8B-B14F-4D97-AF65-F5344CB8AC3E}">
        <p14:creationId xmlns:p14="http://schemas.microsoft.com/office/powerpoint/2010/main" val="118583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2209800" y="0"/>
            <a:ext cx="4648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HYPERTYREOZA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88925" y="762000"/>
            <a:ext cx="8855075" cy="569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400">
                <a:latin typeface="Times New Roman" panose="02020603050405020304" pitchFamily="18" charset="0"/>
              </a:rPr>
              <a:t>Zvýšená činnost štítné žlázy</a:t>
            </a:r>
          </a:p>
          <a:p>
            <a:endParaRPr lang="cs-CZ" altLang="cs-CZ" sz="2400">
              <a:latin typeface="Times New Roman" panose="02020603050405020304" pitchFamily="18" charset="0"/>
            </a:endParaRPr>
          </a:p>
          <a:p>
            <a:r>
              <a:rPr lang="cs-CZ" altLang="cs-CZ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Příčiny:</a:t>
            </a:r>
            <a:endParaRPr lang="cs-CZ" altLang="cs-CZ" sz="2400">
              <a:latin typeface="Times New Roman" panose="02020603050405020304" pitchFamily="18" charset="0"/>
            </a:endParaRPr>
          </a:p>
          <a:p>
            <a:r>
              <a:rPr lang="cs-CZ" altLang="cs-CZ" sz="2400">
                <a:latin typeface="Times New Roman" panose="02020603050405020304" pitchFamily="18" charset="0"/>
              </a:rPr>
              <a:t>záněty, protilátky aktivující štítnou žlázu, nádory štítné žlázy nebo hypofýzy</a:t>
            </a:r>
          </a:p>
          <a:p>
            <a:endParaRPr lang="cs-CZ" altLang="cs-CZ" sz="2400">
              <a:latin typeface="Times New Roman" panose="02020603050405020304" pitchFamily="18" charset="0"/>
            </a:endParaRPr>
          </a:p>
          <a:p>
            <a:r>
              <a:rPr lang="cs-CZ" altLang="cs-CZ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Klinický obraz:</a:t>
            </a:r>
            <a:endParaRPr lang="cs-CZ" altLang="cs-CZ" sz="2400">
              <a:latin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cs-CZ" altLang="cs-CZ" sz="2400">
                <a:latin typeface="Times New Roman" panose="02020603050405020304" pitchFamily="18" charset="0"/>
              </a:rPr>
              <a:t>nervozita, přecitlivělost, emoční labilita, nespavost, únava, nesnášenlivost tepla, zvýšená teplota, zvýšená potivost, nesnášení tepla, palpitace hubnuti,dušnost, zvýšený hlad nebo nechutenství</a:t>
            </a:r>
          </a:p>
          <a:p>
            <a:pPr>
              <a:buFontTx/>
              <a:buChar char="•"/>
            </a:pPr>
            <a:r>
              <a:rPr lang="cs-CZ" altLang="cs-CZ" sz="2400">
                <a:latin typeface="Times New Roman" panose="02020603050405020304" pitchFamily="18" charset="0"/>
              </a:rPr>
              <a:t>tachykardie, arytmie, struma</a:t>
            </a:r>
          </a:p>
          <a:p>
            <a:pPr>
              <a:buFontTx/>
              <a:buChar char="•"/>
            </a:pPr>
            <a:r>
              <a:rPr lang="cs-CZ" altLang="cs-CZ" sz="2400">
                <a:latin typeface="Times New Roman" panose="02020603050405020304" pitchFamily="18" charset="0"/>
              </a:rPr>
              <a:t>kůže je vlhká, teplá, upocená, hebká, vlasy jsou prořídle a zvýšeně padají</a:t>
            </a:r>
          </a:p>
          <a:p>
            <a:pPr>
              <a:buFontTx/>
              <a:buChar char="•"/>
            </a:pPr>
            <a:r>
              <a:rPr lang="cs-CZ" altLang="cs-CZ" sz="2400">
                <a:latin typeface="Times New Roman" panose="02020603050405020304" pitchFamily="18" charset="0"/>
              </a:rPr>
              <a:t>přítomný jemný třes</a:t>
            </a:r>
          </a:p>
          <a:p>
            <a:pPr>
              <a:buFontTx/>
              <a:buChar char="•"/>
            </a:pPr>
            <a:r>
              <a:rPr lang="cs-CZ" altLang="cs-CZ" sz="2400">
                <a:latin typeface="Times New Roman" panose="02020603050405020304" pitchFamily="18" charset="0"/>
              </a:rPr>
              <a:t>velké oči (exoftalmus), zvýšený lesk očí</a:t>
            </a:r>
          </a:p>
        </p:txBody>
      </p:sp>
    </p:spTree>
    <p:extLst>
      <p:ext uri="{BB962C8B-B14F-4D97-AF65-F5344CB8AC3E}">
        <p14:creationId xmlns:p14="http://schemas.microsoft.com/office/powerpoint/2010/main" val="19782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3099" y="152399"/>
            <a:ext cx="7717801" cy="655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10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1196</TotalTime>
  <Words>1584</Words>
  <Application>Microsoft Office PowerPoint</Application>
  <PresentationFormat>Předvádění na obrazovce (4:3)</PresentationFormat>
  <Paragraphs>152</Paragraphs>
  <Slides>18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Calibri</vt:lpstr>
      <vt:lpstr>Symbol</vt:lpstr>
      <vt:lpstr>Times New Roman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Eva Závodná</dc:creator>
  <cp:lastModifiedBy>Závodná</cp:lastModifiedBy>
  <cp:revision>22</cp:revision>
  <dcterms:created xsi:type="dcterms:W3CDTF">2016-04-27T15:51:56Z</dcterms:created>
  <dcterms:modified xsi:type="dcterms:W3CDTF">2017-04-27T13:00:58Z</dcterms:modified>
</cp:coreProperties>
</file>