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sldIdLst>
    <p:sldId id="256" r:id="rId2"/>
    <p:sldId id="272" r:id="rId3"/>
    <p:sldId id="289" r:id="rId4"/>
    <p:sldId id="292" r:id="rId5"/>
    <p:sldId id="257" r:id="rId6"/>
    <p:sldId id="290" r:id="rId7"/>
    <p:sldId id="259" r:id="rId8"/>
    <p:sldId id="260" r:id="rId9"/>
    <p:sldId id="261" r:id="rId10"/>
    <p:sldId id="262" r:id="rId11"/>
    <p:sldId id="264" r:id="rId12"/>
    <p:sldId id="263" r:id="rId13"/>
    <p:sldId id="288" r:id="rId14"/>
    <p:sldId id="291" r:id="rId15"/>
    <p:sldId id="271" r:id="rId16"/>
    <p:sldId id="265" r:id="rId17"/>
    <p:sldId id="286" r:id="rId18"/>
    <p:sldId id="287" r:id="rId19"/>
    <p:sldId id="285" r:id="rId20"/>
    <p:sldId id="276" r:id="rId21"/>
    <p:sldId id="277" r:id="rId22"/>
    <p:sldId id="278" r:id="rId23"/>
    <p:sldId id="270" r:id="rId24"/>
    <p:sldId id="284" r:id="rId25"/>
    <p:sldId id="293" r:id="rId26"/>
    <p:sldId id="282" r:id="rId27"/>
    <p:sldId id="283" r:id="rId28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88" d="100"/>
          <a:sy n="88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8EEEE2-B557-401C-AF58-743655F2C0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33C71-B426-43BF-A1FF-218300A29F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1464-79DE-4B04-89BA-92DF159942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B4D22-BD1E-44B0-A008-28454742EB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BE4B3B-AADD-4712-8EDC-4AF06EEAD0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C189A-41DA-4DE7-84E0-80300AF923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D0324-B484-4190-BA9F-5497A91E4B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BF95C6-6F8C-40D6-9855-6F52908E5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ABD8F-FC33-428F-9A98-45B5C66971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9DFFF2-DEE4-4AEF-B836-D177E125BE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6B725-8839-4C5C-BC01-ED5AE03B74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34BD002-5996-434D-B28D-462E27762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690.zcu.cz/" TargetMode="External"/><Relationship Id="rId2" Type="http://schemas.openxmlformats.org/officeDocument/2006/relationships/hyperlink" Target="https://sites.google.com/site/novaiso69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tes.google.com/site/novaiso690/metody-citovan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clanek/archivni-casopis.aspx?q=Y2hudW09NQ==" TargetMode="External"/><Relationship Id="rId2" Type="http://schemas.openxmlformats.org/officeDocument/2006/relationships/hyperlink" Target="http://www.citace.com/download/CSN-ISO-69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chiv.brno.cz/index.php?nav01=1734&amp;nav02=5738&amp;nav03=5745" TargetMode="External"/><Relationship Id="rId5" Type="http://schemas.openxmlformats.org/officeDocument/2006/relationships/hyperlink" Target="http://www.hiu.cas.cz/cs/download/pokyny-pro-autory/cch-pokyny-pro-autory-2016.pdf" TargetMode="External"/><Relationship Id="rId4" Type="http://schemas.openxmlformats.org/officeDocument/2006/relationships/hyperlink" Target="http://www.matice-moravska.cz/pokyny-pro-upravu-prispevku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prif/ps11/metodika/web/ebook_citace_2011.html" TargetMode="External"/><Relationship Id="rId2" Type="http://schemas.openxmlformats.org/officeDocument/2006/relationships/hyperlink" Target="https://kuk.muni.cz/animace/eiz/pdf.php?file=publikacni_etika/citace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2708920"/>
            <a:ext cx="7723584" cy="1080120"/>
          </a:xfrm>
        </p:spPr>
        <p:txBody>
          <a:bodyPr>
            <a:noAutofit/>
          </a:bodyPr>
          <a:lstStyle/>
          <a:p>
            <a:pPr algn="ctr"/>
            <a:r>
              <a:rPr lang="cs-CZ" sz="5300" dirty="0" smtClean="0"/>
              <a:t>Citační pravidla a normy</a:t>
            </a:r>
            <a:endParaRPr lang="cs-CZ" sz="5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4941168"/>
            <a:ext cx="6984776" cy="1152128"/>
          </a:xfrm>
        </p:spPr>
        <p:txBody>
          <a:bodyPr>
            <a:normAutofit/>
          </a:bodyPr>
          <a:lstStyle/>
          <a:p>
            <a:pPr algn="r"/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Obecné citační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12776"/>
            <a:ext cx="7992888" cy="52565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přehlednost a jednotnost</a:t>
            </a:r>
          </a:p>
          <a:p>
            <a:r>
              <a:rPr lang="cs-CZ" dirty="0" smtClean="0"/>
              <a:t>přesnost a </a:t>
            </a:r>
            <a:r>
              <a:rPr lang="cs-CZ" dirty="0" smtClean="0"/>
              <a:t>úplnost</a:t>
            </a:r>
            <a:endParaRPr lang="cs-CZ" dirty="0" smtClean="0"/>
          </a:p>
          <a:p>
            <a:r>
              <a:rPr lang="cs-CZ" dirty="0" smtClean="0"/>
              <a:t>nezkracovat slova obsažená v údajích o citované publikaci</a:t>
            </a:r>
          </a:p>
          <a:p>
            <a:r>
              <a:rPr lang="cs-CZ" dirty="0" smtClean="0"/>
              <a:t>zásada zachování pravopisu pro daný jazyk</a:t>
            </a:r>
          </a:p>
          <a:p>
            <a:pPr lvl="1"/>
            <a:r>
              <a:rPr lang="cs-CZ" dirty="0" smtClean="0"/>
              <a:t>cizojazyčná literatura</a:t>
            </a:r>
          </a:p>
          <a:p>
            <a:r>
              <a:rPr lang="cs-CZ" dirty="0" smtClean="0"/>
              <a:t>zásada zachování jazyka knihy</a:t>
            </a:r>
          </a:p>
          <a:p>
            <a:pPr lvl="1"/>
            <a:r>
              <a:rPr lang="cs-CZ" dirty="0" smtClean="0"/>
              <a:t>nepřekládáme údaje </a:t>
            </a:r>
          </a:p>
          <a:p>
            <a:pPr lvl="2"/>
            <a:r>
              <a:rPr lang="cs-CZ" dirty="0" smtClean="0"/>
              <a:t>o autorovi, názvu, vydání</a:t>
            </a:r>
          </a:p>
          <a:p>
            <a:pPr lvl="3"/>
            <a:r>
              <a:rPr lang="cs-CZ" dirty="0" smtClean="0"/>
              <a:t>1st </a:t>
            </a:r>
            <a:r>
              <a:rPr lang="cs-CZ" dirty="0" err="1" smtClean="0"/>
              <a:t>edition</a:t>
            </a:r>
            <a:r>
              <a:rPr lang="cs-CZ" dirty="0" smtClean="0"/>
              <a:t>, 2nd </a:t>
            </a:r>
            <a:r>
              <a:rPr lang="cs-CZ" dirty="0" err="1" smtClean="0"/>
              <a:t>ed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fyzickém popisu </a:t>
            </a:r>
          </a:p>
          <a:p>
            <a:pPr lvl="3"/>
            <a:r>
              <a:rPr lang="cs-CZ" dirty="0" smtClean="0"/>
              <a:t>320 p. (</a:t>
            </a:r>
            <a:r>
              <a:rPr lang="cs-CZ" dirty="0" err="1" smtClean="0"/>
              <a:t>pages</a:t>
            </a:r>
            <a:r>
              <a:rPr lang="cs-CZ" dirty="0" smtClean="0"/>
              <a:t>), 320 S. (</a:t>
            </a:r>
            <a:r>
              <a:rPr lang="cs-CZ" dirty="0" err="1" smtClean="0"/>
              <a:t>Seiten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jména nakladatelů</a:t>
            </a:r>
          </a:p>
          <a:p>
            <a:r>
              <a:rPr lang="cs-CZ" dirty="0" smtClean="0"/>
              <a:t>chybějící údaj přeskočit, vynechat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údajů pro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dokument</a:t>
            </a:r>
            <a:endParaRPr lang="cs-CZ" dirty="0" smtClean="0"/>
          </a:p>
          <a:p>
            <a:pPr lvl="1"/>
            <a:r>
              <a:rPr lang="cs-CZ" dirty="0" smtClean="0"/>
              <a:t>titulní list + rubová strana titulního listu, tiráž, počet </a:t>
            </a:r>
            <a:r>
              <a:rPr lang="cs-CZ" dirty="0" smtClean="0"/>
              <a:t>stran</a:t>
            </a:r>
            <a:endParaRPr lang="cs-CZ" dirty="0" smtClean="0"/>
          </a:p>
          <a:p>
            <a:r>
              <a:rPr lang="cs-CZ" dirty="0" smtClean="0"/>
              <a:t>povinné a nepovinné údaje</a:t>
            </a:r>
          </a:p>
          <a:p>
            <a:r>
              <a:rPr lang="cs-CZ" dirty="0" smtClean="0"/>
              <a:t>formální </a:t>
            </a:r>
            <a:r>
              <a:rPr lang="cs-CZ" dirty="0" smtClean="0"/>
              <a:t>úprava zápisu</a:t>
            </a:r>
          </a:p>
          <a:p>
            <a:pPr lvl="1"/>
            <a:r>
              <a:rPr lang="cs-CZ" dirty="0" smtClean="0"/>
              <a:t>dána příslušnou normou</a:t>
            </a:r>
          </a:p>
          <a:p>
            <a:pPr lvl="1"/>
            <a:r>
              <a:rPr lang="cs-CZ" dirty="0" smtClean="0"/>
              <a:t>údaj – oddělovací znak – mezera – další údaj ….</a:t>
            </a:r>
          </a:p>
          <a:p>
            <a:pPr lvl="1"/>
            <a:r>
              <a:rPr lang="cs-CZ" dirty="0" smtClean="0"/>
              <a:t>za oddělovacím znakem začínáme velkým písmenem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při citování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citování díla, které autor nepoužil</a:t>
            </a:r>
          </a:p>
          <a:p>
            <a:pPr lvl="1"/>
            <a:r>
              <a:rPr lang="cs-CZ" dirty="0" smtClean="0"/>
              <a:t>citace děl kapacit oboru nesouvisejících s tématem</a:t>
            </a:r>
          </a:p>
          <a:p>
            <a:r>
              <a:rPr lang="cs-CZ" dirty="0" smtClean="0"/>
              <a:t>necitování díla, které autor použil</a:t>
            </a:r>
          </a:p>
          <a:p>
            <a:pPr lvl="1"/>
            <a:r>
              <a:rPr lang="cs-CZ" dirty="0" smtClean="0"/>
              <a:t>antipatie k autorovi</a:t>
            </a:r>
          </a:p>
          <a:p>
            <a:r>
              <a:rPr lang="cs-CZ" dirty="0" err="1" smtClean="0"/>
              <a:t>autocitace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bez souvislosti s tématem</a:t>
            </a:r>
          </a:p>
          <a:p>
            <a:r>
              <a:rPr lang="cs-CZ" dirty="0" smtClean="0"/>
              <a:t>nepřesné citovaní </a:t>
            </a:r>
          </a:p>
          <a:p>
            <a:pPr lvl="1"/>
            <a:r>
              <a:rPr lang="cs-CZ" dirty="0" smtClean="0"/>
              <a:t>znemožňující dohledání díla</a:t>
            </a:r>
          </a:p>
          <a:p>
            <a:r>
              <a:rPr lang="cs-CZ" dirty="0" smtClean="0"/>
              <a:t>poznámky na stránce delší než text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6408712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https://sites.google.com/site/novaiso690/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„...norma nepředepisuje konkrétní styl odkazu nebo citace. Příklady [...] nejsou předepisující, pokud jde o styl a interpunkci.“  </a:t>
            </a:r>
          </a:p>
          <a:p>
            <a:r>
              <a:rPr lang="cs-CZ" dirty="0" smtClean="0"/>
              <a:t>norma nedává jednoznačný návod na to, jak citovat, pouze určuje povinné prvky citace a do jisté míry jejich pořadí</a:t>
            </a:r>
          </a:p>
          <a:p>
            <a:r>
              <a:rPr lang="cs-CZ" dirty="0" smtClean="0"/>
              <a:t>používat jeden citační úzus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Interpunkce:</a:t>
            </a:r>
          </a:p>
          <a:p>
            <a:pPr lvl="1"/>
            <a:r>
              <a:rPr lang="cs-CZ" dirty="0" smtClean="0"/>
              <a:t>za interpunkčním znaménkem je mezera</a:t>
            </a:r>
          </a:p>
          <a:p>
            <a:pPr lvl="2"/>
            <a:r>
              <a:rPr lang="cs-CZ" dirty="0" smtClean="0"/>
              <a:t>chybně:</a:t>
            </a:r>
          </a:p>
          <a:p>
            <a:pPr lvl="3"/>
            <a:r>
              <a:rPr lang="cs-CZ" dirty="0" smtClean="0"/>
              <a:t>ŠIMETKA,</a:t>
            </a:r>
            <a:r>
              <a:rPr lang="cs-CZ" dirty="0" err="1" smtClean="0"/>
              <a:t>Ondřej.Zmenšující</a:t>
            </a:r>
            <a:r>
              <a:rPr lang="cs-CZ" dirty="0" smtClean="0"/>
              <a:t> (destruktivní) operace.</a:t>
            </a:r>
            <a:r>
              <a:rPr lang="cs-CZ" i="1" dirty="0" smtClean="0"/>
              <a:t>Moderní gynekologie a porodnictví</a:t>
            </a:r>
            <a:r>
              <a:rPr lang="cs-CZ" dirty="0" smtClean="0"/>
              <a:t>,2009,roč.18,č. 3, s.285-289. ISSN:1211-1058.</a:t>
            </a:r>
          </a:p>
          <a:p>
            <a:pPr lvl="2"/>
            <a:r>
              <a:rPr lang="cs-CZ" dirty="0" smtClean="0"/>
              <a:t>pozor na kopírování citací z databází knihoven</a:t>
            </a:r>
          </a:p>
          <a:p>
            <a:pPr lvl="3"/>
            <a:r>
              <a:rPr lang="cs-CZ" dirty="0" smtClean="0"/>
              <a:t>mezery před a za dvojtečkou</a:t>
            </a:r>
          </a:p>
          <a:p>
            <a:pPr lvl="4"/>
            <a:r>
              <a:rPr lang="cs-CZ" dirty="0" smtClean="0"/>
              <a:t>chybně: PROŠKOVÁ, Eva. Mýty a skutečnost specializované způsobilosti všeobecných sester. </a:t>
            </a:r>
            <a:r>
              <a:rPr lang="cs-CZ" i="1" dirty="0" smtClean="0">
                <a:solidFill>
                  <a:srgbClr val="FF0000"/>
                </a:solidFill>
              </a:rPr>
              <a:t>Florence : časopis </a:t>
            </a:r>
            <a:r>
              <a:rPr lang="cs-CZ" i="1" dirty="0" smtClean="0"/>
              <a:t>moderního ošetřovatelství</a:t>
            </a:r>
            <a:r>
              <a:rPr lang="cs-CZ" dirty="0" smtClean="0"/>
              <a:t>, 2010,</a:t>
            </a:r>
            <a:r>
              <a:rPr lang="cs-CZ" b="1" dirty="0" smtClean="0"/>
              <a:t> 6</a:t>
            </a:r>
            <a:r>
              <a:rPr lang="cs-CZ" dirty="0" smtClean="0"/>
              <a:t>(6), 3-4. ISSN 1801-464X.</a:t>
            </a:r>
          </a:p>
          <a:p>
            <a:pPr lvl="3"/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Identifikátory 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neperiodické publikace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označeny mezinárodním číslem </a:t>
            </a:r>
            <a:r>
              <a:rPr lang="cs-CZ" b="1" dirty="0" smtClean="0"/>
              <a:t>ISBN </a:t>
            </a:r>
            <a:r>
              <a:rPr lang="cs-CZ" dirty="0" smtClean="0"/>
              <a:t>(</a:t>
            </a:r>
            <a:r>
              <a:rPr lang="cs-CZ" i="1" dirty="0" err="1" smtClean="0"/>
              <a:t>International</a:t>
            </a:r>
            <a:r>
              <a:rPr lang="cs-CZ" i="1" dirty="0" smtClean="0"/>
              <a:t> Standard </a:t>
            </a:r>
            <a:r>
              <a:rPr lang="cs-CZ" i="1" dirty="0" err="1" smtClean="0"/>
              <a:t>Book</a:t>
            </a:r>
            <a:r>
              <a:rPr lang="cs-CZ" i="1" dirty="0" smtClean="0"/>
              <a:t> </a:t>
            </a:r>
            <a:r>
              <a:rPr lang="cs-CZ" i="1" dirty="0" err="1" smtClean="0"/>
              <a:t>Number</a:t>
            </a:r>
            <a:r>
              <a:rPr lang="cs-CZ" i="1" dirty="0" smtClean="0"/>
              <a:t>, </a:t>
            </a:r>
            <a:r>
              <a:rPr lang="cs-CZ" dirty="0" smtClean="0"/>
              <a:t>číselný kód určený pro jednoznačnou identifikaci knižních vydání)</a:t>
            </a:r>
          </a:p>
          <a:p>
            <a:r>
              <a:rPr lang="cs-CZ" b="1" dirty="0" smtClean="0"/>
              <a:t>periodické publikace</a:t>
            </a:r>
          </a:p>
          <a:p>
            <a:pPr lvl="1"/>
            <a:r>
              <a:rPr lang="cs-CZ" dirty="0" smtClean="0"/>
              <a:t>označeny mezinárodním číslem </a:t>
            </a:r>
            <a:r>
              <a:rPr lang="cs-CZ" b="1" dirty="0" smtClean="0"/>
              <a:t>ISSN </a:t>
            </a:r>
            <a:r>
              <a:rPr lang="cs-CZ" i="1" dirty="0" smtClean="0"/>
              <a:t>(</a:t>
            </a:r>
            <a:r>
              <a:rPr lang="cs-CZ" i="1" dirty="0" err="1" smtClean="0"/>
              <a:t>International</a:t>
            </a:r>
            <a:r>
              <a:rPr lang="cs-CZ" i="1" dirty="0" smtClean="0"/>
              <a:t> Standard </a:t>
            </a:r>
            <a:r>
              <a:rPr lang="cs-CZ" i="1" dirty="0" err="1" smtClean="0"/>
              <a:t>Serial</a:t>
            </a:r>
            <a:r>
              <a:rPr lang="cs-CZ" i="1" dirty="0" smtClean="0"/>
              <a:t> </a:t>
            </a:r>
            <a:r>
              <a:rPr lang="cs-CZ" i="1" dirty="0" err="1" smtClean="0"/>
              <a:t>Number</a:t>
            </a:r>
            <a:r>
              <a:rPr lang="cs-CZ" i="1" dirty="0" smtClean="0"/>
              <a:t>, </a:t>
            </a:r>
            <a:r>
              <a:rPr lang="cs-CZ" dirty="0" smtClean="0"/>
              <a:t>jednoznačný osmiciferný identifikátor periodické publikace)</a:t>
            </a:r>
          </a:p>
          <a:p>
            <a:r>
              <a:rPr lang="cs-CZ" dirty="0" smtClean="0"/>
              <a:t>zpravidla uvedeny na rubu titulního listu a v čárovém kódu na obálce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Bibliografický soupis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konci odborného textu</a:t>
            </a:r>
          </a:p>
          <a:p>
            <a:r>
              <a:rPr lang="cs-CZ" dirty="0" smtClean="0"/>
              <a:t>seznam použité literatury, zdrojů  a pramenů</a:t>
            </a:r>
          </a:p>
          <a:p>
            <a:r>
              <a:rPr lang="cs-CZ" dirty="0" smtClean="0"/>
              <a:t>řazení</a:t>
            </a:r>
          </a:p>
          <a:p>
            <a:pPr lvl="1"/>
            <a:r>
              <a:rPr lang="cs-CZ" dirty="0" smtClean="0"/>
              <a:t>abecední podle autorů či názvů</a:t>
            </a:r>
          </a:p>
          <a:p>
            <a:pPr lvl="1"/>
            <a:r>
              <a:rPr lang="cs-CZ" dirty="0" smtClean="0"/>
              <a:t>časové podle roku vydání</a:t>
            </a:r>
          </a:p>
          <a:p>
            <a:pPr lvl="1"/>
            <a:r>
              <a:rPr lang="cs-CZ" dirty="0" smtClean="0"/>
              <a:t>číselné podle pořadí odkazů v textu</a:t>
            </a:r>
          </a:p>
          <a:p>
            <a:r>
              <a:rPr lang="cs-CZ" dirty="0" smtClean="0"/>
              <a:t>formální úprava je dána normou</a:t>
            </a:r>
          </a:p>
          <a:p>
            <a:r>
              <a:rPr lang="cs-CZ" dirty="0" smtClean="0"/>
              <a:t>slouží také redaktorům pro zpracování citací tištěných a elektronických dokumentů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OBVYKLÉ POŘADÍ ÚDAJŮ V CITACI</a:t>
            </a:r>
            <a:r>
              <a:rPr lang="cs-CZ" sz="9600" b="1" dirty="0" smtClean="0"/>
              <a:t/>
            </a:r>
            <a:br>
              <a:rPr lang="cs-CZ" sz="9600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tvůrce (autor)</a:t>
            </a:r>
            <a:endParaRPr lang="cs-CZ" sz="8800" dirty="0" smtClean="0"/>
          </a:p>
          <a:p>
            <a:r>
              <a:rPr lang="cs-CZ" dirty="0" smtClean="0"/>
              <a:t>název</a:t>
            </a:r>
            <a:endParaRPr lang="cs-CZ" sz="8800" dirty="0" smtClean="0"/>
          </a:p>
          <a:p>
            <a:r>
              <a:rPr lang="cs-CZ" dirty="0" smtClean="0"/>
              <a:t>vedlejší názvy</a:t>
            </a:r>
            <a:endParaRPr lang="cs-CZ" sz="8800" dirty="0" smtClean="0"/>
          </a:p>
          <a:p>
            <a:pPr lvl="1"/>
            <a:r>
              <a:rPr lang="cs-CZ" i="1" dirty="0" smtClean="0"/>
              <a:t>: podnázev</a:t>
            </a:r>
            <a:r>
              <a:rPr lang="cs-CZ" dirty="0" smtClean="0"/>
              <a:t>, díl, název části [původní název nebo překlad]</a:t>
            </a:r>
            <a:endParaRPr lang="cs-CZ" sz="7200" dirty="0" smtClean="0"/>
          </a:p>
          <a:p>
            <a:r>
              <a:rPr lang="cs-CZ" dirty="0" smtClean="0"/>
              <a:t>[typ nosiče] (</a:t>
            </a:r>
            <a:r>
              <a:rPr lang="cs-CZ" dirty="0" err="1" smtClean="0"/>
              <a:t>je</a:t>
            </a:r>
            <a:r>
              <a:rPr lang="cs-CZ" dirty="0" smtClean="0"/>
              <a:t>‑li potřeba)</a:t>
            </a:r>
            <a:endParaRPr lang="cs-CZ" sz="8800" dirty="0" smtClean="0"/>
          </a:p>
          <a:p>
            <a:r>
              <a:rPr lang="cs-CZ" dirty="0" smtClean="0"/>
              <a:t>vydání</a:t>
            </a:r>
            <a:endParaRPr lang="cs-CZ" sz="8800" dirty="0" smtClean="0"/>
          </a:p>
          <a:p>
            <a:r>
              <a:rPr lang="cs-CZ" dirty="0" smtClean="0"/>
              <a:t>další tvůrci</a:t>
            </a:r>
            <a:endParaRPr lang="cs-CZ" sz="8800" dirty="0" smtClean="0"/>
          </a:p>
          <a:p>
            <a:r>
              <a:rPr lang="cs-CZ" dirty="0" smtClean="0"/>
              <a:t>nakladatelské informace</a:t>
            </a:r>
            <a:endParaRPr lang="cs-CZ" sz="8800" dirty="0" smtClean="0"/>
          </a:p>
          <a:p>
            <a:pPr lvl="1"/>
            <a:r>
              <a:rPr lang="cs-CZ" dirty="0" smtClean="0"/>
              <a:t>místo vydání: vydavatel, datum</a:t>
            </a:r>
            <a:endParaRPr lang="cs-CZ" sz="7200" dirty="0" smtClean="0"/>
          </a:p>
          <a:p>
            <a:r>
              <a:rPr lang="cs-CZ" dirty="0" smtClean="0"/>
              <a:t>název edice, číslo</a:t>
            </a:r>
            <a:endParaRPr lang="cs-CZ" sz="8800" dirty="0" smtClean="0"/>
          </a:p>
          <a:p>
            <a:r>
              <a:rPr lang="cs-CZ" dirty="0" smtClean="0"/>
              <a:t>číslování v rámci popisované jednotky</a:t>
            </a:r>
            <a:endParaRPr lang="cs-CZ" sz="8800" dirty="0" smtClean="0"/>
          </a:p>
          <a:p>
            <a:r>
              <a:rPr lang="cs-CZ" dirty="0" smtClean="0"/>
              <a:t>standardní identifikátor (ISBN apod.)</a:t>
            </a:r>
            <a:endParaRPr lang="cs-CZ" sz="8800" dirty="0" smtClean="0"/>
          </a:p>
          <a:p>
            <a:r>
              <a:rPr lang="cs-CZ" dirty="0" smtClean="0"/>
              <a:t>dostupnost (u online zdrojů)</a:t>
            </a:r>
            <a:endParaRPr lang="cs-CZ" sz="8800" dirty="0" smtClean="0"/>
          </a:p>
          <a:p>
            <a:r>
              <a:rPr lang="cs-CZ" dirty="0" smtClean="0"/>
              <a:t>dodatečné informace</a:t>
            </a:r>
            <a:endParaRPr lang="cs-CZ" sz="8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Archivní dokumenty a rukopisy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962088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citování archivních materiálů a rukopisů norma neřeší</a:t>
            </a:r>
          </a:p>
          <a:p>
            <a:pPr lvl="1"/>
            <a:r>
              <a:rPr lang="cs-CZ" sz="2200" dirty="0" smtClean="0"/>
              <a:t>Název instituce, značka/název fondu či sbírky, inventární číslo nebo signatura, číslo kartonu/knihy/složky/spisu, případně datum a místo vydání listin, název nebo stručný popis úředních knih a jejich časový rozsah, u rozsáhlejších materiálů číslo strany</a:t>
            </a:r>
          </a:p>
          <a:p>
            <a:r>
              <a:rPr lang="cs-CZ" sz="1900" dirty="0" smtClean="0"/>
              <a:t>Archiv města Plzně, Česká reálka v Plzni, i. č. 9255, sign. 12d101, hlavní katalog třídy I.A 1899/1900, s. 25.</a:t>
            </a:r>
          </a:p>
          <a:p>
            <a:r>
              <a:rPr lang="cs-CZ" sz="1900" dirty="0" smtClean="0"/>
              <a:t>Archiv města Brna, fond A 1/3 Archiv města Brna – Sbírka rukopisů a úředních knih, </a:t>
            </a:r>
            <a:r>
              <a:rPr lang="cs-CZ" sz="1900" dirty="0" err="1" smtClean="0"/>
              <a:t>rkp</a:t>
            </a:r>
            <a:r>
              <a:rPr lang="cs-CZ" sz="1900" dirty="0" smtClean="0"/>
              <a:t>. č. 3, </a:t>
            </a:r>
            <a:r>
              <a:rPr lang="cs-CZ" sz="1900" dirty="0" err="1" smtClean="0"/>
              <a:t>ff</a:t>
            </a:r>
            <a:r>
              <a:rPr lang="cs-CZ" sz="1900" dirty="0" smtClean="0"/>
              <a:t>. 1r‑2v.</a:t>
            </a:r>
          </a:p>
          <a:p>
            <a:r>
              <a:rPr lang="cs-CZ" sz="1900" dirty="0" smtClean="0"/>
              <a:t>Moravský zemský archiv, G140 (Rodinný archiv </a:t>
            </a:r>
            <a:r>
              <a:rPr lang="cs-CZ" sz="1900" dirty="0" err="1" smtClean="0"/>
              <a:t>Ditrichštejnů</a:t>
            </a:r>
            <a:r>
              <a:rPr lang="cs-CZ" sz="1900" dirty="0" smtClean="0"/>
              <a:t>), </a:t>
            </a:r>
            <a:r>
              <a:rPr lang="cs-CZ" sz="1900" dirty="0" err="1" smtClean="0"/>
              <a:t>kart</a:t>
            </a:r>
            <a:r>
              <a:rPr lang="cs-CZ" sz="1900" dirty="0" smtClean="0"/>
              <a:t>. 552, i.č. 2351, sign. 1178, </a:t>
            </a:r>
            <a:r>
              <a:rPr lang="cs-CZ" sz="1900" dirty="0" err="1" smtClean="0"/>
              <a:t>pag</a:t>
            </a:r>
            <a:r>
              <a:rPr lang="cs-CZ" sz="1900" dirty="0" smtClean="0"/>
              <a:t>. 1.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4763616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https://sites.google.com/site/novaiso690/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www.iso690.zcu.cz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Metody citování</a:t>
            </a:r>
          </a:p>
          <a:p>
            <a:r>
              <a:rPr lang="cs-CZ" dirty="0" smtClean="0">
                <a:hlinkClick r:id="rId4"/>
              </a:rPr>
              <a:t>https://sites.google.com/site/novaiso690/metody-citovani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Bibliografická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4763616"/>
          </a:xfrm>
        </p:spPr>
        <p:txBody>
          <a:bodyPr/>
          <a:lstStyle/>
          <a:p>
            <a:r>
              <a:rPr lang="cs-CZ" dirty="0" smtClean="0"/>
              <a:t>přesná identifikace pramene, z něhož bylo čerpáno</a:t>
            </a:r>
          </a:p>
          <a:p>
            <a:pPr lvl="1"/>
            <a:r>
              <a:rPr lang="cs-CZ" dirty="0" smtClean="0"/>
              <a:t>zdroj informace pro čtenáře, recenzenta, oponenta</a:t>
            </a:r>
          </a:p>
          <a:p>
            <a:pPr lvl="1"/>
            <a:r>
              <a:rPr lang="cs-CZ" dirty="0" smtClean="0"/>
              <a:t>umožňuje zpětné vyhledání a </a:t>
            </a:r>
            <a:r>
              <a:rPr lang="cs-CZ" u="sng" dirty="0" smtClean="0"/>
              <a:t>ověření</a:t>
            </a:r>
          </a:p>
          <a:p>
            <a:pPr lvl="1"/>
            <a:r>
              <a:rPr lang="cs-CZ" dirty="0" smtClean="0"/>
              <a:t>zdroj odkazů na další literaturu</a:t>
            </a:r>
          </a:p>
          <a:p>
            <a:r>
              <a:rPr lang="cs-CZ" dirty="0" smtClean="0"/>
              <a:t>seznam bibliografických citací</a:t>
            </a:r>
          </a:p>
          <a:p>
            <a:pPr lvl="1"/>
            <a:r>
              <a:rPr lang="cs-CZ" dirty="0" smtClean="0"/>
              <a:t>seznam použitých pramenů a literatury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tzv. přírodovědná citace </a:t>
            </a:r>
          </a:p>
          <a:p>
            <a:pPr>
              <a:buNone/>
            </a:pPr>
            <a:r>
              <a:rPr lang="cs-CZ" sz="2100" dirty="0" smtClean="0"/>
              <a:t>	(harvardský systém – jméno, datum)</a:t>
            </a:r>
          </a:p>
          <a:p>
            <a:pPr lvl="1"/>
            <a:r>
              <a:rPr lang="cs-CZ" dirty="0" smtClean="0"/>
              <a:t>PROCHÁZKA, R. 2000a, s. 145</a:t>
            </a:r>
          </a:p>
          <a:p>
            <a:pPr lvl="2"/>
            <a:r>
              <a:rPr lang="cs-CZ" dirty="0" smtClean="0"/>
              <a:t>znamená, že se jedná o první z citovaných publikací, kterou autor v daném roce vydal</a:t>
            </a:r>
          </a:p>
          <a:p>
            <a:pPr lvl="1"/>
            <a:r>
              <a:rPr lang="cs-CZ" dirty="0" smtClean="0"/>
              <a:t>PROCHÁZKA, R. 2000b, s. 56–85</a:t>
            </a:r>
          </a:p>
          <a:p>
            <a:pPr lvl="1"/>
            <a:r>
              <a:rPr lang="cs-CZ" dirty="0" smtClean="0"/>
              <a:t>úplný bibliografický údaj je uveden na konci dokumentu v seznamu použité literatury</a:t>
            </a:r>
          </a:p>
          <a:p>
            <a:pPr lvl="2"/>
            <a:r>
              <a:rPr lang="cs-CZ" dirty="0" smtClean="0"/>
              <a:t>PROCHÁZKA, Rudolf 2000a: </a:t>
            </a:r>
            <a:r>
              <a:rPr lang="cs-CZ" i="1" dirty="0" err="1" smtClean="0"/>
              <a:t>Modřice</a:t>
            </a:r>
            <a:r>
              <a:rPr lang="cs-CZ" i="1" dirty="0" smtClean="0"/>
              <a:t> (okres Brno-venkov)</a:t>
            </a:r>
            <a:r>
              <a:rPr lang="cs-CZ" dirty="0" smtClean="0"/>
              <a:t>. PV 41, s. 145.</a:t>
            </a:r>
          </a:p>
          <a:p>
            <a:pPr lvl="2"/>
            <a:r>
              <a:rPr lang="cs-CZ" dirty="0" smtClean="0"/>
              <a:t>PROCHÁZKA, Rudolf 2000b: </a:t>
            </a:r>
            <a:r>
              <a:rPr lang="cs-CZ" i="1" dirty="0" smtClean="0"/>
              <a:t>Zrod středověkého města na příkladu Brna (k otázce odrazu společenské změny v archeologických pramenech).</a:t>
            </a:r>
            <a:r>
              <a:rPr lang="cs-CZ" dirty="0" smtClean="0"/>
              <a:t> In: Martin Ježek – Jan </a:t>
            </a:r>
            <a:r>
              <a:rPr lang="cs-CZ" dirty="0" err="1" smtClean="0"/>
              <a:t>Klápště</a:t>
            </a:r>
            <a:r>
              <a:rPr lang="cs-CZ" dirty="0" smtClean="0"/>
              <a:t> (</a:t>
            </a:r>
            <a:r>
              <a:rPr lang="cs-CZ" dirty="0" err="1" smtClean="0"/>
              <a:t>eds</a:t>
            </a:r>
            <a:r>
              <a:rPr lang="cs-CZ" dirty="0" smtClean="0"/>
              <a:t>.): </a:t>
            </a:r>
            <a:r>
              <a:rPr lang="cs-CZ" dirty="0" err="1" smtClean="0"/>
              <a:t>Mediaevalia</a:t>
            </a:r>
            <a:r>
              <a:rPr lang="cs-CZ" dirty="0" smtClean="0"/>
              <a:t> </a:t>
            </a:r>
            <a:r>
              <a:rPr lang="cs-CZ" dirty="0" err="1" smtClean="0"/>
              <a:t>historica</a:t>
            </a:r>
            <a:r>
              <a:rPr lang="cs-CZ" dirty="0" smtClean="0"/>
              <a:t> 2. Praha – Brno, s. 7–158.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Převzatá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12776"/>
            <a:ext cx="7848872" cy="483562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nemáme-li k dispozici originální práci</a:t>
            </a:r>
          </a:p>
          <a:p>
            <a:pPr lvl="1"/>
            <a:r>
              <a:rPr lang="cs-CZ" dirty="0" smtClean="0"/>
              <a:t>Boček, A. 1876. </a:t>
            </a:r>
            <a:r>
              <a:rPr lang="cs-CZ" i="1" dirty="0" smtClean="0"/>
              <a:t>Květena kraje jindřichohradeckého se zvláštním přihlédnutím ke </a:t>
            </a:r>
            <a:r>
              <a:rPr lang="cs-CZ" i="1" dirty="0" err="1" smtClean="0"/>
              <a:t>Kardašově</a:t>
            </a:r>
            <a:r>
              <a:rPr lang="cs-CZ" i="1" dirty="0" smtClean="0"/>
              <a:t> </a:t>
            </a:r>
            <a:r>
              <a:rPr lang="cs-CZ" i="1" dirty="0" err="1" smtClean="0"/>
              <a:t>Řečici</a:t>
            </a:r>
            <a:r>
              <a:rPr lang="cs-CZ" i="1" dirty="0" smtClean="0"/>
              <a:t>, </a:t>
            </a:r>
            <a:r>
              <a:rPr lang="cs-CZ" dirty="0" smtClean="0"/>
              <a:t>Souchotiny nad Popelkou: Jebavý a synové, s. 67, citováno dle Hruška, F. 2000. </a:t>
            </a:r>
            <a:r>
              <a:rPr lang="cs-CZ" i="1" dirty="0" err="1" smtClean="0"/>
              <a:t>Obskurdity</a:t>
            </a:r>
            <a:r>
              <a:rPr lang="cs-CZ" i="1" dirty="0" smtClean="0"/>
              <a:t> a </a:t>
            </a:r>
            <a:r>
              <a:rPr lang="cs-CZ" i="1" dirty="0" err="1" smtClean="0"/>
              <a:t>diskurz</a:t>
            </a:r>
            <a:r>
              <a:rPr lang="cs-CZ" dirty="0" smtClean="0"/>
              <a:t>. Praha: Metafyzická univerzita, s. 77.</a:t>
            </a:r>
            <a:endParaRPr lang="cs-CZ" sz="4000" dirty="0" smtClean="0"/>
          </a:p>
          <a:p>
            <a:pPr lvl="1"/>
            <a:r>
              <a:rPr lang="en-US" dirty="0" smtClean="0"/>
              <a:t>[</a:t>
            </a:r>
            <a:r>
              <a:rPr lang="cs-CZ" dirty="0" smtClean="0"/>
              <a:t>Boček 1876: 67, citováno dle Hruška 2000: 77] </a:t>
            </a:r>
            <a:r>
              <a:rPr lang="cs-CZ" sz="4000" dirty="0" smtClean="0"/>
              <a:t> </a:t>
            </a:r>
          </a:p>
          <a:p>
            <a:r>
              <a:rPr lang="cs-CZ" dirty="0" smtClean="0"/>
              <a:t>převzaté citace by se měly používat co nejméně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340768"/>
            <a:ext cx="7746064" cy="490763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jestliže se opakují citace bezprostředně po sobě:</a:t>
            </a:r>
          </a:p>
          <a:p>
            <a:pPr lvl="1"/>
            <a:r>
              <a:rPr lang="cs-CZ" dirty="0" smtClean="0"/>
              <a:t>Tamtéž, s. 345 nebo </a:t>
            </a:r>
            <a:r>
              <a:rPr lang="cs-CZ" dirty="0" err="1" smtClean="0"/>
              <a:t>Ibidem</a:t>
            </a:r>
            <a:r>
              <a:rPr lang="cs-CZ" dirty="0" smtClean="0"/>
              <a:t>, s. 345</a:t>
            </a:r>
          </a:p>
          <a:p>
            <a:pPr lvl="1"/>
            <a:r>
              <a:rPr lang="cs-CZ" dirty="0" smtClean="0"/>
              <a:t>zkratku </a:t>
            </a:r>
            <a:r>
              <a:rPr lang="cs-CZ" dirty="0" err="1" smtClean="0"/>
              <a:t>c</a:t>
            </a:r>
            <a:r>
              <a:rPr lang="cs-CZ" dirty="0" smtClean="0"/>
              <a:t>. </a:t>
            </a:r>
            <a:r>
              <a:rPr lang="cs-CZ" dirty="0" err="1" smtClean="0"/>
              <a:t>d</a:t>
            </a:r>
            <a:r>
              <a:rPr lang="cs-CZ" dirty="0" smtClean="0"/>
              <a:t>. (citované dílo), s. 345 </a:t>
            </a:r>
          </a:p>
          <a:p>
            <a:pPr lvl="1"/>
            <a:r>
              <a:rPr lang="cs-CZ" dirty="0" smtClean="0"/>
              <a:t>o. </a:t>
            </a:r>
            <a:r>
              <a:rPr lang="cs-CZ" dirty="0" err="1" smtClean="0"/>
              <a:t>c</a:t>
            </a:r>
            <a:r>
              <a:rPr lang="cs-CZ" dirty="0" smtClean="0"/>
              <a:t>. (opere </a:t>
            </a:r>
            <a:r>
              <a:rPr lang="cs-CZ" dirty="0" err="1" smtClean="0"/>
              <a:t>citato</a:t>
            </a:r>
            <a:r>
              <a:rPr lang="cs-CZ" dirty="0" smtClean="0"/>
              <a:t>), s. 345 </a:t>
            </a:r>
          </a:p>
          <a:p>
            <a:pPr lvl="0"/>
            <a:r>
              <a:rPr lang="cs-CZ" dirty="0" smtClean="0"/>
              <a:t>odkazujeme-li vícekrát na stejnou stranu v tomtéž díle:</a:t>
            </a:r>
          </a:p>
          <a:p>
            <a:pPr lvl="1"/>
            <a:r>
              <a:rPr lang="cs-CZ" dirty="0" smtClean="0"/>
              <a:t>l. </a:t>
            </a:r>
            <a:r>
              <a:rPr lang="cs-CZ" dirty="0" err="1" smtClean="0"/>
              <a:t>c</a:t>
            </a:r>
            <a:r>
              <a:rPr lang="cs-CZ" dirty="0" smtClean="0"/>
              <a:t>. (</a:t>
            </a:r>
            <a:r>
              <a:rPr lang="cs-CZ" dirty="0" err="1" smtClean="0"/>
              <a:t>loco</a:t>
            </a:r>
            <a:r>
              <a:rPr lang="cs-CZ" dirty="0" smtClean="0"/>
              <a:t> </a:t>
            </a:r>
            <a:r>
              <a:rPr lang="cs-CZ" dirty="0" err="1" smtClean="0"/>
              <a:t>citato</a:t>
            </a:r>
            <a:r>
              <a:rPr lang="cs-CZ" dirty="0" smtClean="0"/>
              <a:t> – na citovaném místě)</a:t>
            </a:r>
          </a:p>
          <a:p>
            <a:pPr lvl="1"/>
            <a:r>
              <a:rPr lang="cs-CZ" dirty="0" smtClean="0"/>
              <a:t>Tamtéž bez odkazu na stranu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Citování elektronických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druh nosiče v hranatých závorkách za názvem citovaného dokumentu: [online], [CD-ROM] aj.</a:t>
            </a:r>
          </a:p>
          <a:p>
            <a:r>
              <a:rPr lang="cs-CZ" dirty="0" smtClean="0"/>
              <a:t>vydání – například verze programu</a:t>
            </a:r>
          </a:p>
          <a:p>
            <a:r>
              <a:rPr lang="cs-CZ" dirty="0" smtClean="0"/>
              <a:t>datum aktualizace/revize – uvádí se společně s datem vydání/zveřejnění</a:t>
            </a:r>
          </a:p>
          <a:p>
            <a:r>
              <a:rPr lang="cs-CZ" dirty="0" smtClean="0"/>
              <a:t>datum citování – uvádí se v hranatých závorkách se zkratkou "cit.", u online dokumentů je povinné - např.: [cit. 1998-08-25]</a:t>
            </a:r>
          </a:p>
          <a:p>
            <a:r>
              <a:rPr lang="cs-CZ" dirty="0" smtClean="0"/>
              <a:t>údaj o dostupnosti "Přístupný z", "Dostupný na", "</a:t>
            </a:r>
            <a:r>
              <a:rPr lang="cs-CZ" dirty="0" err="1" smtClean="0"/>
              <a:t>Available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" včetně přístupového protokolu (Dostupný z WWW, URL mezi symboly &lt; &gt;) </a:t>
            </a:r>
          </a:p>
          <a:p>
            <a:pPr lvl="1"/>
            <a:r>
              <a:rPr lang="cs-CZ" dirty="0" smtClean="0"/>
              <a:t>ČAPEK, Karel. </a:t>
            </a:r>
            <a:r>
              <a:rPr lang="cs-CZ" i="1" dirty="0" smtClean="0"/>
              <a:t>Válka s mloky</a:t>
            </a:r>
            <a:r>
              <a:rPr lang="cs-CZ" dirty="0" smtClean="0"/>
              <a:t> [online]. 20. </a:t>
            </a:r>
            <a:r>
              <a:rPr lang="cs-CZ" dirty="0" err="1" smtClean="0"/>
              <a:t>vyd</a:t>
            </a:r>
            <a:r>
              <a:rPr lang="cs-CZ" dirty="0" smtClean="0"/>
              <a:t>. Praha: Československý spisovatel, 1981. Spisy, sv. 9 [cit. 13.6.2011]. Dostupné z: http://web2.mlp.cz/ </a:t>
            </a:r>
            <a:r>
              <a:rPr lang="cs-CZ" dirty="0" err="1" smtClean="0"/>
              <a:t>koweb</a:t>
            </a:r>
            <a:r>
              <a:rPr lang="cs-CZ" dirty="0" smtClean="0"/>
              <a:t>/00/03/34/ 75/66/</a:t>
            </a:r>
            <a:r>
              <a:rPr lang="cs-CZ" dirty="0" err="1" smtClean="0"/>
              <a:t>valka</a:t>
            </a:r>
            <a:r>
              <a:rPr lang="cs-CZ" dirty="0" smtClean="0"/>
              <a:t>_s_mloky.</a:t>
            </a:r>
            <a:r>
              <a:rPr lang="cs-CZ" dirty="0" err="1" smtClean="0"/>
              <a:t>pdf</a:t>
            </a:r>
            <a:r>
              <a:rPr lang="cs-CZ" dirty="0" smtClean="0"/>
              <a:t>. Text je rovněž dostupný v </a:t>
            </a:r>
            <a:r>
              <a:rPr lang="cs-CZ" dirty="0" err="1" smtClean="0"/>
              <a:t>html</a:t>
            </a:r>
            <a:r>
              <a:rPr lang="cs-CZ" dirty="0" smtClean="0"/>
              <a:t>, </a:t>
            </a:r>
            <a:r>
              <a:rPr lang="cs-CZ" dirty="0" err="1" smtClean="0"/>
              <a:t>rtf</a:t>
            </a:r>
            <a:r>
              <a:rPr lang="cs-CZ" dirty="0" smtClean="0"/>
              <a:t>, </a:t>
            </a:r>
            <a:r>
              <a:rPr lang="cs-CZ" dirty="0" err="1" smtClean="0"/>
              <a:t>txt</a:t>
            </a:r>
            <a:r>
              <a:rPr lang="cs-CZ" dirty="0" smtClean="0"/>
              <a:t>, </a:t>
            </a:r>
            <a:r>
              <a:rPr lang="cs-CZ" dirty="0" err="1" smtClean="0"/>
              <a:t>pdb</a:t>
            </a:r>
            <a:r>
              <a:rPr lang="cs-CZ" dirty="0" smtClean="0"/>
              <a:t>, </a:t>
            </a:r>
            <a:r>
              <a:rPr lang="cs-CZ" dirty="0" err="1" smtClean="0"/>
              <a:t>prc</a:t>
            </a:r>
            <a:r>
              <a:rPr lang="cs-CZ" dirty="0" smtClean="0"/>
              <a:t> a </a:t>
            </a:r>
            <a:r>
              <a:rPr lang="cs-CZ" dirty="0" err="1" smtClean="0"/>
              <a:t>epub</a:t>
            </a:r>
            <a:r>
              <a:rPr lang="cs-CZ" dirty="0" smtClean="0"/>
              <a:t> z: http://www.</a:t>
            </a:r>
            <a:r>
              <a:rPr lang="cs-CZ" dirty="0" err="1" smtClean="0"/>
              <a:t>mlp</a:t>
            </a:r>
            <a:r>
              <a:rPr lang="cs-CZ" dirty="0" smtClean="0"/>
              <a:t>‑</a:t>
            </a:r>
            <a:r>
              <a:rPr lang="cs-CZ" dirty="0" err="1" smtClean="0"/>
              <a:t>old.cz</a:t>
            </a:r>
            <a:r>
              <a:rPr lang="cs-CZ" dirty="0" smtClean="0"/>
              <a:t>/ </a:t>
            </a:r>
            <a:r>
              <a:rPr lang="cs-CZ" dirty="0" err="1" smtClean="0"/>
              <a:t>karelcapek</a:t>
            </a:r>
            <a:r>
              <a:rPr lang="cs-CZ" dirty="0" smtClean="0"/>
              <a:t>/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citačních pravidel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ISO 690 (platné od 1. dubna 2011)</a:t>
            </a:r>
          </a:p>
          <a:p>
            <a:pPr lvl="1"/>
            <a:r>
              <a:rPr lang="cs-CZ" dirty="0" smtClean="0">
                <a:hlinkClick r:id="rId2"/>
              </a:rPr>
              <a:t>http://www.citace.</a:t>
            </a:r>
            <a:r>
              <a:rPr lang="cs-CZ" dirty="0" err="1" smtClean="0">
                <a:hlinkClick r:id="rId2"/>
              </a:rPr>
              <a:t>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download</a:t>
            </a:r>
            <a:r>
              <a:rPr lang="cs-CZ" dirty="0" smtClean="0">
                <a:hlinkClick r:id="rId2"/>
              </a:rPr>
              <a:t>/CSN-ISO-690.pdf</a:t>
            </a:r>
            <a:endParaRPr lang="cs-CZ" dirty="0" smtClean="0"/>
          </a:p>
          <a:p>
            <a:r>
              <a:rPr lang="cs-CZ" dirty="0" smtClean="0"/>
              <a:t>Archivní časopis</a:t>
            </a: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mvcr.cz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clanek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archivni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casopis.aspx</a:t>
            </a:r>
            <a:r>
              <a:rPr lang="cs-CZ" dirty="0" smtClean="0">
                <a:hlinkClick r:id="rId3"/>
              </a:rPr>
              <a:t>?q=Y2hudW09NQ%3d%3d</a:t>
            </a:r>
            <a:endParaRPr lang="cs-CZ" dirty="0" smtClean="0"/>
          </a:p>
          <a:p>
            <a:r>
              <a:rPr lang="cs-CZ" dirty="0" smtClean="0"/>
              <a:t>Časopis Matice moravské</a:t>
            </a:r>
          </a:p>
          <a:p>
            <a:pPr lvl="1"/>
            <a:r>
              <a:rPr lang="cs-CZ" dirty="0" smtClean="0">
                <a:hlinkClick r:id="rId4"/>
              </a:rPr>
              <a:t>http://www.matice-</a:t>
            </a:r>
            <a:r>
              <a:rPr lang="cs-CZ" dirty="0" err="1" smtClean="0">
                <a:hlinkClick r:id="rId4"/>
              </a:rPr>
              <a:t>moravska.cz</a:t>
            </a:r>
            <a:r>
              <a:rPr lang="cs-CZ" dirty="0" smtClean="0">
                <a:hlinkClick r:id="rId4"/>
              </a:rPr>
              <a:t>/pokyny-pro-</a:t>
            </a:r>
            <a:r>
              <a:rPr lang="cs-CZ" dirty="0" err="1" smtClean="0">
                <a:hlinkClick r:id="rId4"/>
              </a:rPr>
              <a:t>upravu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prispevku</a:t>
            </a:r>
            <a:endParaRPr lang="cs-CZ" dirty="0" smtClean="0"/>
          </a:p>
          <a:p>
            <a:r>
              <a:rPr lang="cs-CZ" dirty="0" smtClean="0"/>
              <a:t>Český časopis historický</a:t>
            </a:r>
          </a:p>
          <a:p>
            <a:pPr lvl="1"/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hiu.cas.cz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cs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download</a:t>
            </a:r>
            <a:r>
              <a:rPr lang="cs-CZ" dirty="0" smtClean="0">
                <a:hlinkClick r:id="rId5"/>
              </a:rPr>
              <a:t>/pokyny-pro-autory/</a:t>
            </a:r>
            <a:r>
              <a:rPr lang="cs-CZ" dirty="0" err="1" smtClean="0">
                <a:hlinkClick r:id="rId5"/>
              </a:rPr>
              <a:t>cch</a:t>
            </a:r>
            <a:r>
              <a:rPr lang="cs-CZ" dirty="0" smtClean="0">
                <a:hlinkClick r:id="rId5"/>
              </a:rPr>
              <a:t>-pokyny-pro-autory-2016.pdf</a:t>
            </a:r>
            <a:endParaRPr lang="cs-CZ" dirty="0" smtClean="0"/>
          </a:p>
          <a:p>
            <a:r>
              <a:rPr lang="cs-CZ" dirty="0" smtClean="0"/>
              <a:t>Brno v minulosti a dnes</a:t>
            </a:r>
          </a:p>
          <a:p>
            <a:pPr lvl="1"/>
            <a:r>
              <a:rPr lang="cs-CZ" dirty="0" smtClean="0">
                <a:hlinkClick r:id="rId6"/>
              </a:rPr>
              <a:t>http://www.archiv.</a:t>
            </a:r>
            <a:r>
              <a:rPr lang="cs-CZ" dirty="0" err="1" smtClean="0">
                <a:hlinkClick r:id="rId6"/>
              </a:rPr>
              <a:t>brno.cz</a:t>
            </a:r>
            <a:r>
              <a:rPr lang="cs-CZ" dirty="0" smtClean="0">
                <a:hlinkClick r:id="rId6"/>
              </a:rPr>
              <a:t>/index.</a:t>
            </a:r>
            <a:r>
              <a:rPr lang="cs-CZ" dirty="0" err="1" smtClean="0">
                <a:hlinkClick r:id="rId6"/>
              </a:rPr>
              <a:t>php</a:t>
            </a:r>
            <a:r>
              <a:rPr lang="cs-CZ" dirty="0" smtClean="0">
                <a:hlinkClick r:id="rId6"/>
              </a:rPr>
              <a:t>?nav01=1734&amp;nav02=5738&amp;nav03=5745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správně citovat?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https://kuk.muni.cz/animace/eiz/pdf.php?file=publikacni_etika/citace.pdf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https://is.muni.cz/do/rect/el/estud/prif/ps11/metodika/web/ebook_citace_2011.html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Autorský zákon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Zákon č. 121/2000 Sb., o právu autorském</a:t>
            </a:r>
          </a:p>
          <a:p>
            <a:pPr lvl="1"/>
            <a:r>
              <a:rPr lang="cs-CZ" dirty="0" smtClean="0"/>
              <a:t>Novela zákona 156/2013 Sb.</a:t>
            </a:r>
          </a:p>
          <a:p>
            <a:r>
              <a:rPr lang="cs-CZ" dirty="0" smtClean="0"/>
              <a:t>diplomové a disertační práce (pokud se nejedná o kompiláty z </a:t>
            </a:r>
            <a:r>
              <a:rPr lang="cs-CZ" dirty="0" smtClean="0"/>
              <a:t>internetu!) </a:t>
            </a:r>
            <a:r>
              <a:rPr lang="cs-CZ" dirty="0" smtClean="0"/>
              <a:t>jsou pod ochranou autorského zákona, a to po dobu 70 let po smrti autora</a:t>
            </a:r>
          </a:p>
          <a:p>
            <a:pPr lvl="1"/>
            <a:r>
              <a:rPr lang="cs-CZ" dirty="0" smtClean="0"/>
              <a:t>toto dílo je možné citovat</a:t>
            </a:r>
          </a:p>
          <a:p>
            <a:pPr lvl="1"/>
            <a:r>
              <a:rPr lang="cs-CZ" dirty="0" smtClean="0"/>
              <a:t>nesmí se reprodukovat ani jeho části</a:t>
            </a:r>
          </a:p>
          <a:p>
            <a:pPr lvl="2"/>
            <a:r>
              <a:rPr lang="cs-CZ" dirty="0" smtClean="0"/>
              <a:t>pouze se souhlasem autora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lagiát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60648"/>
            <a:ext cx="5976664" cy="625650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Citujeme = uvádíme 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převezmeme něčí text, obrázek, tabulku, graf, data </a:t>
            </a:r>
          </a:p>
          <a:p>
            <a:r>
              <a:rPr lang="cs-CZ" dirty="0" smtClean="0"/>
              <a:t>pokud ke své tabulce či grafu použijeme data jiného autora nebo subjektu</a:t>
            </a:r>
          </a:p>
          <a:p>
            <a:r>
              <a:rPr lang="cs-CZ" dirty="0" smtClean="0"/>
              <a:t>převezmeme-li cizí myšlenku, nápad, názor, výsledky práce</a:t>
            </a:r>
          </a:p>
          <a:p>
            <a:r>
              <a:rPr lang="cs-CZ" dirty="0" smtClean="0"/>
              <a:t>použijeme-li část ze své vlastní publikované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Necitujeme však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všeobecně známé informace</a:t>
            </a:r>
          </a:p>
          <a:p>
            <a:pPr lvl="1"/>
            <a:r>
              <a:rPr lang="cs-CZ" dirty="0" smtClean="0"/>
              <a:t>základy daného oboru</a:t>
            </a:r>
          </a:p>
          <a:p>
            <a:pPr lvl="1"/>
            <a:r>
              <a:rPr lang="cs-CZ" dirty="0" smtClean="0"/>
              <a:t>vše, co patří k všeobecnému vzdělání </a:t>
            </a:r>
          </a:p>
          <a:p>
            <a:pPr lvl="1"/>
            <a:r>
              <a:rPr lang="cs-CZ" dirty="0" smtClean="0"/>
              <a:t>známá fakta</a:t>
            </a:r>
          </a:p>
          <a:p>
            <a:pPr lvl="2"/>
            <a:r>
              <a:rPr lang="cs-CZ" dirty="0" smtClean="0"/>
              <a:t>pokud však citujeme známá fakta doslovně v rámci citace v uvozovkách, citovat musíme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497964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uvedení odkazů na zdroje, které autor používal</a:t>
            </a:r>
          </a:p>
          <a:p>
            <a:pPr lvl="1"/>
            <a:r>
              <a:rPr lang="cs-CZ" dirty="0" smtClean="0"/>
              <a:t>obsahují údaje potřebné k jejich dohledání</a:t>
            </a:r>
          </a:p>
          <a:p>
            <a:r>
              <a:rPr lang="cs-CZ" dirty="0" smtClean="0"/>
              <a:t>osvědčení znalosti </a:t>
            </a:r>
          </a:p>
          <a:p>
            <a:pPr lvl="1"/>
            <a:r>
              <a:rPr lang="cs-CZ" dirty="0" smtClean="0"/>
              <a:t>základních i sekundárních pramenů ke zpracovanému tématu</a:t>
            </a:r>
          </a:p>
          <a:p>
            <a:r>
              <a:rPr lang="cs-CZ" dirty="0" smtClean="0"/>
              <a:t>zpětná kontrola čtenářů i posuzovatelů</a:t>
            </a:r>
          </a:p>
          <a:p>
            <a:r>
              <a:rPr lang="cs-CZ" dirty="0" smtClean="0"/>
              <a:t>dodržení autorské etiky a autorského zákona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Odkaz na citaci = citační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způsob </a:t>
            </a:r>
          </a:p>
          <a:p>
            <a:pPr lvl="1"/>
            <a:r>
              <a:rPr lang="cs-CZ" dirty="0" smtClean="0"/>
              <a:t>uvádění citací v textu</a:t>
            </a:r>
          </a:p>
          <a:p>
            <a:pPr lvl="1"/>
            <a:r>
              <a:rPr lang="cs-CZ" dirty="0" smtClean="0"/>
              <a:t>řazení </a:t>
            </a:r>
            <a:r>
              <a:rPr lang="cs-CZ" dirty="0" err="1" smtClean="0"/>
              <a:t>bilbliografické</a:t>
            </a:r>
            <a:r>
              <a:rPr lang="cs-CZ" dirty="0" smtClean="0"/>
              <a:t> citace v soupisu literatury</a:t>
            </a:r>
          </a:p>
          <a:p>
            <a:r>
              <a:rPr lang="cs-CZ" dirty="0" smtClean="0"/>
              <a:t>orientace pro čtenáře i autora</a:t>
            </a:r>
          </a:p>
          <a:p>
            <a:r>
              <a:rPr lang="cs-CZ" dirty="0" smtClean="0"/>
              <a:t>vsunut do textu</a:t>
            </a:r>
          </a:p>
          <a:p>
            <a:pPr lvl="1"/>
            <a:r>
              <a:rPr lang="cs-CZ" dirty="0" smtClean="0"/>
              <a:t>přímý odkaz na citaci odkud použito</a:t>
            </a:r>
          </a:p>
          <a:p>
            <a:pPr lvl="2"/>
            <a:r>
              <a:rPr lang="cs-CZ" dirty="0" smtClean="0"/>
              <a:t>…. (Procházka 2002, s. 77)</a:t>
            </a:r>
          </a:p>
          <a:p>
            <a:pPr lvl="1"/>
            <a:r>
              <a:rPr lang="cs-CZ" dirty="0" smtClean="0"/>
              <a:t>soupis zdrojů na konci dokumentu</a:t>
            </a:r>
          </a:p>
          <a:p>
            <a:r>
              <a:rPr lang="cs-CZ" dirty="0" smtClean="0"/>
              <a:t>poznámkový aparát</a:t>
            </a:r>
          </a:p>
          <a:p>
            <a:pPr lvl="1"/>
            <a:r>
              <a:rPr lang="cs-CZ" dirty="0" smtClean="0"/>
              <a:t>na stránce, na konci kapitoly, na konci celého textu</a:t>
            </a:r>
          </a:p>
          <a:p>
            <a:pPr lvl="1"/>
            <a:r>
              <a:rPr lang="cs-CZ" dirty="0" smtClean="0"/>
              <a:t>….. </a:t>
            </a:r>
            <a:r>
              <a:rPr lang="cs-CZ" baseline="30000" dirty="0" smtClean="0"/>
              <a:t>45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Citační norma = citační styl = citační úzus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47800"/>
            <a:ext cx="7530040" cy="50055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odborný text</a:t>
            </a:r>
          </a:p>
          <a:p>
            <a:pPr lvl="1"/>
            <a:r>
              <a:rPr lang="cs-CZ" dirty="0" smtClean="0"/>
              <a:t>podřízení se zásadám a zvyklostem, stanoveným na VŠ nebo vydavatelem</a:t>
            </a:r>
          </a:p>
          <a:p>
            <a:pPr lvl="2"/>
            <a:r>
              <a:rPr lang="cs-CZ" dirty="0" smtClean="0"/>
              <a:t>formální úprava a členění vlastního textu</a:t>
            </a:r>
          </a:p>
          <a:p>
            <a:pPr lvl="2"/>
            <a:r>
              <a:rPr lang="cs-CZ" dirty="0" smtClean="0"/>
              <a:t>vybavení anotacemi, abstrakty, klíčovými slovy</a:t>
            </a:r>
          </a:p>
          <a:p>
            <a:pPr lvl="2"/>
            <a:r>
              <a:rPr lang="cs-CZ" dirty="0" smtClean="0"/>
              <a:t>obrazová příloha</a:t>
            </a:r>
          </a:p>
          <a:p>
            <a:pPr lvl="2"/>
            <a:r>
              <a:rPr lang="cs-CZ" dirty="0" smtClean="0"/>
              <a:t>rejstříky</a:t>
            </a:r>
          </a:p>
          <a:p>
            <a:pPr lvl="2"/>
            <a:r>
              <a:rPr lang="cs-CZ" dirty="0" smtClean="0"/>
              <a:t>seznamy pramenů a literatury</a:t>
            </a:r>
          </a:p>
          <a:p>
            <a:pPr lvl="2"/>
            <a:r>
              <a:rPr lang="cs-CZ" dirty="0" smtClean="0"/>
              <a:t>seznamy zkratek</a:t>
            </a:r>
          </a:p>
          <a:p>
            <a:pPr lvl="2"/>
            <a:r>
              <a:rPr lang="cs-CZ" dirty="0" smtClean="0"/>
              <a:t>apod.</a:t>
            </a:r>
          </a:p>
          <a:p>
            <a:r>
              <a:rPr lang="cs-CZ" dirty="0" smtClean="0"/>
              <a:t>citační normy</a:t>
            </a:r>
          </a:p>
          <a:p>
            <a:pPr lvl="1"/>
            <a:r>
              <a:rPr lang="cs-CZ" dirty="0" smtClean="0"/>
              <a:t>sjednocují zásady pro publikování/vydávání odborných textů </a:t>
            </a:r>
          </a:p>
          <a:p>
            <a:pPr lvl="1"/>
            <a:r>
              <a:rPr lang="cs-CZ" dirty="0" smtClean="0"/>
              <a:t>pokyny vydavatelů, respektující zvyklosti v daném oboru</a:t>
            </a:r>
          </a:p>
          <a:p>
            <a:pPr lvl="1"/>
            <a:r>
              <a:rPr lang="cs-CZ" dirty="0" smtClean="0"/>
              <a:t>pokyny pro autory při přípravě rukopisu</a:t>
            </a:r>
          </a:p>
          <a:p>
            <a:pPr lvl="2"/>
            <a:r>
              <a:rPr lang="cs-CZ" dirty="0" smtClean="0"/>
              <a:t>citační úzus</a:t>
            </a:r>
          </a:p>
          <a:p>
            <a:pPr lvl="3"/>
            <a:r>
              <a:rPr lang="cs-CZ" dirty="0" smtClean="0"/>
              <a:t>soubor citačních pravidel včetně příkladů a instrukcí jak jednotlivé údaje psát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cs-CZ" dirty="0" smtClean="0"/>
              <a:t>Mezinárodní citační </a:t>
            </a:r>
            <a:r>
              <a:rPr lang="cs-CZ" dirty="0" smtClean="0"/>
              <a:t>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 březnu 2011 vyšla česká verze </a:t>
            </a:r>
            <a:r>
              <a:rPr lang="cs-CZ" sz="2800" smtClean="0"/>
              <a:t>ISO 690 </a:t>
            </a:r>
            <a:endParaRPr lang="cs-CZ" sz="2800" dirty="0" smtClean="0"/>
          </a:p>
          <a:p>
            <a:endParaRPr lang="cs-CZ" b="1" dirty="0" smtClean="0"/>
          </a:p>
          <a:p>
            <a:r>
              <a:rPr lang="cs-CZ" sz="2000" b="1" dirty="0" smtClean="0"/>
              <a:t>ČSN ISO 690 Informace a dokumentace – Pravidla pro</a:t>
            </a:r>
          </a:p>
          <a:p>
            <a:pPr>
              <a:buNone/>
            </a:pPr>
            <a:r>
              <a:rPr lang="cs-CZ" sz="2000" b="1" dirty="0" smtClean="0"/>
              <a:t>bibliografické odkazy a citace informačních zdrojů. Praha:</a:t>
            </a:r>
          </a:p>
          <a:p>
            <a:pPr>
              <a:buNone/>
            </a:pPr>
            <a:r>
              <a:rPr lang="cs-CZ" sz="2000" b="1" dirty="0" smtClean="0"/>
              <a:t>Úřad pro technickou normalizaci, metrologii a státní</a:t>
            </a:r>
          </a:p>
          <a:p>
            <a:pPr>
              <a:buNone/>
            </a:pPr>
            <a:r>
              <a:rPr lang="cs-CZ" sz="2000" b="1" dirty="0" smtClean="0"/>
              <a:t>zkušebnictví, 2011.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 stanovuje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12776"/>
            <a:ext cx="8064896" cy="4835624"/>
          </a:xfrm>
        </p:spPr>
        <p:txBody>
          <a:bodyPr/>
          <a:lstStyle/>
          <a:p>
            <a:r>
              <a:rPr lang="cs-CZ" dirty="0" smtClean="0"/>
              <a:t>obecná pravidla pro psaní bibliografických citací</a:t>
            </a:r>
          </a:p>
          <a:p>
            <a:pPr lvl="1"/>
            <a:r>
              <a:rPr lang="cs-CZ" dirty="0" smtClean="0"/>
              <a:t>autor, název, vydání…</a:t>
            </a:r>
          </a:p>
          <a:p>
            <a:r>
              <a:rPr lang="cs-CZ" dirty="0" smtClean="0"/>
              <a:t>formální úprava a struktura citací</a:t>
            </a:r>
          </a:p>
          <a:p>
            <a:pPr lvl="1"/>
            <a:r>
              <a:rPr lang="cs-CZ" dirty="0" smtClean="0"/>
              <a:t>pořadí a forma zápisu</a:t>
            </a:r>
          </a:p>
          <a:p>
            <a:r>
              <a:rPr lang="cs-CZ" dirty="0" smtClean="0"/>
              <a:t>povinné a nepovinné údaje</a:t>
            </a:r>
          </a:p>
          <a:p>
            <a:r>
              <a:rPr lang="cs-CZ" dirty="0" smtClean="0"/>
              <a:t>uspořádání soupisu bibliografických citací a metody odkazů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1699</TotalTime>
  <Words>1159</Words>
  <Application>Microsoft Office PowerPoint</Application>
  <PresentationFormat>Předvádění na obrazovce (4:3)</PresentationFormat>
  <Paragraphs>206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Slunovrat</vt:lpstr>
      <vt:lpstr>Citační pravidla a normy</vt:lpstr>
      <vt:lpstr>Bibliografická citace</vt:lpstr>
      <vt:lpstr>Citujeme = uvádíme zdroj</vt:lpstr>
      <vt:lpstr>Necitujeme však</vt:lpstr>
      <vt:lpstr>Citace</vt:lpstr>
      <vt:lpstr>Odkaz na citaci = citační metoda</vt:lpstr>
      <vt:lpstr>Citační norma = citační styl = citační úzus</vt:lpstr>
      <vt:lpstr>Mezinárodní citační norma</vt:lpstr>
      <vt:lpstr>Norma stanovuje</vt:lpstr>
      <vt:lpstr>Obecné citační zásady</vt:lpstr>
      <vt:lpstr>Zdroje údajů pro citace</vt:lpstr>
      <vt:lpstr>Chyby při citování</vt:lpstr>
      <vt:lpstr>https://sites.google.com/site/novaiso690/</vt:lpstr>
      <vt:lpstr>Snímek 14</vt:lpstr>
      <vt:lpstr>Identifikátory knih</vt:lpstr>
      <vt:lpstr>Bibliografický soupis</vt:lpstr>
      <vt:lpstr>OBVYKLÉ POŘADÍ ÚDAJŮ V CITACI </vt:lpstr>
      <vt:lpstr>Archivní dokumenty a rukopisy </vt:lpstr>
      <vt:lpstr>ISO 690</vt:lpstr>
      <vt:lpstr>Další možnosti citace</vt:lpstr>
      <vt:lpstr>Převzatá citace</vt:lpstr>
      <vt:lpstr>Opakované odkazy</vt:lpstr>
      <vt:lpstr>Citování elektronických dokumentů</vt:lpstr>
      <vt:lpstr>Příklady citačních pravidel</vt:lpstr>
      <vt:lpstr>Jak správně citovat?</vt:lpstr>
      <vt:lpstr>Autorský zákon</vt:lpstr>
      <vt:lpstr>Snímek 27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Citační pravidla a normy</dc:title>
  <dc:creator>Administrator</dc:creator>
  <cp:lastModifiedBy>Administrator</cp:lastModifiedBy>
  <cp:revision>80</cp:revision>
  <dcterms:created xsi:type="dcterms:W3CDTF">2016-04-24T15:06:47Z</dcterms:created>
  <dcterms:modified xsi:type="dcterms:W3CDTF">2017-03-28T20:32:10Z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TC010690541029</vt:lpwstr>
  </property>
</Properties>
</file>