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81" r:id="rId11"/>
    <p:sldId id="282" r:id="rId12"/>
    <p:sldId id="284" r:id="rId13"/>
    <p:sldId id="283" r:id="rId14"/>
    <p:sldId id="285" r:id="rId15"/>
    <p:sldId id="265" r:id="rId16"/>
    <p:sldId id="266" r:id="rId17"/>
    <p:sldId id="267" r:id="rId18"/>
    <p:sldId id="268" r:id="rId19"/>
    <p:sldId id="269" r:id="rId20"/>
    <p:sldId id="276" r:id="rId21"/>
    <p:sldId id="277" r:id="rId22"/>
    <p:sldId id="278" r:id="rId23"/>
    <p:sldId id="279" r:id="rId24"/>
    <p:sldId id="280" r:id="rId25"/>
    <p:sldId id="272" r:id="rId26"/>
    <p:sldId id="271" r:id="rId27"/>
    <p:sldId id="273" r:id="rId28"/>
    <p:sldId id="274" r:id="rId29"/>
    <p:sldId id="286" r:id="rId30"/>
    <p:sldId id="287" r:id="rId31"/>
    <p:sldId id="270" r:id="rId32"/>
    <p:sldId id="275" r:id="rId33"/>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876200B2-1618-427F-B9FF-93D9B524A172}" type="datetimeFigureOut">
              <a:rPr lang="cs-CZ" smtClean="0"/>
              <a:pPr/>
              <a:t>11.4.2017</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F46B8CD-B0CD-4839-9D16-FF77DE0D372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6200B2-1618-427F-B9FF-93D9B524A172}" type="datetimeFigureOut">
              <a:rPr lang="cs-CZ" smtClean="0"/>
              <a:pPr/>
              <a:t>11.4.2017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6200B2-1618-427F-B9FF-93D9B524A172}" type="datetimeFigureOut">
              <a:rPr lang="cs-CZ" smtClean="0"/>
              <a:pPr/>
              <a:t>11.4.2017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76200B2-1618-427F-B9FF-93D9B524A172}" type="datetimeFigureOut">
              <a:rPr lang="cs-CZ" smtClean="0"/>
              <a:pPr/>
              <a:t>11.4.2017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76200B2-1618-427F-B9FF-93D9B524A172}" type="datetimeFigureOut">
              <a:rPr lang="cs-CZ" smtClean="0"/>
              <a:pPr/>
              <a:t>11.4.2017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76200B2-1618-427F-B9FF-93D9B524A172}" type="datetimeFigureOut">
              <a:rPr lang="cs-CZ" smtClean="0"/>
              <a:pPr/>
              <a:t>11.4.2017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p:txBody>
          <a:bodyPr rtlCol="0"/>
          <a:lstStyle/>
          <a:p>
            <a:fld id="{876200B2-1618-427F-B9FF-93D9B524A172}" type="datetimeFigureOut">
              <a:rPr lang="cs-CZ" smtClean="0"/>
              <a:pPr/>
              <a:t>11.4.2017</a:t>
            </a:fld>
            <a:endParaRPr lang="cs-CZ"/>
          </a:p>
        </p:txBody>
      </p:sp>
      <p:sp>
        <p:nvSpPr>
          <p:cNvPr id="27" name="Zástupný symbol pro číslo snímku 26"/>
          <p:cNvSpPr>
            <a:spLocks noGrp="1"/>
          </p:cNvSpPr>
          <p:nvPr>
            <p:ph type="sldNum" sz="quarter" idx="11"/>
          </p:nvPr>
        </p:nvSpPr>
        <p:spPr/>
        <p:txBody>
          <a:bodyPr rtlCol="0"/>
          <a:lstStyle/>
          <a:p>
            <a:fld id="{9F46B8CD-B0CD-4839-9D16-FF77DE0D372B}" type="slidenum">
              <a:rPr lang="cs-CZ" smtClean="0"/>
              <a:pPr/>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876200B2-1618-427F-B9FF-93D9B524A172}" type="datetimeFigureOut">
              <a:rPr lang="cs-CZ" smtClean="0"/>
              <a:pPr/>
              <a:t>11.4.2017</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9F46B8CD-B0CD-4839-9D16-FF77DE0D372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76200B2-1618-427F-B9FF-93D9B524A172}" type="datetimeFigureOut">
              <a:rPr lang="cs-CZ" smtClean="0"/>
              <a:pPr/>
              <a:t>11.4.2017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76200B2-1618-427F-B9FF-93D9B524A172}" type="datetimeFigureOut">
              <a:rPr lang="cs-CZ" smtClean="0"/>
              <a:pPr/>
              <a:t>11.4.2017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76200B2-1618-427F-B9FF-93D9B524A172}" type="datetimeFigureOut">
              <a:rPr lang="cs-CZ" smtClean="0"/>
              <a:pPr/>
              <a:t>11.4.2017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F46B8CD-B0CD-4839-9D16-FF77DE0D372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6200B2-1618-427F-B9FF-93D9B524A172}" type="datetimeFigureOut">
              <a:rPr lang="cs-CZ" smtClean="0"/>
              <a:pPr/>
              <a:t>11.4.2017</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F46B8CD-B0CD-4839-9D16-FF77DE0D372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7200" y="2401887"/>
            <a:ext cx="8458200" cy="1243137"/>
          </a:xfrm>
        </p:spPr>
        <p:txBody>
          <a:bodyPr/>
          <a:lstStyle/>
          <a:p>
            <a:r>
              <a:rPr lang="cs-CZ" dirty="0" smtClean="0"/>
              <a:t>Výběr a evidence archiválií</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a:xfrm>
            <a:off x="457200" y="548680"/>
            <a:ext cx="8229600" cy="792088"/>
          </a:xfrm>
        </p:spPr>
        <p:txBody>
          <a:bodyPr/>
          <a:lstStyle/>
          <a:p>
            <a:r>
              <a:rPr lang="cs-CZ" dirty="0" smtClean="0"/>
              <a:t>Skartační řízení</a:t>
            </a:r>
            <a:endParaRPr lang="cs-CZ" dirty="0"/>
          </a:p>
        </p:txBody>
      </p:sp>
      <p:pic>
        <p:nvPicPr>
          <p:cNvPr id="9" name="Zástupný symbol pro obsah 8" descr="skenování0081.jpg"/>
          <p:cNvPicPr>
            <a:picLocks noGrp="1" noChangeAspect="1"/>
          </p:cNvPicPr>
          <p:nvPr>
            <p:ph sz="half" idx="1"/>
          </p:nvPr>
        </p:nvPicPr>
        <p:blipFill>
          <a:blip r:embed="rId2" cstate="print"/>
          <a:stretch>
            <a:fillRect/>
          </a:stretch>
        </p:blipFill>
        <p:spPr>
          <a:xfrm>
            <a:off x="242820" y="1340768"/>
            <a:ext cx="4107125" cy="5434682"/>
          </a:xfrm>
        </p:spPr>
      </p:pic>
      <p:pic>
        <p:nvPicPr>
          <p:cNvPr id="10" name="Zástupný symbol pro obsah 9" descr="skenování0082.jpg"/>
          <p:cNvPicPr>
            <a:picLocks noGrp="1" noChangeAspect="1"/>
          </p:cNvPicPr>
          <p:nvPr>
            <p:ph sz="half" idx="2"/>
          </p:nvPr>
        </p:nvPicPr>
        <p:blipFill>
          <a:blip r:embed="rId3" cstate="print"/>
          <a:stretch>
            <a:fillRect/>
          </a:stretch>
        </p:blipFill>
        <p:spPr>
          <a:xfrm>
            <a:off x="4962094" y="1340768"/>
            <a:ext cx="3850581" cy="5434682"/>
          </a:xfrm>
        </p:spPr>
      </p:pic>
      <p:sp>
        <p:nvSpPr>
          <p:cNvPr id="12" name="Obdélník 11"/>
          <p:cNvSpPr/>
          <p:nvPr/>
        </p:nvSpPr>
        <p:spPr>
          <a:xfrm>
            <a:off x="2411760" y="5805264"/>
            <a:ext cx="216024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 Skartační návrh</a:t>
            </a:r>
            <a:endParaRPr lang="cs-CZ" dirty="0"/>
          </a:p>
        </p:txBody>
      </p:sp>
      <p:sp>
        <p:nvSpPr>
          <p:cNvPr id="13" name="Obdélník 12"/>
          <p:cNvSpPr/>
          <p:nvPr/>
        </p:nvSpPr>
        <p:spPr>
          <a:xfrm>
            <a:off x="6804248" y="5733256"/>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 Protokol o skartačním řízení</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4906888" cy="864096"/>
          </a:xfrm>
        </p:spPr>
        <p:txBody>
          <a:bodyPr/>
          <a:lstStyle/>
          <a:p>
            <a:r>
              <a:rPr lang="cs-CZ" dirty="0" smtClean="0"/>
              <a:t>Skartační řízení</a:t>
            </a:r>
            <a:endParaRPr lang="cs-CZ" dirty="0"/>
          </a:p>
        </p:txBody>
      </p:sp>
      <p:pic>
        <p:nvPicPr>
          <p:cNvPr id="5" name="Zástupný symbol pro obsah 4" descr="skenování0083.jpg"/>
          <p:cNvPicPr>
            <a:picLocks noGrp="1" noChangeAspect="1"/>
          </p:cNvPicPr>
          <p:nvPr>
            <p:ph sz="half" idx="1"/>
          </p:nvPr>
        </p:nvPicPr>
        <p:blipFill>
          <a:blip r:embed="rId2" cstate="print"/>
          <a:stretch>
            <a:fillRect/>
          </a:stretch>
        </p:blipFill>
        <p:spPr>
          <a:xfrm>
            <a:off x="332816" y="1340768"/>
            <a:ext cx="3673183" cy="5434682"/>
          </a:xfrm>
        </p:spPr>
      </p:pic>
      <p:pic>
        <p:nvPicPr>
          <p:cNvPr id="6" name="Zástupný symbol pro obsah 5" descr="skenování0084.jpg"/>
          <p:cNvPicPr>
            <a:picLocks noGrp="1" noChangeAspect="1"/>
          </p:cNvPicPr>
          <p:nvPr>
            <p:ph sz="half" idx="2"/>
          </p:nvPr>
        </p:nvPicPr>
        <p:blipFill>
          <a:blip r:embed="rId3" cstate="print"/>
          <a:stretch>
            <a:fillRect/>
          </a:stretch>
        </p:blipFill>
        <p:spPr>
          <a:xfrm>
            <a:off x="5037060" y="1340768"/>
            <a:ext cx="3915596" cy="5434682"/>
          </a:xfrm>
        </p:spPr>
      </p:pic>
      <p:sp>
        <p:nvSpPr>
          <p:cNvPr id="7" name="Obdélník 6"/>
          <p:cNvSpPr/>
          <p:nvPr/>
        </p:nvSpPr>
        <p:spPr>
          <a:xfrm>
            <a:off x="1835696" y="5733256"/>
            <a:ext cx="259228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 Seznam dokumentů navržených k archivaci</a:t>
            </a:r>
            <a:endParaRPr lang="cs-CZ" dirty="0"/>
          </a:p>
        </p:txBody>
      </p:sp>
      <p:sp>
        <p:nvSpPr>
          <p:cNvPr id="8" name="Obdélník 7"/>
          <p:cNvSpPr/>
          <p:nvPr/>
        </p:nvSpPr>
        <p:spPr>
          <a:xfrm>
            <a:off x="5868144" y="5733256"/>
            <a:ext cx="273630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 Záznam  o předání archiválií k trvalému uložení v archivu</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548680"/>
            <a:ext cx="8435280" cy="720080"/>
          </a:xfrm>
        </p:spPr>
        <p:txBody>
          <a:bodyPr>
            <a:normAutofit fontScale="90000"/>
          </a:bodyPr>
          <a:lstStyle/>
          <a:p>
            <a:r>
              <a:rPr lang="cs-CZ" dirty="0" smtClean="0"/>
              <a:t>Výběr archiválií provádí příslušný archiv </a:t>
            </a:r>
            <a:endParaRPr lang="cs-CZ" dirty="0"/>
          </a:p>
        </p:txBody>
      </p:sp>
      <p:sp>
        <p:nvSpPr>
          <p:cNvPr id="6" name="Zástupný symbol pro obsah 5"/>
          <p:cNvSpPr>
            <a:spLocks noGrp="1"/>
          </p:cNvSpPr>
          <p:nvPr>
            <p:ph idx="1"/>
          </p:nvPr>
        </p:nvSpPr>
        <p:spPr>
          <a:xfrm>
            <a:off x="457200" y="1412776"/>
            <a:ext cx="8229600" cy="5161760"/>
          </a:xfrm>
        </p:spPr>
        <p:txBody>
          <a:bodyPr>
            <a:normAutofit fontScale="92500" lnSpcReduction="20000"/>
          </a:bodyPr>
          <a:lstStyle/>
          <a:p>
            <a:r>
              <a:rPr lang="cs-CZ" dirty="0" smtClean="0"/>
              <a:t>mimo skartační řízení</a:t>
            </a:r>
          </a:p>
          <a:p>
            <a:pPr lvl="1"/>
            <a:r>
              <a:rPr lang="cs-CZ" dirty="0" smtClean="0"/>
              <a:t>výběr prováděn z dokumentů</a:t>
            </a:r>
          </a:p>
          <a:p>
            <a:pPr lvl="2"/>
            <a:r>
              <a:rPr lang="cs-CZ" dirty="0" smtClean="0"/>
              <a:t>soukromoprávního původce</a:t>
            </a:r>
          </a:p>
          <a:p>
            <a:pPr lvl="2"/>
            <a:r>
              <a:rPr lang="cs-CZ" dirty="0" smtClean="0"/>
              <a:t>veřejnoprávního nebo soukromoprávního původce, které neprošly skartačním řízením</a:t>
            </a:r>
          </a:p>
          <a:p>
            <a:pPr lvl="2"/>
            <a:r>
              <a:rPr lang="cs-CZ" dirty="0" smtClean="0"/>
              <a:t>nabídnutých vlastníkem České republice nebo jinému zřizovateli veřejného archivu darem, ke koupi nebo do úschovy</a:t>
            </a:r>
          </a:p>
          <a:p>
            <a:pPr lvl="2"/>
            <a:r>
              <a:rPr lang="cs-CZ" dirty="0" smtClean="0"/>
              <a:t>odúmrtí</a:t>
            </a:r>
          </a:p>
          <a:p>
            <a:pPr lvl="2"/>
            <a:r>
              <a:rPr lang="cs-CZ" dirty="0" smtClean="0"/>
              <a:t>nalezených </a:t>
            </a:r>
          </a:p>
          <a:p>
            <a:pPr lvl="1"/>
            <a:r>
              <a:rPr lang="cs-CZ" dirty="0" smtClean="0"/>
              <a:t>zahajuje se se na žádost původce nebo vlastníka dokumentů</a:t>
            </a:r>
          </a:p>
          <a:p>
            <a:r>
              <a:rPr lang="cs-CZ" dirty="0" smtClean="0"/>
              <a:t>dokumenty vybrané jako archiválie a určené do péče archivu předá původce nebo vlastník dokumentu na základě protokolu o provedeném skartačním/mimo skartačním řízení určenému archivu</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5832648" cy="936104"/>
          </a:xfrm>
        </p:spPr>
        <p:txBody>
          <a:bodyPr>
            <a:normAutofit/>
          </a:bodyPr>
          <a:lstStyle/>
          <a:p>
            <a:r>
              <a:rPr lang="cs-CZ" dirty="0" smtClean="0"/>
              <a:t>Mimo skartační řízení</a:t>
            </a:r>
            <a:endParaRPr lang="cs-CZ" dirty="0"/>
          </a:p>
        </p:txBody>
      </p:sp>
      <p:pic>
        <p:nvPicPr>
          <p:cNvPr id="5" name="Zástupný symbol pro obsah 4" descr="skenování0085.jpg"/>
          <p:cNvPicPr>
            <a:picLocks noGrp="1" noChangeAspect="1"/>
          </p:cNvPicPr>
          <p:nvPr>
            <p:ph sz="half" idx="1"/>
          </p:nvPr>
        </p:nvPicPr>
        <p:blipFill>
          <a:blip r:embed="rId2" cstate="print"/>
          <a:stretch>
            <a:fillRect/>
          </a:stretch>
        </p:blipFill>
        <p:spPr>
          <a:xfrm>
            <a:off x="359438" y="1412776"/>
            <a:ext cx="3662657" cy="5362674"/>
          </a:xfrm>
        </p:spPr>
      </p:pic>
      <p:pic>
        <p:nvPicPr>
          <p:cNvPr id="6" name="Zástupný symbol pro obsah 5" descr="skenování0086.jpg"/>
          <p:cNvPicPr>
            <a:picLocks noGrp="1" noChangeAspect="1"/>
          </p:cNvPicPr>
          <p:nvPr>
            <p:ph sz="half" idx="2"/>
          </p:nvPr>
        </p:nvPicPr>
        <p:blipFill>
          <a:blip r:embed="rId3" cstate="print"/>
          <a:stretch>
            <a:fillRect/>
          </a:stretch>
        </p:blipFill>
        <p:spPr>
          <a:xfrm>
            <a:off x="5001751" y="1412776"/>
            <a:ext cx="3947390" cy="5362674"/>
          </a:xfrm>
        </p:spPr>
      </p:pic>
      <p:sp>
        <p:nvSpPr>
          <p:cNvPr id="7" name="Obdélník 6"/>
          <p:cNvSpPr/>
          <p:nvPr/>
        </p:nvSpPr>
        <p:spPr>
          <a:xfrm>
            <a:off x="755576" y="5445224"/>
            <a:ext cx="36724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 Žádost o provedení výběru archiválií mimo skartační řízení </a:t>
            </a:r>
            <a:endParaRPr lang="cs-CZ" dirty="0"/>
          </a:p>
        </p:txBody>
      </p:sp>
      <p:sp>
        <p:nvSpPr>
          <p:cNvPr id="8" name="Obdélník 7"/>
          <p:cNvSpPr/>
          <p:nvPr/>
        </p:nvSpPr>
        <p:spPr>
          <a:xfrm>
            <a:off x="5831632" y="5589240"/>
            <a:ext cx="33123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 Protokol o výběru archiválií mimo skartační řízení</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04664"/>
            <a:ext cx="5976664" cy="936104"/>
          </a:xfrm>
        </p:spPr>
        <p:txBody>
          <a:bodyPr/>
          <a:lstStyle/>
          <a:p>
            <a:r>
              <a:rPr lang="cs-CZ" dirty="0" smtClean="0"/>
              <a:t>Mimo skartační řízení</a:t>
            </a:r>
            <a:endParaRPr lang="cs-CZ" dirty="0"/>
          </a:p>
        </p:txBody>
      </p:sp>
      <p:pic>
        <p:nvPicPr>
          <p:cNvPr id="5" name="Zástupný symbol pro obsah 4" descr="skenování0087.jpg"/>
          <p:cNvPicPr>
            <a:picLocks noGrp="1" noChangeAspect="1"/>
          </p:cNvPicPr>
          <p:nvPr>
            <p:ph sz="half" idx="1"/>
          </p:nvPr>
        </p:nvPicPr>
        <p:blipFill>
          <a:blip r:embed="rId2" cstate="print"/>
          <a:stretch>
            <a:fillRect/>
          </a:stretch>
        </p:blipFill>
        <p:spPr>
          <a:xfrm>
            <a:off x="335186" y="1340768"/>
            <a:ext cx="3669124" cy="5434682"/>
          </a:xfrm>
        </p:spPr>
      </p:pic>
      <p:pic>
        <p:nvPicPr>
          <p:cNvPr id="6" name="Zástupný symbol pro obsah 5" descr="skenování0088.jpg"/>
          <p:cNvPicPr>
            <a:picLocks noGrp="1" noChangeAspect="1"/>
          </p:cNvPicPr>
          <p:nvPr>
            <p:ph sz="half" idx="2"/>
          </p:nvPr>
        </p:nvPicPr>
        <p:blipFill>
          <a:blip r:embed="rId3" cstate="print"/>
          <a:stretch>
            <a:fillRect/>
          </a:stretch>
        </p:blipFill>
        <p:spPr>
          <a:xfrm>
            <a:off x="5081562" y="1340768"/>
            <a:ext cx="3808722" cy="5434682"/>
          </a:xfrm>
        </p:spPr>
      </p:pic>
      <p:sp>
        <p:nvSpPr>
          <p:cNvPr id="7" name="Obdélník 6"/>
          <p:cNvSpPr/>
          <p:nvPr/>
        </p:nvSpPr>
        <p:spPr>
          <a:xfrm>
            <a:off x="107504" y="5733256"/>
            <a:ext cx="42484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 Seznam dokumentů BVK, a. s. určených pro výběr Archivu města Brna</a:t>
            </a:r>
            <a:endParaRPr lang="cs-CZ" dirty="0"/>
          </a:p>
        </p:txBody>
      </p:sp>
      <p:sp>
        <p:nvSpPr>
          <p:cNvPr id="8" name="Obdélník 7"/>
          <p:cNvSpPr/>
          <p:nvPr/>
        </p:nvSpPr>
        <p:spPr>
          <a:xfrm>
            <a:off x="5220072" y="5733256"/>
            <a:ext cx="35283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 Záznam o předání archiválií k trvalému uložení v archivu</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08112"/>
          </a:xfrm>
        </p:spPr>
        <p:txBody>
          <a:bodyPr/>
          <a:lstStyle/>
          <a:p>
            <a:r>
              <a:rPr lang="cs-CZ" dirty="0" smtClean="0"/>
              <a:t>Povinnost mlčenlivosti</a:t>
            </a:r>
            <a:endParaRPr lang="cs-CZ" dirty="0"/>
          </a:p>
        </p:txBody>
      </p:sp>
      <p:sp>
        <p:nvSpPr>
          <p:cNvPr id="3" name="Zástupný symbol pro obsah 2"/>
          <p:cNvSpPr>
            <a:spLocks noGrp="1"/>
          </p:cNvSpPr>
          <p:nvPr>
            <p:ph idx="1"/>
          </p:nvPr>
        </p:nvSpPr>
        <p:spPr>
          <a:xfrm>
            <a:off x="457200" y="1844824"/>
            <a:ext cx="8229600" cy="4729712"/>
          </a:xfrm>
        </p:spPr>
        <p:txBody>
          <a:bodyPr/>
          <a:lstStyle/>
          <a:p>
            <a:r>
              <a:rPr lang="cs-CZ" dirty="0" smtClean="0"/>
              <a:t>zaměstnanci správních úřadů na úseku archivnictví a výkonu spisové služby, zaměstnanci archivů a jejich zřizovatelé jsou povinni zachovávat mlčenlivost o všech skutečnostech, které se dozvěděli při výkonu činností podle zákona o archivnictví a spisové službě</a:t>
            </a:r>
          </a:p>
          <a:p>
            <a:r>
              <a:rPr lang="cs-CZ" dirty="0" smtClean="0"/>
              <a:t>povinnost trvá i po skončení služebního poměru, pracovněprávního nebo jiného obdobného vztahu</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4096"/>
          </a:xfrm>
        </p:spPr>
        <p:txBody>
          <a:bodyPr/>
          <a:lstStyle/>
          <a:p>
            <a:r>
              <a:rPr lang="cs-CZ" dirty="0" smtClean="0"/>
              <a:t>Evidence archiválií</a:t>
            </a:r>
            <a:endParaRPr lang="cs-CZ" dirty="0"/>
          </a:p>
        </p:txBody>
      </p:sp>
      <p:sp>
        <p:nvSpPr>
          <p:cNvPr id="3" name="Zástupný symbol pro obsah 2"/>
          <p:cNvSpPr>
            <a:spLocks noGrp="1"/>
          </p:cNvSpPr>
          <p:nvPr>
            <p:ph idx="1"/>
          </p:nvPr>
        </p:nvSpPr>
        <p:spPr>
          <a:xfrm>
            <a:off x="457200" y="1412776"/>
            <a:ext cx="8229600" cy="5161760"/>
          </a:xfrm>
        </p:spPr>
        <p:txBody>
          <a:bodyPr>
            <a:normAutofit fontScale="92500"/>
          </a:bodyPr>
          <a:lstStyle/>
          <a:p>
            <a:r>
              <a:rPr lang="cs-CZ" dirty="0" smtClean="0"/>
              <a:t>po provedeném výběru archiválií jsou dokumenty vybrané jako archiválie vzaty do evidence archiválií</a:t>
            </a:r>
          </a:p>
          <a:p>
            <a:pPr lvl="1"/>
            <a:r>
              <a:rPr lang="cs-CZ" dirty="0" smtClean="0"/>
              <a:t>evidence archiválií na úrovni fondů a sbírek a evidence archivních pomůcek jsou povinnými evidencemi archivu</a:t>
            </a:r>
          </a:p>
          <a:p>
            <a:r>
              <a:rPr lang="cs-CZ" dirty="0" smtClean="0"/>
              <a:t>archiválie evidované na území České republiky tvoří Národní archivní dědictví (NAD)</a:t>
            </a:r>
          </a:p>
          <a:p>
            <a:pPr lvl="1"/>
            <a:r>
              <a:rPr lang="cs-CZ" dirty="0" smtClean="0"/>
              <a:t>NAD je vedeno v evidenci</a:t>
            </a:r>
          </a:p>
          <a:p>
            <a:pPr lvl="2"/>
            <a:r>
              <a:rPr lang="cs-CZ" dirty="0" smtClean="0"/>
              <a:t>základní</a:t>
            </a:r>
          </a:p>
          <a:p>
            <a:pPr lvl="2"/>
            <a:r>
              <a:rPr lang="cs-CZ" dirty="0" smtClean="0"/>
              <a:t>druhotné</a:t>
            </a:r>
          </a:p>
          <a:p>
            <a:pPr lvl="2"/>
            <a:r>
              <a:rPr lang="cs-CZ" dirty="0" smtClean="0"/>
              <a:t>ústřední</a:t>
            </a:r>
          </a:p>
          <a:p>
            <a:pPr lvl="1"/>
            <a:r>
              <a:rPr lang="cs-CZ" dirty="0" smtClean="0"/>
              <a:t>základní jednotkou evidence je archivní fond, archivní sbírka nebo jednotlivá archiválie</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792088"/>
          </a:xfrm>
        </p:spPr>
        <p:txBody>
          <a:bodyPr/>
          <a:lstStyle/>
          <a:p>
            <a:r>
              <a:rPr lang="cs-CZ" dirty="0" smtClean="0"/>
              <a:t>Základní evidence NAD</a:t>
            </a:r>
            <a:endParaRPr lang="cs-CZ" dirty="0"/>
          </a:p>
        </p:txBody>
      </p:sp>
      <p:sp>
        <p:nvSpPr>
          <p:cNvPr id="3" name="Zástupný symbol pro obsah 2"/>
          <p:cNvSpPr>
            <a:spLocks noGrp="1"/>
          </p:cNvSpPr>
          <p:nvPr>
            <p:ph idx="1"/>
          </p:nvPr>
        </p:nvSpPr>
        <p:spPr>
          <a:xfrm>
            <a:off x="457200" y="1844824"/>
            <a:ext cx="8229600" cy="4729712"/>
          </a:xfrm>
        </p:spPr>
        <p:txBody>
          <a:bodyPr>
            <a:normAutofit fontScale="92500"/>
          </a:bodyPr>
          <a:lstStyle/>
          <a:p>
            <a:r>
              <a:rPr lang="cs-CZ" dirty="0" smtClean="0"/>
              <a:t>zahrnuje evidenci přírůstků a úbytků archiválií, evidenční listy NAD a evidenci archivních pomůcek</a:t>
            </a:r>
          </a:p>
          <a:p>
            <a:r>
              <a:rPr lang="cs-CZ" dirty="0" smtClean="0"/>
              <a:t>vedena archivy a kulturně vědeckými institucemi, v jejichž péči se archiválie nacházejí</a:t>
            </a:r>
          </a:p>
          <a:p>
            <a:pPr lvl="1"/>
            <a:r>
              <a:rPr lang="cs-CZ" dirty="0" smtClean="0"/>
              <a:t>vedena vždy v listinné podobě</a:t>
            </a:r>
          </a:p>
          <a:p>
            <a:pPr lvl="1"/>
            <a:r>
              <a:rPr lang="cs-CZ" dirty="0" smtClean="0"/>
              <a:t>může být vedena i v digitální podobě</a:t>
            </a:r>
          </a:p>
          <a:p>
            <a:pPr lvl="1"/>
            <a:r>
              <a:rPr lang="cs-CZ" dirty="0" smtClean="0"/>
              <a:t>aktualizována průběžně</a:t>
            </a:r>
          </a:p>
          <a:p>
            <a:r>
              <a:rPr lang="cs-CZ" dirty="0" smtClean="0"/>
              <a:t>základní evidenci části NAD, která nenáleží do péče archivů nebo kulturně vědeckých institucí, vedou Národní archiv nebo státní oblastní archivy podle své působnosti</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1008112"/>
          </a:xfrm>
        </p:spPr>
        <p:txBody>
          <a:bodyPr/>
          <a:lstStyle/>
          <a:p>
            <a:r>
              <a:rPr lang="cs-CZ" dirty="0" smtClean="0"/>
              <a:t>Druhotná evidence NAD</a:t>
            </a:r>
            <a:endParaRPr lang="cs-CZ" dirty="0"/>
          </a:p>
        </p:txBody>
      </p:sp>
      <p:sp>
        <p:nvSpPr>
          <p:cNvPr id="3" name="Zástupný symbol pro obsah 2"/>
          <p:cNvSpPr>
            <a:spLocks noGrp="1"/>
          </p:cNvSpPr>
          <p:nvPr>
            <p:ph idx="1"/>
          </p:nvPr>
        </p:nvSpPr>
        <p:spPr>
          <a:xfrm>
            <a:off x="457200" y="1916832"/>
            <a:ext cx="8229600" cy="4657704"/>
          </a:xfrm>
        </p:spPr>
        <p:txBody>
          <a:bodyPr>
            <a:normAutofit fontScale="92500" lnSpcReduction="20000"/>
          </a:bodyPr>
          <a:lstStyle/>
          <a:p>
            <a:r>
              <a:rPr lang="cs-CZ" dirty="0" smtClean="0"/>
              <a:t>zahrnuje evidenční listy NAD a evidenci archivních pomůcek NAD náležejících do péče archivů a kulturně vědeckých institucí</a:t>
            </a:r>
          </a:p>
          <a:p>
            <a:r>
              <a:rPr lang="cs-CZ" dirty="0" smtClean="0"/>
              <a:t>vedena Národním archivem a státními oblastními archivy podle své působnosti</a:t>
            </a:r>
          </a:p>
          <a:p>
            <a:pPr lvl="1"/>
            <a:r>
              <a:rPr lang="cs-CZ" dirty="0" smtClean="0"/>
              <a:t>vedena v digitální podobě</a:t>
            </a:r>
          </a:p>
          <a:p>
            <a:pPr lvl="2"/>
            <a:r>
              <a:rPr lang="cs-CZ" dirty="0" smtClean="0"/>
              <a:t>předávána v listinné nebo digitální podobě</a:t>
            </a:r>
          </a:p>
          <a:p>
            <a:pPr lvl="1"/>
            <a:r>
              <a:rPr lang="cs-CZ" dirty="0" smtClean="0"/>
              <a:t>aktualizována jednou ročně</a:t>
            </a:r>
          </a:p>
          <a:p>
            <a:r>
              <a:rPr lang="cs-CZ" dirty="0" smtClean="0"/>
              <a:t>archivy a kulturně vědecké instituce jsou povinny poskytovat údaje z evidence NAD a z evidence archivních pomůcek příslušnému archivu, který vede druhotnou evidenci a zasílat mu stejnopisy svých archivních pomůcek</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80728"/>
            <a:ext cx="8229600" cy="936104"/>
          </a:xfrm>
        </p:spPr>
        <p:txBody>
          <a:bodyPr/>
          <a:lstStyle/>
          <a:p>
            <a:r>
              <a:rPr lang="cs-CZ" dirty="0" smtClean="0"/>
              <a:t>Ústřední evidence NAD</a:t>
            </a:r>
            <a:endParaRPr lang="cs-CZ" dirty="0"/>
          </a:p>
        </p:txBody>
      </p:sp>
      <p:sp>
        <p:nvSpPr>
          <p:cNvPr id="3" name="Zástupný symbol pro obsah 2"/>
          <p:cNvSpPr>
            <a:spLocks noGrp="1"/>
          </p:cNvSpPr>
          <p:nvPr>
            <p:ph idx="1"/>
          </p:nvPr>
        </p:nvSpPr>
        <p:spPr>
          <a:xfrm>
            <a:off x="457200" y="1988840"/>
            <a:ext cx="8229600" cy="4585696"/>
          </a:xfrm>
        </p:spPr>
        <p:txBody>
          <a:bodyPr>
            <a:normAutofit/>
          </a:bodyPr>
          <a:lstStyle/>
          <a:p>
            <a:r>
              <a:rPr lang="cs-CZ" dirty="0" smtClean="0"/>
              <a:t>zahrnuje evidenční listy NAD a evidenci archivních pomůcek</a:t>
            </a:r>
          </a:p>
          <a:p>
            <a:r>
              <a:rPr lang="cs-CZ" dirty="0" smtClean="0"/>
              <a:t>vedena Ministerstvem vnitra</a:t>
            </a:r>
          </a:p>
          <a:p>
            <a:pPr lvl="1"/>
            <a:r>
              <a:rPr lang="cs-CZ" dirty="0" smtClean="0"/>
              <a:t>vedena v digitální podobě</a:t>
            </a:r>
          </a:p>
          <a:p>
            <a:pPr lvl="1"/>
            <a:r>
              <a:rPr lang="cs-CZ" dirty="0" smtClean="0"/>
              <a:t>aktualizována jednou ročně</a:t>
            </a:r>
          </a:p>
          <a:p>
            <a:r>
              <a:rPr lang="cs-CZ" dirty="0" smtClean="0"/>
              <a:t>archivy a kulturně vědecké instituce vedoucí základní evidenci jsou povinny poskytovat MV údaje z evidenčních listů NAD a z evidence archivních pomůcek a zasílat mu stejnopisy svých archivních pomůcek</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584176"/>
          </a:xfrm>
        </p:spPr>
        <p:txBody>
          <a:bodyPr>
            <a:normAutofit fontScale="90000"/>
          </a:bodyPr>
          <a:lstStyle/>
          <a:p>
            <a:r>
              <a:rPr lang="cs-CZ" dirty="0" smtClean="0"/>
              <a:t/>
            </a:r>
            <a:br>
              <a:rPr lang="cs-CZ" dirty="0" smtClean="0"/>
            </a:br>
            <a:r>
              <a:rPr lang="cs-CZ" dirty="0" smtClean="0"/>
              <a:t/>
            </a:r>
            <a:br>
              <a:rPr lang="cs-CZ" dirty="0" smtClean="0"/>
            </a:br>
            <a:endParaRPr lang="cs-CZ" dirty="0"/>
          </a:p>
        </p:txBody>
      </p:sp>
      <p:sp>
        <p:nvSpPr>
          <p:cNvPr id="3" name="Zástupný symbol pro obsah 2"/>
          <p:cNvSpPr>
            <a:spLocks noGrp="1"/>
          </p:cNvSpPr>
          <p:nvPr>
            <p:ph idx="1"/>
          </p:nvPr>
        </p:nvSpPr>
        <p:spPr>
          <a:xfrm>
            <a:off x="457200" y="620688"/>
            <a:ext cx="8229600" cy="5760640"/>
          </a:xfrm>
          <a:effectLst>
            <a:innerShdw blurRad="63500" dist="50800" dir="5400000">
              <a:schemeClr val="accent2">
                <a:lumMod val="75000"/>
                <a:alpha val="50000"/>
              </a:schemeClr>
            </a:innerShdw>
          </a:effectLst>
        </p:spPr>
        <p:txBody>
          <a:bodyPr>
            <a:normAutofit/>
          </a:bodyPr>
          <a:lstStyle/>
          <a:p>
            <a:r>
              <a:rPr lang="cs-CZ" dirty="0" smtClean="0"/>
              <a:t>Zákon č. 499/2004 Sb. o archivnictví a spisové službě v platném znění</a:t>
            </a:r>
          </a:p>
          <a:p>
            <a:pPr lvl="1"/>
            <a:r>
              <a:rPr lang="cs-CZ" dirty="0" smtClean="0"/>
              <a:t>§ 1 </a:t>
            </a:r>
          </a:p>
          <a:p>
            <a:pPr lvl="2"/>
            <a:r>
              <a:rPr lang="cs-CZ" dirty="0" smtClean="0"/>
              <a:t>a) výběr a evidence archiválií</a:t>
            </a:r>
          </a:p>
          <a:p>
            <a:pPr lvl="1"/>
            <a:r>
              <a:rPr lang="cs-CZ" dirty="0" smtClean="0"/>
              <a:t>§ 2 </a:t>
            </a:r>
          </a:p>
          <a:p>
            <a:pPr lvl="2"/>
            <a:r>
              <a:rPr lang="cs-CZ" dirty="0" smtClean="0"/>
              <a:t>vymezení pojmů</a:t>
            </a:r>
          </a:p>
          <a:p>
            <a:pPr lvl="1"/>
            <a:r>
              <a:rPr lang="cs-CZ" dirty="0" smtClean="0"/>
              <a:t>§ 3 až § 15 </a:t>
            </a:r>
          </a:p>
          <a:p>
            <a:pPr lvl="2"/>
            <a:r>
              <a:rPr lang="cs-CZ" dirty="0" smtClean="0"/>
              <a:t>výběr archiválií </a:t>
            </a:r>
          </a:p>
          <a:p>
            <a:pPr lvl="1"/>
            <a:r>
              <a:rPr lang="cs-CZ" dirty="0" smtClean="0"/>
              <a:t>§ 16 až § 18 </a:t>
            </a:r>
          </a:p>
          <a:p>
            <a:pPr lvl="2"/>
            <a:r>
              <a:rPr lang="cs-CZ" dirty="0" smtClean="0"/>
              <a:t>evidence archiválií </a:t>
            </a:r>
          </a:p>
          <a:p>
            <a:r>
              <a:rPr lang="cs-CZ" dirty="0" smtClean="0"/>
              <a:t>Vyhláška č. 645/2004 Sb.</a:t>
            </a:r>
          </a:p>
          <a:p>
            <a:pPr lvl="1"/>
            <a:r>
              <a:rPr lang="cs-CZ" dirty="0" smtClean="0"/>
              <a:t>prováděcí vyhláška</a:t>
            </a:r>
          </a:p>
          <a:p>
            <a:pPr lvl="1"/>
            <a:r>
              <a:rPr lang="cs-CZ" dirty="0" smtClean="0"/>
              <a:t>evidence archiválií</a:t>
            </a:r>
          </a:p>
          <a:p>
            <a:pPr lvl="2">
              <a:buNone/>
            </a:pPr>
            <a:endParaRPr lang="cs-CZ"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6707088" cy="792088"/>
          </a:xfrm>
        </p:spPr>
        <p:txBody>
          <a:bodyPr>
            <a:normAutofit/>
          </a:bodyPr>
          <a:lstStyle/>
          <a:p>
            <a:r>
              <a:rPr lang="cs-CZ" dirty="0" smtClean="0"/>
              <a:t>Evidence archiválií</a:t>
            </a:r>
            <a:endParaRPr lang="cs-CZ" dirty="0"/>
          </a:p>
        </p:txBody>
      </p:sp>
      <p:sp>
        <p:nvSpPr>
          <p:cNvPr id="3" name="Zástupný symbol pro obsah 2"/>
          <p:cNvSpPr>
            <a:spLocks noGrp="1"/>
          </p:cNvSpPr>
          <p:nvPr>
            <p:ph idx="1"/>
          </p:nvPr>
        </p:nvSpPr>
        <p:spPr>
          <a:xfrm>
            <a:off x="457200" y="1268760"/>
            <a:ext cx="8229600" cy="5305776"/>
          </a:xfrm>
        </p:spPr>
        <p:txBody>
          <a:bodyPr>
            <a:normAutofit lnSpcReduction="10000"/>
          </a:bodyPr>
          <a:lstStyle/>
          <a:p>
            <a:r>
              <a:rPr lang="cs-CZ" dirty="0" smtClean="0"/>
              <a:t>systém ARS</a:t>
            </a:r>
          </a:p>
          <a:p>
            <a:pPr lvl="1"/>
            <a:r>
              <a:rPr lang="cs-CZ" dirty="0" smtClean="0"/>
              <a:t>používán od roku 1988/1989 </a:t>
            </a:r>
          </a:p>
          <a:p>
            <a:pPr lvl="2"/>
            <a:r>
              <a:rPr lang="cs-CZ" dirty="0" smtClean="0"/>
              <a:t>evidence listů JAF (jednotný archivní fond)</a:t>
            </a:r>
          </a:p>
          <a:p>
            <a:pPr lvl="2"/>
            <a:r>
              <a:rPr lang="cs-CZ" dirty="0" smtClean="0"/>
              <a:t>soupis pečetí, knihopis, evidence podniků a institucí v </a:t>
            </a:r>
            <a:r>
              <a:rPr lang="cs-CZ" dirty="0" err="1" smtClean="0"/>
              <a:t>předarchivní</a:t>
            </a:r>
            <a:r>
              <a:rPr lang="cs-CZ" dirty="0" smtClean="0"/>
              <a:t> a archivní péči</a:t>
            </a:r>
          </a:p>
          <a:p>
            <a:pPr lvl="1"/>
            <a:r>
              <a:rPr lang="cs-CZ" dirty="0" smtClean="0"/>
              <a:t>ARKY (pro archivní pomůcky)</a:t>
            </a:r>
          </a:p>
          <a:p>
            <a:r>
              <a:rPr lang="cs-CZ" dirty="0" err="1" smtClean="0"/>
              <a:t>PEvA</a:t>
            </a:r>
            <a:r>
              <a:rPr lang="cs-CZ" dirty="0" smtClean="0"/>
              <a:t> – program pro evidenci archiválií </a:t>
            </a:r>
          </a:p>
          <a:p>
            <a:pPr lvl="1"/>
            <a:r>
              <a:rPr lang="cs-CZ" dirty="0" smtClean="0"/>
              <a:t>od roku 1999 do současnosti</a:t>
            </a:r>
          </a:p>
          <a:p>
            <a:pPr lvl="2"/>
            <a:r>
              <a:rPr lang="cs-CZ" dirty="0" smtClean="0"/>
              <a:t>aplikace vyvinutá AS MV</a:t>
            </a:r>
          </a:p>
          <a:p>
            <a:pPr lvl="1"/>
            <a:r>
              <a:rPr lang="cs-CZ" dirty="0" smtClean="0"/>
              <a:t>jde o celostátní evidenci archiválií</a:t>
            </a:r>
          </a:p>
          <a:p>
            <a:pPr lvl="1"/>
            <a:r>
              <a:rPr lang="cs-CZ" dirty="0" smtClean="0"/>
              <a:t>sloučení dvou do té doby samostatných evidencí</a:t>
            </a:r>
          </a:p>
          <a:p>
            <a:pPr lvl="2"/>
            <a:r>
              <a:rPr lang="cs-CZ" dirty="0" smtClean="0"/>
              <a:t>evidenci fondů a sbírek</a:t>
            </a:r>
          </a:p>
          <a:p>
            <a:pPr lvl="2"/>
            <a:r>
              <a:rPr lang="cs-CZ" dirty="0" smtClean="0"/>
              <a:t>evidenci archivních pomůcek</a:t>
            </a:r>
          </a:p>
          <a:p>
            <a:pPr lvl="1">
              <a:buNone/>
            </a:pPr>
            <a:endParaRPr lang="cs-CZ" dirty="0" smtClean="0"/>
          </a:p>
          <a:p>
            <a:pPr lvl="2"/>
            <a:endParaRPr lang="cs-CZ" dirty="0" smtClean="0"/>
          </a:p>
          <a:p>
            <a:pPr lvl="3">
              <a:buNone/>
            </a:pP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91264" cy="1080120"/>
          </a:xfrm>
        </p:spPr>
        <p:txBody>
          <a:bodyPr>
            <a:normAutofit fontScale="90000"/>
          </a:bodyPr>
          <a:lstStyle/>
          <a:p>
            <a:r>
              <a:rPr lang="cs-CZ" dirty="0" err="1" smtClean="0"/>
              <a:t>PEvA</a:t>
            </a:r>
            <a:r>
              <a:rPr lang="cs-CZ" dirty="0" smtClean="0"/>
              <a:t> – program pro evidenci archiválií </a:t>
            </a:r>
            <a:endParaRPr lang="cs-CZ" dirty="0"/>
          </a:p>
        </p:txBody>
      </p:sp>
      <p:pic>
        <p:nvPicPr>
          <p:cNvPr id="4" name="Zástupný symbol pro obsah 3" descr="Peva.jpg"/>
          <p:cNvPicPr>
            <a:picLocks noGrp="1" noChangeAspect="1"/>
          </p:cNvPicPr>
          <p:nvPr>
            <p:ph idx="1"/>
          </p:nvPr>
        </p:nvPicPr>
        <p:blipFill>
          <a:blip r:embed="rId2" cstate="print"/>
          <a:stretch>
            <a:fillRect/>
          </a:stretch>
        </p:blipFill>
        <p:spPr>
          <a:xfrm>
            <a:off x="179512" y="1556792"/>
            <a:ext cx="3960440" cy="2782510"/>
          </a:xfrm>
        </p:spPr>
      </p:pic>
      <p:pic>
        <p:nvPicPr>
          <p:cNvPr id="5" name="Zástupný symbol pro obsah 3" descr="evidence.jpg"/>
          <p:cNvPicPr>
            <a:picLocks noChangeAspect="1"/>
          </p:cNvPicPr>
          <p:nvPr/>
        </p:nvPicPr>
        <p:blipFill>
          <a:blip r:embed="rId3" cstate="print"/>
          <a:stretch>
            <a:fillRect/>
          </a:stretch>
        </p:blipFill>
        <p:spPr>
          <a:xfrm>
            <a:off x="179512" y="4653136"/>
            <a:ext cx="5086343" cy="1424176"/>
          </a:xfrm>
          <a:prstGeom prst="rect">
            <a:avLst/>
          </a:prstGeom>
        </p:spPr>
      </p:pic>
      <p:pic>
        <p:nvPicPr>
          <p:cNvPr id="6" name="Zástupný symbol pro obsah 9" descr="NAD_A1.jpg"/>
          <p:cNvPicPr>
            <a:picLocks noChangeAspect="1"/>
          </p:cNvPicPr>
          <p:nvPr/>
        </p:nvPicPr>
        <p:blipFill>
          <a:blip r:embed="rId4" cstate="print"/>
          <a:stretch>
            <a:fillRect/>
          </a:stretch>
        </p:blipFill>
        <p:spPr>
          <a:xfrm>
            <a:off x="3275856" y="2276872"/>
            <a:ext cx="5688632" cy="443687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548680"/>
            <a:ext cx="8435280" cy="1080120"/>
          </a:xfrm>
        </p:spPr>
        <p:txBody>
          <a:bodyPr>
            <a:normAutofit fontScale="90000"/>
          </a:bodyPr>
          <a:lstStyle/>
          <a:p>
            <a:r>
              <a:rPr lang="cs-CZ" dirty="0" err="1" smtClean="0"/>
              <a:t>PEvA</a:t>
            </a:r>
            <a:r>
              <a:rPr lang="cs-CZ" dirty="0" smtClean="0"/>
              <a:t> – program pro evidenci archiválií </a:t>
            </a:r>
            <a:endParaRPr lang="cs-CZ" dirty="0"/>
          </a:p>
        </p:txBody>
      </p:sp>
      <p:pic>
        <p:nvPicPr>
          <p:cNvPr id="14" name="Zástupný symbol pro obsah 13" descr="cechy.jpg"/>
          <p:cNvPicPr>
            <a:picLocks noGrp="1" noChangeAspect="1"/>
          </p:cNvPicPr>
          <p:nvPr>
            <p:ph idx="1"/>
          </p:nvPr>
        </p:nvPicPr>
        <p:blipFill>
          <a:blip r:embed="rId2" cstate="print"/>
          <a:stretch>
            <a:fillRect/>
          </a:stretch>
        </p:blipFill>
        <p:spPr>
          <a:xfrm>
            <a:off x="251520" y="1484784"/>
            <a:ext cx="8663164" cy="487303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92080" y="692696"/>
            <a:ext cx="1728192" cy="1296144"/>
          </a:xfrm>
        </p:spPr>
        <p:txBody>
          <a:bodyPr>
            <a:normAutofit/>
          </a:bodyPr>
          <a:lstStyle/>
          <a:p>
            <a:r>
              <a:rPr lang="cs-CZ" dirty="0" err="1" smtClean="0"/>
              <a:t>PEvA</a:t>
            </a:r>
            <a:endParaRPr lang="cs-CZ" dirty="0"/>
          </a:p>
        </p:txBody>
      </p:sp>
      <p:pic>
        <p:nvPicPr>
          <p:cNvPr id="4" name="Zástupný symbol pro obsah 3" descr="fondy.jpg"/>
          <p:cNvPicPr>
            <a:picLocks noGrp="1" noChangeAspect="1"/>
          </p:cNvPicPr>
          <p:nvPr>
            <p:ph idx="1"/>
          </p:nvPr>
        </p:nvPicPr>
        <p:blipFill>
          <a:blip r:embed="rId2" cstate="print"/>
          <a:stretch>
            <a:fillRect/>
          </a:stretch>
        </p:blipFill>
        <p:spPr>
          <a:xfrm>
            <a:off x="251520" y="260648"/>
            <a:ext cx="4603359" cy="4968552"/>
          </a:xfrm>
        </p:spPr>
      </p:pic>
      <p:pic>
        <p:nvPicPr>
          <p:cNvPr id="5" name="Zástupný symbol pro obsah 3" descr="sestava.jpg"/>
          <p:cNvPicPr>
            <a:picLocks noChangeAspect="1"/>
          </p:cNvPicPr>
          <p:nvPr/>
        </p:nvPicPr>
        <p:blipFill>
          <a:blip r:embed="rId3" cstate="print"/>
          <a:stretch>
            <a:fillRect/>
          </a:stretch>
        </p:blipFill>
        <p:spPr>
          <a:xfrm>
            <a:off x="1763688" y="2996952"/>
            <a:ext cx="7166080" cy="36607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5733256"/>
            <a:ext cx="7776864" cy="864096"/>
          </a:xfrm>
        </p:spPr>
        <p:txBody>
          <a:bodyPr>
            <a:normAutofit fontScale="90000"/>
          </a:bodyPr>
          <a:lstStyle/>
          <a:p>
            <a:r>
              <a:rPr lang="cs-CZ" sz="2000" dirty="0" smtClean="0"/>
              <a:t/>
            </a:r>
            <a:br>
              <a:rPr lang="cs-CZ" sz="2000" dirty="0" smtClean="0"/>
            </a:br>
            <a:r>
              <a:rPr lang="cs-CZ" sz="2000" dirty="0" smtClean="0"/>
              <a:t/>
            </a:r>
            <a:br>
              <a:rPr lang="cs-CZ" sz="2000" dirty="0" smtClean="0"/>
            </a:br>
            <a:r>
              <a:rPr lang="cs-CZ" sz="2000" dirty="0" smtClean="0"/>
              <a:t>http://aplikace.</a:t>
            </a:r>
            <a:r>
              <a:rPr lang="cs-CZ" sz="2000" dirty="0" err="1" smtClean="0"/>
              <a:t>mvcr.cz</a:t>
            </a:r>
            <a:r>
              <a:rPr lang="cs-CZ" sz="2000" dirty="0" smtClean="0"/>
              <a:t>/</a:t>
            </a:r>
            <a:r>
              <a:rPr lang="cs-CZ" sz="2000" dirty="0" err="1" smtClean="0"/>
              <a:t>archivni</a:t>
            </a:r>
            <a:r>
              <a:rPr lang="cs-CZ" sz="2000" dirty="0" smtClean="0"/>
              <a:t>-fondy-</a:t>
            </a:r>
            <a:r>
              <a:rPr lang="cs-CZ" sz="2000" dirty="0" err="1" smtClean="0"/>
              <a:t>cr</a:t>
            </a:r>
            <a:r>
              <a:rPr lang="cs-CZ" sz="2000" dirty="0" smtClean="0"/>
              <a:t>/default.</a:t>
            </a:r>
            <a:r>
              <a:rPr lang="cs-CZ" sz="2000" dirty="0" err="1" smtClean="0"/>
              <a:t>aspx</a:t>
            </a:r>
            <a:endParaRPr lang="cs-CZ" sz="2000" dirty="0"/>
          </a:p>
        </p:txBody>
      </p:sp>
      <p:pic>
        <p:nvPicPr>
          <p:cNvPr id="8" name="Zástupný symbol pro obsah 7" descr="vyhledávač.jpg"/>
          <p:cNvPicPr>
            <a:picLocks noGrp="1" noChangeAspect="1"/>
          </p:cNvPicPr>
          <p:nvPr>
            <p:ph idx="1"/>
          </p:nvPr>
        </p:nvPicPr>
        <p:blipFill>
          <a:blip r:embed="rId2" cstate="print"/>
          <a:stretch>
            <a:fillRect/>
          </a:stretch>
        </p:blipFill>
        <p:spPr>
          <a:xfrm>
            <a:off x="899592" y="476672"/>
            <a:ext cx="6048672" cy="5748991"/>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936104"/>
          </a:xfrm>
        </p:spPr>
        <p:txBody>
          <a:bodyPr/>
          <a:lstStyle/>
          <a:p>
            <a:r>
              <a:rPr lang="cs-CZ" dirty="0" smtClean="0"/>
              <a:t>Evidence přírůstků a úbytků</a:t>
            </a:r>
            <a:endParaRPr lang="cs-CZ" dirty="0"/>
          </a:p>
        </p:txBody>
      </p:sp>
      <p:sp>
        <p:nvSpPr>
          <p:cNvPr id="3" name="Zástupný symbol pro obsah 2"/>
          <p:cNvSpPr>
            <a:spLocks noGrp="1"/>
          </p:cNvSpPr>
          <p:nvPr>
            <p:ph idx="1"/>
          </p:nvPr>
        </p:nvSpPr>
        <p:spPr>
          <a:xfrm>
            <a:off x="457200" y="1628800"/>
            <a:ext cx="8229600" cy="4945736"/>
          </a:xfrm>
        </p:spPr>
        <p:txBody>
          <a:bodyPr>
            <a:normAutofit fontScale="85000" lnSpcReduction="20000"/>
          </a:bodyPr>
          <a:lstStyle/>
          <a:p>
            <a:r>
              <a:rPr lang="cs-CZ" dirty="0" smtClean="0"/>
              <a:t>vnější změna</a:t>
            </a:r>
          </a:p>
          <a:p>
            <a:pPr lvl="1"/>
            <a:r>
              <a:rPr lang="cs-CZ" dirty="0" smtClean="0"/>
              <a:t>evidence vnějších přírůstků a úbytků</a:t>
            </a:r>
          </a:p>
          <a:p>
            <a:pPr lvl="2"/>
            <a:r>
              <a:rPr lang="cs-CZ" dirty="0" smtClean="0"/>
              <a:t>zachycuje změny směrem k jiné fyzické či právnické osobě, k původci, vlastníkovi, jinému archivu apod.</a:t>
            </a:r>
          </a:p>
          <a:p>
            <a:r>
              <a:rPr lang="cs-CZ" dirty="0" smtClean="0"/>
              <a:t>vnitřní změna</a:t>
            </a:r>
          </a:p>
          <a:p>
            <a:pPr lvl="1"/>
            <a:r>
              <a:rPr lang="cs-CZ" dirty="0" smtClean="0"/>
              <a:t>evidence vnitřních přírůstků a úbytků</a:t>
            </a:r>
          </a:p>
          <a:p>
            <a:pPr lvl="2"/>
            <a:r>
              <a:rPr lang="cs-CZ" dirty="0" smtClean="0"/>
              <a:t>zachycuje změny při archivním zpracování, přehodnocení významu archiválií nebo jejich zničení</a:t>
            </a:r>
          </a:p>
          <a:p>
            <a:r>
              <a:rPr lang="cs-CZ" dirty="0" smtClean="0"/>
              <a:t>delimitace</a:t>
            </a:r>
          </a:p>
          <a:p>
            <a:pPr lvl="1"/>
            <a:r>
              <a:rPr lang="cs-CZ" dirty="0" smtClean="0"/>
              <a:t>převedení archiválie do péče jiného archivu nebo kulturně vědecké instituce</a:t>
            </a:r>
          </a:p>
          <a:p>
            <a:pPr lvl="1"/>
            <a:r>
              <a:rPr lang="cs-CZ" dirty="0" smtClean="0"/>
              <a:t>oznámení pro potřeby ústřední evidence ministerstvu</a:t>
            </a:r>
          </a:p>
          <a:p>
            <a:r>
              <a:rPr lang="cs-CZ" dirty="0" smtClean="0"/>
              <a:t>depozitum</a:t>
            </a:r>
          </a:p>
          <a:p>
            <a:pPr lvl="1"/>
            <a:r>
              <a:rPr lang="cs-CZ" dirty="0" smtClean="0"/>
              <a:t>svěření archiválie do odborné péče archivu nebo kulturně vědecké instituce bez změny vlastníka</a:t>
            </a:r>
          </a:p>
          <a:p>
            <a:pPr lvl="1"/>
            <a:r>
              <a:rPr lang="cs-CZ" dirty="0" smtClean="0"/>
              <a:t>depozitní smlouva</a:t>
            </a:r>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5112568" cy="864096"/>
          </a:xfrm>
        </p:spPr>
        <p:txBody>
          <a:bodyPr>
            <a:normAutofit/>
          </a:bodyPr>
          <a:lstStyle/>
          <a:p>
            <a:r>
              <a:rPr lang="cs-CZ" dirty="0" smtClean="0"/>
              <a:t>Evidenční listy NAD</a:t>
            </a:r>
            <a:endParaRPr lang="cs-CZ" dirty="0"/>
          </a:p>
        </p:txBody>
      </p:sp>
      <p:sp>
        <p:nvSpPr>
          <p:cNvPr id="3" name="Zástupný symbol pro obsah 2"/>
          <p:cNvSpPr>
            <a:spLocks noGrp="1"/>
          </p:cNvSpPr>
          <p:nvPr>
            <p:ph idx="1"/>
          </p:nvPr>
        </p:nvSpPr>
        <p:spPr>
          <a:xfrm>
            <a:off x="467544" y="1412776"/>
            <a:ext cx="8157592" cy="5328592"/>
          </a:xfrm>
        </p:spPr>
        <p:txBody>
          <a:bodyPr>
            <a:normAutofit fontScale="70000" lnSpcReduction="20000"/>
          </a:bodyPr>
          <a:lstStyle/>
          <a:p>
            <a:r>
              <a:rPr lang="cs-CZ" dirty="0" smtClean="0"/>
              <a:t>číslo archivu nebo kulturně vědecké instituce z číselníku archivů</a:t>
            </a:r>
          </a:p>
          <a:p>
            <a:r>
              <a:rPr lang="cs-CZ" dirty="0" smtClean="0"/>
              <a:t>údaje o vlastnících nebo držitelích archiválií</a:t>
            </a:r>
          </a:p>
          <a:p>
            <a:r>
              <a:rPr lang="cs-CZ" dirty="0" smtClean="0"/>
              <a:t>jedinečné číslo evidenčního listu</a:t>
            </a:r>
          </a:p>
          <a:p>
            <a:r>
              <a:rPr lang="cs-CZ" dirty="0" smtClean="0"/>
              <a:t>název archivního souboru</a:t>
            </a:r>
          </a:p>
          <a:p>
            <a:r>
              <a:rPr lang="cs-CZ" dirty="0" smtClean="0"/>
              <a:t>evidenční status archivního souboru</a:t>
            </a:r>
          </a:p>
          <a:p>
            <a:pPr lvl="1"/>
            <a:r>
              <a:rPr lang="cs-CZ" dirty="0" smtClean="0"/>
              <a:t>vyjadřuje vztah archivu k evidovaným archiváliím</a:t>
            </a:r>
          </a:p>
          <a:p>
            <a:r>
              <a:rPr lang="cs-CZ" dirty="0" smtClean="0"/>
              <a:t>časový rozsah archiválií archivního souboru</a:t>
            </a:r>
          </a:p>
          <a:p>
            <a:r>
              <a:rPr lang="cs-CZ" dirty="0" smtClean="0"/>
              <a:t>datum vyplnění a podepsání evidenčního listu</a:t>
            </a:r>
          </a:p>
          <a:p>
            <a:pPr lvl="1"/>
            <a:r>
              <a:rPr lang="cs-CZ" dirty="0" smtClean="0"/>
              <a:t>datum poslední změny na evidenčním listu</a:t>
            </a:r>
          </a:p>
          <a:p>
            <a:r>
              <a:rPr lang="cs-CZ" dirty="0" smtClean="0"/>
              <a:t>údaje o přístupnosti archivního souboru pro nahlížení</a:t>
            </a:r>
          </a:p>
          <a:p>
            <a:r>
              <a:rPr lang="cs-CZ" dirty="0" smtClean="0"/>
              <a:t>metráž archivního souboru</a:t>
            </a:r>
          </a:p>
          <a:p>
            <a:pPr lvl="1"/>
            <a:r>
              <a:rPr lang="cs-CZ" dirty="0" smtClean="0"/>
              <a:t>u digitálních archiválií velikost v bytech</a:t>
            </a:r>
          </a:p>
          <a:p>
            <a:r>
              <a:rPr lang="cs-CZ" dirty="0" smtClean="0"/>
              <a:t>stav zachování archivního souboru</a:t>
            </a:r>
          </a:p>
          <a:p>
            <a:pPr lvl="1"/>
            <a:r>
              <a:rPr lang="cs-CZ" dirty="0" smtClean="0"/>
              <a:t>úplnost, fyzický stav, charakter poškození</a:t>
            </a:r>
          </a:p>
          <a:p>
            <a:r>
              <a:rPr lang="cs-CZ" dirty="0" smtClean="0"/>
              <a:t>číslo skupiny tematické evidence a tematický popis</a:t>
            </a:r>
          </a:p>
          <a:p>
            <a:r>
              <a:rPr lang="cs-CZ" dirty="0" smtClean="0"/>
              <a:t>místo vzniku a místo uložení</a:t>
            </a:r>
          </a:p>
          <a:p>
            <a:r>
              <a:rPr lang="cs-CZ" dirty="0" smtClean="0"/>
              <a:t>evidenční jednotky</a:t>
            </a:r>
          </a:p>
          <a:p>
            <a:r>
              <a:rPr lang="cs-CZ" dirty="0" smtClean="0"/>
              <a:t>archivní pomůcky</a:t>
            </a:r>
          </a:p>
          <a:p>
            <a:pPr lvl="1">
              <a:buNone/>
            </a:pPr>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4906888" cy="792088"/>
          </a:xfrm>
        </p:spPr>
        <p:txBody>
          <a:bodyPr/>
          <a:lstStyle/>
          <a:p>
            <a:r>
              <a:rPr lang="cs-CZ" dirty="0" smtClean="0"/>
              <a:t>Evidenční listy NAD</a:t>
            </a:r>
            <a:endParaRPr lang="cs-CZ" dirty="0"/>
          </a:p>
        </p:txBody>
      </p:sp>
      <p:sp>
        <p:nvSpPr>
          <p:cNvPr id="3" name="Zástupný symbol pro obsah 2"/>
          <p:cNvSpPr>
            <a:spLocks noGrp="1"/>
          </p:cNvSpPr>
          <p:nvPr>
            <p:ph idx="1"/>
          </p:nvPr>
        </p:nvSpPr>
        <p:spPr>
          <a:xfrm>
            <a:off x="457200" y="1268760"/>
            <a:ext cx="8229600" cy="5305776"/>
          </a:xfrm>
        </p:spPr>
        <p:txBody>
          <a:bodyPr>
            <a:normAutofit fontScale="70000" lnSpcReduction="20000"/>
          </a:bodyPr>
          <a:lstStyle/>
          <a:p>
            <a:r>
              <a:rPr lang="cs-CZ" dirty="0" smtClean="0"/>
              <a:t>údaje o přítomnosti AKP nebo NKP ve fondu</a:t>
            </a:r>
          </a:p>
          <a:p>
            <a:r>
              <a:rPr lang="cs-CZ" dirty="0" smtClean="0"/>
              <a:t>označení původce dobovým názvem</a:t>
            </a:r>
          </a:p>
          <a:p>
            <a:r>
              <a:rPr lang="cs-CZ" dirty="0" smtClean="0"/>
              <a:t>přírůstky a úbytky archivního souboru</a:t>
            </a:r>
          </a:p>
          <a:p>
            <a:r>
              <a:rPr lang="cs-CZ" dirty="0" smtClean="0"/>
              <a:t>údaje o výběru archiválií ve skartačním/</a:t>
            </a:r>
            <a:r>
              <a:rPr lang="cs-CZ" dirty="0" err="1" smtClean="0"/>
              <a:t>mimoskartačním</a:t>
            </a:r>
            <a:r>
              <a:rPr lang="cs-CZ" dirty="0" smtClean="0"/>
              <a:t> řízení</a:t>
            </a:r>
          </a:p>
          <a:p>
            <a:r>
              <a:rPr lang="cs-CZ" dirty="0" smtClean="0"/>
              <a:t>údaje o archiváliích náležejících do archivního souboru, uložených v jiných archivech</a:t>
            </a:r>
          </a:p>
          <a:p>
            <a:r>
              <a:rPr lang="cs-CZ" dirty="0" smtClean="0"/>
              <a:t>údaje o literatuře o archivním souboru</a:t>
            </a:r>
          </a:p>
          <a:p>
            <a:pPr lvl="1"/>
            <a:r>
              <a:rPr lang="cs-CZ" dirty="0" smtClean="0"/>
              <a:t>obsah, dějiny, edice</a:t>
            </a:r>
          </a:p>
          <a:p>
            <a:r>
              <a:rPr lang="cs-CZ" dirty="0" smtClean="0"/>
              <a:t>informace o opatřeních</a:t>
            </a:r>
          </a:p>
          <a:p>
            <a:r>
              <a:rPr lang="cs-CZ" dirty="0" smtClean="0"/>
              <a:t>údaje o omezení přístupnosti</a:t>
            </a:r>
          </a:p>
          <a:p>
            <a:pPr lvl="1"/>
            <a:r>
              <a:rPr lang="cs-CZ" dirty="0" smtClean="0"/>
              <a:t>archiválie v úschově</a:t>
            </a:r>
          </a:p>
          <a:p>
            <a:r>
              <a:rPr lang="cs-CZ" dirty="0" smtClean="0"/>
              <a:t>údaje o smlouvách</a:t>
            </a:r>
          </a:p>
          <a:p>
            <a:pPr lvl="1"/>
            <a:r>
              <a:rPr lang="cs-CZ" dirty="0" smtClean="0"/>
              <a:t>archiválie uložené mimo archiv</a:t>
            </a:r>
          </a:p>
          <a:p>
            <a:r>
              <a:rPr lang="cs-CZ" dirty="0" smtClean="0"/>
              <a:t>datum předání a místo uložení předaného archivního souboru</a:t>
            </a:r>
          </a:p>
          <a:p>
            <a:pPr lvl="1"/>
            <a:r>
              <a:rPr lang="cs-CZ" dirty="0" smtClean="0"/>
              <a:t>archiválie předané vlastníkům</a:t>
            </a:r>
          </a:p>
          <a:p>
            <a:r>
              <a:rPr lang="cs-CZ" dirty="0" smtClean="0"/>
              <a:t>jméno zpracovatele evidenčního listu</a:t>
            </a:r>
          </a:p>
          <a:p>
            <a:r>
              <a:rPr lang="cs-CZ" dirty="0" smtClean="0"/>
              <a:t>jméno operátora záznamu evidenčního listu</a:t>
            </a:r>
          </a:p>
          <a:p>
            <a:r>
              <a:rPr lang="cs-CZ" dirty="0" smtClean="0"/>
              <a:t>značka archivního fondu, pokud je zavedena</a:t>
            </a:r>
          </a:p>
          <a:p>
            <a:pPr lvl="1"/>
            <a:endParaRPr lang="cs-CZ" dirty="0" smtClean="0"/>
          </a:p>
          <a:p>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548680"/>
            <a:ext cx="4968552" cy="1152128"/>
          </a:xfrm>
        </p:spPr>
        <p:txBody>
          <a:bodyPr/>
          <a:lstStyle/>
          <a:p>
            <a:r>
              <a:rPr lang="cs-CZ" dirty="0" smtClean="0"/>
              <a:t>Evidenční listy NAD</a:t>
            </a:r>
            <a:endParaRPr lang="cs-CZ" dirty="0"/>
          </a:p>
        </p:txBody>
      </p:sp>
      <p:sp>
        <p:nvSpPr>
          <p:cNvPr id="3" name="Zástupný symbol pro obsah 2"/>
          <p:cNvSpPr>
            <a:spLocks noGrp="1"/>
          </p:cNvSpPr>
          <p:nvPr>
            <p:ph idx="1"/>
          </p:nvPr>
        </p:nvSpPr>
        <p:spPr/>
        <p:txBody>
          <a:bodyPr/>
          <a:lstStyle/>
          <a:p>
            <a:r>
              <a:rPr lang="cs-CZ" dirty="0" smtClean="0"/>
              <a:t>pokud nejsou tiskovým výstupem, vyplňují se hůlkovým písmem perem nebo na psacím stroji kvůli zachování čitelnosti</a:t>
            </a:r>
          </a:p>
          <a:p>
            <a:r>
              <a:rPr lang="cs-CZ" dirty="0" smtClean="0"/>
              <a:t>tiskové výstupy se nahrazují vždy aktuálním zněním</a:t>
            </a:r>
          </a:p>
          <a:p>
            <a:r>
              <a:rPr lang="cs-CZ" dirty="0" smtClean="0"/>
              <a:t>vyřazené evidenční listy se škrtnou po celé délce a ponechávají se ve spisovně archivu a ukládají se do spisu o archivním souboru</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kenování0071.jpg"/>
          <p:cNvPicPr>
            <a:picLocks noGrp="1" noChangeAspect="1"/>
          </p:cNvPicPr>
          <p:nvPr>
            <p:ph idx="1"/>
          </p:nvPr>
        </p:nvPicPr>
        <p:blipFill>
          <a:blip r:embed="rId2" cstate="print"/>
          <a:stretch>
            <a:fillRect/>
          </a:stretch>
        </p:blipFill>
        <p:spPr>
          <a:xfrm>
            <a:off x="0" y="116632"/>
            <a:ext cx="5091448" cy="4324350"/>
          </a:xfrm>
        </p:spPr>
      </p:pic>
      <p:pic>
        <p:nvPicPr>
          <p:cNvPr id="5" name="Zástupný symbol pro obsah 3" descr="skenování0073.jpg"/>
          <p:cNvPicPr>
            <a:picLocks noChangeAspect="1"/>
          </p:cNvPicPr>
          <p:nvPr/>
        </p:nvPicPr>
        <p:blipFill>
          <a:blip r:embed="rId3" cstate="print"/>
          <a:stretch>
            <a:fillRect/>
          </a:stretch>
        </p:blipFill>
        <p:spPr>
          <a:xfrm>
            <a:off x="3968525" y="836712"/>
            <a:ext cx="5175475" cy="4324350"/>
          </a:xfrm>
          <a:prstGeom prst="rect">
            <a:avLst/>
          </a:prstGeom>
        </p:spPr>
      </p:pic>
      <p:pic>
        <p:nvPicPr>
          <p:cNvPr id="6" name="Zástupný symbol pro obsah 5" descr="skenování0075.jpg"/>
          <p:cNvPicPr>
            <a:picLocks noChangeAspect="1"/>
          </p:cNvPicPr>
          <p:nvPr/>
        </p:nvPicPr>
        <p:blipFill>
          <a:blip r:embed="rId4" cstate="print"/>
          <a:stretch>
            <a:fillRect/>
          </a:stretch>
        </p:blipFill>
        <p:spPr>
          <a:xfrm>
            <a:off x="0" y="2204864"/>
            <a:ext cx="4738390" cy="4018974"/>
          </a:xfrm>
          <a:prstGeom prst="rect">
            <a:avLst/>
          </a:prstGeom>
        </p:spPr>
      </p:pic>
      <p:pic>
        <p:nvPicPr>
          <p:cNvPr id="8" name="Zástupný symbol pro obsah 7" descr="skenování0077.jpg"/>
          <p:cNvPicPr>
            <a:picLocks noChangeAspect="1"/>
          </p:cNvPicPr>
          <p:nvPr/>
        </p:nvPicPr>
        <p:blipFill>
          <a:blip r:embed="rId5" cstate="print"/>
          <a:stretch>
            <a:fillRect/>
          </a:stretch>
        </p:blipFill>
        <p:spPr>
          <a:xfrm>
            <a:off x="3531994" y="2821682"/>
            <a:ext cx="5612006" cy="4036318"/>
          </a:xfrm>
          <a:prstGeom prst="rect">
            <a:avLst/>
          </a:prstGeom>
        </p:spPr>
      </p:pic>
      <p:sp>
        <p:nvSpPr>
          <p:cNvPr id="9" name="Obdélník 8"/>
          <p:cNvSpPr/>
          <p:nvPr/>
        </p:nvSpPr>
        <p:spPr>
          <a:xfrm>
            <a:off x="971600" y="5661248"/>
            <a:ext cx="309634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Spis o fondu –</a:t>
            </a:r>
          </a:p>
          <a:p>
            <a:pPr algn="ctr"/>
            <a:r>
              <a:rPr lang="cs-CZ" dirty="0" smtClean="0"/>
              <a:t>evidenční karty č. 304</a:t>
            </a:r>
          </a:p>
          <a:p>
            <a:pPr algn="ctr"/>
            <a:r>
              <a:rPr lang="cs-CZ" dirty="0" smtClean="0"/>
              <a:t> fond J 15 – JZD Mír </a:t>
            </a:r>
            <a:r>
              <a:rPr lang="cs-CZ" dirty="0" err="1" smtClean="0"/>
              <a:t>Tuřany</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936104"/>
          </a:xfrm>
        </p:spPr>
        <p:txBody>
          <a:bodyPr>
            <a:normAutofit/>
          </a:bodyPr>
          <a:lstStyle/>
          <a:p>
            <a:r>
              <a:rPr lang="cs-CZ" dirty="0" smtClean="0"/>
              <a:t>Vymezení pojmů</a:t>
            </a:r>
            <a:endParaRPr lang="cs-CZ" dirty="0"/>
          </a:p>
        </p:txBody>
      </p:sp>
      <p:sp>
        <p:nvSpPr>
          <p:cNvPr id="3" name="Zástupný symbol pro obsah 2"/>
          <p:cNvSpPr>
            <a:spLocks noGrp="1"/>
          </p:cNvSpPr>
          <p:nvPr>
            <p:ph idx="1"/>
          </p:nvPr>
        </p:nvSpPr>
        <p:spPr>
          <a:xfrm>
            <a:off x="457200" y="1412776"/>
            <a:ext cx="8229600" cy="5256584"/>
          </a:xfrm>
        </p:spPr>
        <p:txBody>
          <a:bodyPr>
            <a:normAutofit fontScale="70000" lnSpcReduction="20000"/>
          </a:bodyPr>
          <a:lstStyle/>
          <a:p>
            <a:r>
              <a:rPr lang="cs-CZ" dirty="0"/>
              <a:t>p</a:t>
            </a:r>
            <a:r>
              <a:rPr lang="cs-CZ" dirty="0" smtClean="0"/>
              <a:t>éče o archiválie</a:t>
            </a:r>
          </a:p>
          <a:p>
            <a:pPr lvl="1"/>
            <a:r>
              <a:rPr lang="cs-CZ" dirty="0" smtClean="0"/>
              <a:t>výběr, evidence, ochrana, archivní zpracování, uložení a zpřístupnění archiválií</a:t>
            </a:r>
          </a:p>
          <a:p>
            <a:r>
              <a:rPr lang="cs-CZ" dirty="0"/>
              <a:t>p</a:t>
            </a:r>
            <a:r>
              <a:rPr lang="cs-CZ" dirty="0" smtClean="0"/>
              <a:t>ůvodce</a:t>
            </a:r>
          </a:p>
          <a:p>
            <a:pPr lvl="1"/>
            <a:r>
              <a:rPr lang="cs-CZ" dirty="0"/>
              <a:t>k</a:t>
            </a:r>
            <a:r>
              <a:rPr lang="cs-CZ" dirty="0" smtClean="0"/>
              <a:t>aždý, z jehož činnosti dokument vznikl</a:t>
            </a:r>
          </a:p>
          <a:p>
            <a:pPr lvl="2"/>
            <a:r>
              <a:rPr lang="cs-CZ" dirty="0"/>
              <a:t>z</a:t>
            </a:r>
            <a:r>
              <a:rPr lang="cs-CZ" dirty="0" smtClean="0"/>
              <a:t>a dokument vzniklý z činnosti původce se považuje i ten, který byl původci doručen nebo jinak předán</a:t>
            </a:r>
          </a:p>
          <a:p>
            <a:r>
              <a:rPr lang="cs-CZ" dirty="0"/>
              <a:t>d</a:t>
            </a:r>
            <a:r>
              <a:rPr lang="cs-CZ" dirty="0" smtClean="0"/>
              <a:t>okument</a:t>
            </a:r>
          </a:p>
          <a:p>
            <a:pPr lvl="1"/>
            <a:r>
              <a:rPr lang="cs-CZ" dirty="0"/>
              <a:t>k</a:t>
            </a:r>
            <a:r>
              <a:rPr lang="cs-CZ" dirty="0" smtClean="0"/>
              <a:t>aždá písemná, obrazová, zvuková nebo jiná zaznamenaná informace (analogová či digitální), která byla vytvořena původcem nebo byla původci doručena</a:t>
            </a:r>
          </a:p>
          <a:p>
            <a:r>
              <a:rPr lang="cs-CZ" dirty="0"/>
              <a:t>a</a:t>
            </a:r>
            <a:r>
              <a:rPr lang="cs-CZ" dirty="0" smtClean="0"/>
              <a:t>rchiválie</a:t>
            </a:r>
          </a:p>
          <a:p>
            <a:pPr lvl="1"/>
            <a:r>
              <a:rPr lang="cs-CZ" dirty="0"/>
              <a:t>d</a:t>
            </a:r>
            <a:r>
              <a:rPr lang="cs-CZ" dirty="0" smtClean="0"/>
              <a:t>okument, který byl vzhledem k době vzniku, obsahu, původu, vnějším znakům a trvalé hodnotě dané politickým, hospodářským, právním, historickým, kulturním, vědeckým nebo informačním významem vybrán ve veřejném zájmu k trvalému uchování a byl vzat do evidence archiválií</a:t>
            </a:r>
          </a:p>
          <a:p>
            <a:pPr lvl="1"/>
            <a:r>
              <a:rPr lang="cs-CZ" dirty="0" smtClean="0"/>
              <a:t>archiváliemi jsou i pečetidla, razítka a jiné hmotné předměty související s archivním fondem či s archivní sbírkou, které byly vzhledem k době vzniku, obsahu, původu, vnějším znakům a trvalé hodnotě dané politickým, hospodářským, právním, historickým, kulturním, vědeckým nebo informačním významem vybrány a vzaty do evidence</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9" name="Zástupný symbol pro obsah 3" descr="skenování0079.jpg"/>
          <p:cNvPicPr>
            <a:picLocks noChangeAspect="1"/>
          </p:cNvPicPr>
          <p:nvPr/>
        </p:nvPicPr>
        <p:blipFill>
          <a:blip r:embed="rId2" cstate="print"/>
          <a:stretch>
            <a:fillRect/>
          </a:stretch>
        </p:blipFill>
        <p:spPr>
          <a:xfrm>
            <a:off x="107504" y="332656"/>
            <a:ext cx="4399995" cy="6192688"/>
          </a:xfrm>
          <a:prstGeom prst="rect">
            <a:avLst/>
          </a:prstGeom>
        </p:spPr>
      </p:pic>
      <p:pic>
        <p:nvPicPr>
          <p:cNvPr id="11" name="Zástupný symbol pro obsah 10" descr="skenování0080.jpg"/>
          <p:cNvPicPr>
            <a:picLocks noGrp="1" noChangeAspect="1"/>
          </p:cNvPicPr>
          <p:nvPr>
            <p:ph idx="1"/>
          </p:nvPr>
        </p:nvPicPr>
        <p:blipFill>
          <a:blip r:embed="rId3" cstate="print"/>
          <a:stretch>
            <a:fillRect/>
          </a:stretch>
        </p:blipFill>
        <p:spPr>
          <a:xfrm>
            <a:off x="4509900" y="332657"/>
            <a:ext cx="4454588" cy="6192687"/>
          </a:xfrm>
        </p:spPr>
      </p:pic>
      <p:sp>
        <p:nvSpPr>
          <p:cNvPr id="12" name="Obdélník 11"/>
          <p:cNvSpPr/>
          <p:nvPr/>
        </p:nvSpPr>
        <p:spPr>
          <a:xfrm>
            <a:off x="4788024" y="5877272"/>
            <a:ext cx="32403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Současná </a:t>
            </a:r>
            <a:r>
              <a:rPr lang="cs-CZ" dirty="0" err="1" smtClean="0"/>
              <a:t>ev</a:t>
            </a:r>
            <a:r>
              <a:rPr lang="cs-CZ" dirty="0" smtClean="0"/>
              <a:t>. karta č. 304</a:t>
            </a:r>
          </a:p>
          <a:p>
            <a:pPr algn="ctr"/>
            <a:r>
              <a:rPr lang="cs-CZ" dirty="0" smtClean="0"/>
              <a:t> fond J 15 – JZD Mír </a:t>
            </a:r>
            <a:r>
              <a:rPr lang="cs-CZ" dirty="0" err="1" smtClean="0"/>
              <a:t>Tuřany</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08112"/>
          </a:xfrm>
        </p:spPr>
        <p:txBody>
          <a:bodyPr/>
          <a:lstStyle/>
          <a:p>
            <a:r>
              <a:rPr lang="cs-CZ" dirty="0" smtClean="0"/>
              <a:t>Evidence NAD</a:t>
            </a:r>
            <a:endParaRPr lang="cs-CZ" dirty="0"/>
          </a:p>
        </p:txBody>
      </p:sp>
      <p:sp>
        <p:nvSpPr>
          <p:cNvPr id="3" name="Zástupný symbol pro obsah 2"/>
          <p:cNvSpPr>
            <a:spLocks noGrp="1"/>
          </p:cNvSpPr>
          <p:nvPr>
            <p:ph idx="1"/>
          </p:nvPr>
        </p:nvSpPr>
        <p:spPr>
          <a:xfrm>
            <a:off x="457200" y="1556792"/>
            <a:ext cx="8229600" cy="5017744"/>
          </a:xfrm>
        </p:spPr>
        <p:txBody>
          <a:bodyPr>
            <a:normAutofit/>
          </a:bodyPr>
          <a:lstStyle/>
          <a:p>
            <a:r>
              <a:rPr lang="cs-CZ" dirty="0" smtClean="0"/>
              <a:t>vyřazení z evidence NAD</a:t>
            </a:r>
          </a:p>
          <a:p>
            <a:pPr lvl="1"/>
            <a:r>
              <a:rPr lang="cs-CZ" dirty="0" smtClean="0"/>
              <a:t>na návrh zřizovatele archivu podaný ministerstvu</a:t>
            </a:r>
          </a:p>
          <a:p>
            <a:pPr lvl="2"/>
            <a:r>
              <a:rPr lang="cs-CZ" dirty="0" smtClean="0"/>
              <a:t>u archivního fondu nebo archivní sbírky z důvodu přehodnocení jejího významu</a:t>
            </a:r>
          </a:p>
          <a:p>
            <a:pPr lvl="2"/>
            <a:r>
              <a:rPr lang="cs-CZ" dirty="0" smtClean="0"/>
              <a:t>u archivního fondu, archivní sbírky nebo archiválie z důvodu zničení </a:t>
            </a:r>
          </a:p>
          <a:p>
            <a:pPr lvl="4"/>
            <a:r>
              <a:rPr lang="cs-CZ" dirty="0" smtClean="0"/>
              <a:t>platí i pro digitální podobu – narušení obsahu, ztráta čitelnosti, ztráta </a:t>
            </a:r>
            <a:r>
              <a:rPr lang="cs-CZ" dirty="0" err="1" smtClean="0"/>
              <a:t>metadat</a:t>
            </a:r>
            <a:endParaRPr lang="cs-CZ" dirty="0" smtClean="0"/>
          </a:p>
          <a:p>
            <a:pPr lvl="2"/>
            <a:r>
              <a:rPr lang="cs-CZ" dirty="0" smtClean="0"/>
              <a:t>u archivního fondu, archivní sbírky nebo archiválie z důvodu vydání do zahraničí</a:t>
            </a:r>
          </a:p>
          <a:p>
            <a:pPr lvl="1"/>
            <a:r>
              <a:rPr lang="cs-CZ" dirty="0" smtClean="0"/>
              <a:t>konečné rozhodnutí ministerstva vnitra</a:t>
            </a:r>
          </a:p>
          <a:p>
            <a:pPr lvl="1"/>
            <a:endParaRPr lang="cs-CZ" dirty="0" smtClean="0"/>
          </a:p>
          <a:p>
            <a:pPr lvl="1"/>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576064"/>
          </a:xfrm>
        </p:spPr>
        <p:txBody>
          <a:bodyPr>
            <a:normAutofit fontScale="90000"/>
          </a:bodyPr>
          <a:lstStyle/>
          <a:p>
            <a:r>
              <a:rPr lang="cs-CZ" dirty="0" smtClean="0"/>
              <a:t>Evidenční jednotky</a:t>
            </a:r>
            <a:endParaRPr lang="cs-CZ" dirty="0"/>
          </a:p>
        </p:txBody>
      </p:sp>
      <p:sp>
        <p:nvSpPr>
          <p:cNvPr id="3" name="Zástupný symbol pro obsah 2"/>
          <p:cNvSpPr>
            <a:spLocks noGrp="1"/>
          </p:cNvSpPr>
          <p:nvPr>
            <p:ph idx="1"/>
          </p:nvPr>
        </p:nvSpPr>
        <p:spPr>
          <a:xfrm>
            <a:off x="457200" y="1268760"/>
            <a:ext cx="8229600" cy="5305776"/>
          </a:xfrm>
        </p:spPr>
        <p:txBody>
          <a:bodyPr>
            <a:normAutofit fontScale="62500" lnSpcReduction="20000"/>
          </a:bodyPr>
          <a:lstStyle/>
          <a:p>
            <a:r>
              <a:rPr lang="cs-CZ" dirty="0" smtClean="0"/>
              <a:t>hlavní</a:t>
            </a:r>
          </a:p>
          <a:p>
            <a:pPr lvl="1"/>
            <a:r>
              <a:rPr lang="cs-CZ" dirty="0" smtClean="0"/>
              <a:t>základní, obecné jednotky pro počítání a vykazování množství archiválií</a:t>
            </a:r>
          </a:p>
          <a:p>
            <a:r>
              <a:rPr lang="cs-CZ" dirty="0" smtClean="0"/>
              <a:t>dílčí</a:t>
            </a:r>
          </a:p>
          <a:p>
            <a:pPr lvl="1"/>
            <a:r>
              <a:rPr lang="cs-CZ" dirty="0" smtClean="0"/>
              <a:t>upřesňují hlavní evidenční jednotku</a:t>
            </a:r>
          </a:p>
          <a:p>
            <a:pPr lvl="1"/>
            <a:r>
              <a:rPr lang="cs-CZ" dirty="0" smtClean="0"/>
              <a:t>uvádějí se u zpracovaných archiválií v evidenci NAD a v archivních pomůckách</a:t>
            </a:r>
          </a:p>
          <a:p>
            <a:r>
              <a:rPr lang="cs-CZ" dirty="0" smtClean="0"/>
              <a:t>pro nezpracované archiválie</a:t>
            </a:r>
          </a:p>
          <a:p>
            <a:pPr lvl="1"/>
            <a:r>
              <a:rPr lang="cs-CZ" dirty="0" smtClean="0"/>
              <a:t>balíky, kartony, </a:t>
            </a:r>
            <a:r>
              <a:rPr lang="cs-CZ" dirty="0" err="1" smtClean="0"/>
              <a:t>datasety</a:t>
            </a:r>
            <a:r>
              <a:rPr lang="cs-CZ" dirty="0" smtClean="0"/>
              <a:t> (datové balíčky) atd.</a:t>
            </a:r>
          </a:p>
          <a:p>
            <a:r>
              <a:rPr lang="cs-CZ" dirty="0" smtClean="0"/>
              <a:t>pro zpracované archiválie</a:t>
            </a:r>
          </a:p>
          <a:p>
            <a:pPr lvl="1"/>
            <a:r>
              <a:rPr lang="cs-CZ" dirty="0" smtClean="0"/>
              <a:t>v analogové podobě – počet a počet běžných metrů</a:t>
            </a:r>
          </a:p>
          <a:p>
            <a:pPr lvl="1"/>
            <a:r>
              <a:rPr lang="cs-CZ" dirty="0" smtClean="0"/>
              <a:t>v digitální podobě – počet a velikost v bytech</a:t>
            </a:r>
          </a:p>
          <a:p>
            <a:r>
              <a:rPr lang="cs-CZ" dirty="0" smtClean="0"/>
              <a:t>pro množstevní jednotky</a:t>
            </a:r>
          </a:p>
          <a:p>
            <a:pPr lvl="1"/>
            <a:r>
              <a:rPr lang="cs-CZ" dirty="0" smtClean="0"/>
              <a:t>balíky, kartony, fascikly, </a:t>
            </a:r>
            <a:r>
              <a:rPr lang="cs-CZ" dirty="0" err="1" smtClean="0"/>
              <a:t>datasety</a:t>
            </a:r>
            <a:r>
              <a:rPr lang="cs-CZ" dirty="0" smtClean="0"/>
              <a:t> a digitální archivní jednotky (DAJ)</a:t>
            </a:r>
          </a:p>
          <a:p>
            <a:pPr lvl="1"/>
            <a:r>
              <a:rPr lang="cs-CZ" dirty="0" smtClean="0"/>
              <a:t>evidence spisů, korespondence, účtů, technické dokumentace, hudebnin, výstřižků, databází, prezentací, internetových stránek, matematických modelů, souborů spisů v digitální podobě</a:t>
            </a:r>
          </a:p>
          <a:p>
            <a:r>
              <a:rPr lang="cs-CZ" dirty="0" smtClean="0"/>
              <a:t>pro evidenci jednotlivin</a:t>
            </a:r>
          </a:p>
          <a:p>
            <a:pPr lvl="1"/>
            <a:r>
              <a:rPr lang="cs-CZ" dirty="0" smtClean="0"/>
              <a:t>listina, úřední kniha, rukopis, podací protokol, podací deník, index, </a:t>
            </a:r>
            <a:r>
              <a:rPr lang="cs-CZ" dirty="0" err="1" smtClean="0"/>
              <a:t>elench</a:t>
            </a:r>
            <a:r>
              <a:rPr lang="cs-CZ" dirty="0" smtClean="0"/>
              <a:t>, repertář, kartotéka, pečetidlo, razítko, pečeť, odlitek pečeti, otisk </a:t>
            </a:r>
            <a:r>
              <a:rPr lang="cs-CZ" dirty="0" err="1" smtClean="0"/>
              <a:t>typáře</a:t>
            </a:r>
            <a:r>
              <a:rPr lang="cs-CZ" dirty="0" smtClean="0"/>
              <a:t>, mapa, atlas, technický výkres, grafický list, kresba, fotografie, kinofilm, mikrofilm, filmový pás, fonografický váleček, gramofonová deska, magnetofonový pásek, videokazeta, kompaktní disk, audiokazeta, tisk, pohlednice, plakát, cenný papír, štoček, předmět numismatické povahy (mince, bankovky), předmět </a:t>
            </a:r>
            <a:r>
              <a:rPr lang="cs-CZ" dirty="0" err="1" smtClean="0"/>
              <a:t>faleristické</a:t>
            </a:r>
            <a:r>
              <a:rPr lang="cs-CZ" dirty="0" smtClean="0"/>
              <a:t> povahy (vyznamenání) aj.</a:t>
            </a:r>
          </a:p>
          <a:p>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832648"/>
          </a:xfrm>
        </p:spPr>
        <p:txBody>
          <a:bodyPr>
            <a:normAutofit/>
          </a:bodyPr>
          <a:lstStyle/>
          <a:p>
            <a:endParaRPr lang="cs-CZ" dirty="0" smtClean="0"/>
          </a:p>
          <a:p>
            <a:r>
              <a:rPr lang="cs-CZ" dirty="0" smtClean="0"/>
              <a:t>výběr archiválií</a:t>
            </a:r>
          </a:p>
          <a:p>
            <a:pPr lvl="1"/>
            <a:r>
              <a:rPr lang="cs-CZ" dirty="0"/>
              <a:t>p</a:t>
            </a:r>
            <a:r>
              <a:rPr lang="cs-CZ" dirty="0" smtClean="0"/>
              <a:t>osouzení hodnoty dokumentů a rozhodnutí o jejich vybrání za archiválie a zařazení do evidence archiválií</a:t>
            </a:r>
          </a:p>
          <a:p>
            <a:r>
              <a:rPr lang="cs-CZ" dirty="0"/>
              <a:t>a</a:t>
            </a:r>
            <a:r>
              <a:rPr lang="cs-CZ" dirty="0" smtClean="0"/>
              <a:t>rchivní fond</a:t>
            </a:r>
          </a:p>
          <a:p>
            <a:pPr lvl="1"/>
            <a:r>
              <a:rPr lang="cs-CZ" dirty="0"/>
              <a:t>s</a:t>
            </a:r>
            <a:r>
              <a:rPr lang="cs-CZ" dirty="0" smtClean="0"/>
              <a:t>oubor archiválií, který vznikl výběrem dokumentů vytvořených z činnosti původce</a:t>
            </a:r>
          </a:p>
          <a:p>
            <a:r>
              <a:rPr lang="cs-CZ" dirty="0" smtClean="0"/>
              <a:t>archivní sbírka</a:t>
            </a:r>
          </a:p>
          <a:p>
            <a:pPr lvl="1"/>
            <a:r>
              <a:rPr lang="cs-CZ" dirty="0" smtClean="0"/>
              <a:t>soubor archiválií navzájem propojených jedním nebo několika společnými znaky</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1354162"/>
          </a:xfrm>
        </p:spPr>
        <p:txBody>
          <a:bodyPr>
            <a:normAutofit fontScale="90000"/>
          </a:bodyPr>
          <a:lstStyle/>
          <a:p>
            <a:r>
              <a:rPr lang="cs-CZ" sz="3600" dirty="0" smtClean="0"/>
              <a:t/>
            </a:r>
            <a:br>
              <a:rPr lang="cs-CZ" sz="3600" dirty="0" smtClean="0"/>
            </a:br>
            <a:r>
              <a:rPr lang="cs-CZ" sz="3600" dirty="0" smtClean="0"/>
              <a:t>Povinnost uchovávat dokumenty a umožnit výběr archiválií mají</a:t>
            </a:r>
            <a:br>
              <a:rPr lang="cs-CZ" sz="3600" dirty="0" smtClean="0"/>
            </a:br>
            <a:endParaRPr lang="cs-CZ" sz="3500" dirty="0"/>
          </a:p>
        </p:txBody>
      </p:sp>
      <p:sp>
        <p:nvSpPr>
          <p:cNvPr id="3" name="Zástupný symbol pro obsah 2"/>
          <p:cNvSpPr>
            <a:spLocks noGrp="1"/>
          </p:cNvSpPr>
          <p:nvPr>
            <p:ph idx="1"/>
          </p:nvPr>
        </p:nvSpPr>
        <p:spPr>
          <a:xfrm>
            <a:off x="107504" y="1340768"/>
            <a:ext cx="8928992" cy="5517232"/>
          </a:xfrm>
        </p:spPr>
        <p:txBody>
          <a:bodyPr>
            <a:normAutofit fontScale="85000" lnSpcReduction="20000"/>
          </a:bodyPr>
          <a:lstStyle/>
          <a:p>
            <a:pPr>
              <a:buNone/>
            </a:pPr>
            <a:endParaRPr lang="cs-CZ" sz="2600" dirty="0" smtClean="0"/>
          </a:p>
          <a:p>
            <a:pPr lvl="1">
              <a:buNone/>
            </a:pPr>
            <a:r>
              <a:rPr lang="cs-CZ" sz="2800" b="1" dirty="0" smtClean="0"/>
              <a:t>veřejnoprávní původci</a:t>
            </a:r>
            <a:endParaRPr lang="cs-CZ" sz="2800" dirty="0" smtClean="0"/>
          </a:p>
          <a:p>
            <a:pPr lvl="2"/>
            <a:r>
              <a:rPr lang="cs-CZ" dirty="0"/>
              <a:t>o</a:t>
            </a:r>
            <a:r>
              <a:rPr lang="cs-CZ" dirty="0" smtClean="0"/>
              <a:t>rganizační složky státu</a:t>
            </a:r>
          </a:p>
          <a:p>
            <a:pPr lvl="2"/>
            <a:r>
              <a:rPr lang="cs-CZ" dirty="0"/>
              <a:t>o</a:t>
            </a:r>
            <a:r>
              <a:rPr lang="cs-CZ" dirty="0" smtClean="0"/>
              <a:t>zbrojené síly</a:t>
            </a:r>
          </a:p>
          <a:p>
            <a:pPr lvl="2"/>
            <a:r>
              <a:rPr lang="cs-CZ" dirty="0"/>
              <a:t>b</a:t>
            </a:r>
            <a:r>
              <a:rPr lang="cs-CZ" dirty="0" smtClean="0"/>
              <a:t>ezpečnostní sbory</a:t>
            </a:r>
          </a:p>
          <a:p>
            <a:pPr lvl="2"/>
            <a:r>
              <a:rPr lang="cs-CZ" dirty="0"/>
              <a:t>s</a:t>
            </a:r>
            <a:r>
              <a:rPr lang="cs-CZ" dirty="0" smtClean="0"/>
              <a:t>tátní příspěvkové organizace</a:t>
            </a:r>
          </a:p>
          <a:p>
            <a:pPr lvl="2"/>
            <a:r>
              <a:rPr lang="cs-CZ" dirty="0"/>
              <a:t>s</a:t>
            </a:r>
            <a:r>
              <a:rPr lang="cs-CZ" dirty="0" smtClean="0"/>
              <a:t>tátní podniky</a:t>
            </a:r>
          </a:p>
          <a:p>
            <a:pPr lvl="2"/>
            <a:r>
              <a:rPr lang="cs-CZ" dirty="0"/>
              <a:t>ú</a:t>
            </a:r>
            <a:r>
              <a:rPr lang="cs-CZ" dirty="0" smtClean="0"/>
              <a:t>zemní samosprávné celky</a:t>
            </a:r>
          </a:p>
          <a:p>
            <a:pPr lvl="2"/>
            <a:r>
              <a:rPr lang="cs-CZ" dirty="0"/>
              <a:t>o</a:t>
            </a:r>
            <a:r>
              <a:rPr lang="cs-CZ" dirty="0" smtClean="0"/>
              <a:t>rganizační složky územních samosprávných celků (příloha č. 1 a 2)</a:t>
            </a:r>
          </a:p>
          <a:p>
            <a:pPr lvl="2"/>
            <a:r>
              <a:rPr lang="cs-CZ" dirty="0"/>
              <a:t>p</a:t>
            </a:r>
            <a:r>
              <a:rPr lang="cs-CZ" dirty="0" smtClean="0"/>
              <a:t>rávnické osoby zřízené nebo založené územními samosprávnými celky (příloha č. 1 a 2)</a:t>
            </a:r>
          </a:p>
          <a:p>
            <a:pPr lvl="2"/>
            <a:r>
              <a:rPr lang="cs-CZ" dirty="0"/>
              <a:t>v</a:t>
            </a:r>
            <a:r>
              <a:rPr lang="cs-CZ" dirty="0" smtClean="0"/>
              <a:t>ysoké školy</a:t>
            </a:r>
          </a:p>
          <a:p>
            <a:pPr lvl="2"/>
            <a:r>
              <a:rPr lang="cs-CZ" dirty="0"/>
              <a:t>š</a:t>
            </a:r>
            <a:r>
              <a:rPr lang="cs-CZ" dirty="0" smtClean="0"/>
              <a:t>koly a školská zařízení s výjimkou mateřských škol, výchovných a ubytovacích zařízení a zařízení školního stravování</a:t>
            </a:r>
          </a:p>
          <a:p>
            <a:pPr lvl="2"/>
            <a:r>
              <a:rPr lang="cs-CZ" dirty="0"/>
              <a:t>z</a:t>
            </a:r>
            <a:r>
              <a:rPr lang="cs-CZ" dirty="0" smtClean="0"/>
              <a:t>dravotní pojišťovny</a:t>
            </a:r>
          </a:p>
          <a:p>
            <a:pPr lvl="2"/>
            <a:r>
              <a:rPr lang="cs-CZ" dirty="0"/>
              <a:t>v</a:t>
            </a:r>
            <a:r>
              <a:rPr lang="cs-CZ" dirty="0" smtClean="0"/>
              <a:t>eřejné výzkumné organizace</a:t>
            </a:r>
          </a:p>
          <a:p>
            <a:pPr lvl="2"/>
            <a:r>
              <a:rPr lang="cs-CZ" dirty="0" smtClean="0"/>
              <a:t>právnické osoby zřízené zákonem</a:t>
            </a:r>
          </a:p>
          <a:p>
            <a:pPr lvl="1">
              <a:buNone/>
            </a:pPr>
            <a:r>
              <a:rPr lang="cs-CZ" dirty="0" smtClean="0"/>
              <a:t>		</a:t>
            </a:r>
            <a:endParaRPr lang="cs-CZ"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sz="1600" dirty="0"/>
              <a:t/>
            </a:r>
            <a:br>
              <a:rPr lang="cs-CZ" sz="1600" dirty="0"/>
            </a:br>
            <a:r>
              <a:rPr lang="cs-CZ" sz="1600" dirty="0" smtClean="0"/>
              <a:t/>
            </a:r>
            <a:br>
              <a:rPr lang="cs-CZ" sz="1600" dirty="0" smtClean="0"/>
            </a:br>
            <a:r>
              <a:rPr lang="cs-CZ" sz="1600" dirty="0"/>
              <a:t/>
            </a:r>
            <a:br>
              <a:rPr lang="cs-CZ" sz="1600" dirty="0"/>
            </a:br>
            <a:r>
              <a:rPr lang="cs-CZ" sz="1600" dirty="0" smtClean="0"/>
              <a:t/>
            </a:r>
            <a:br>
              <a:rPr lang="cs-CZ" sz="1600" dirty="0" smtClean="0"/>
            </a:br>
            <a:r>
              <a:rPr lang="cs-CZ" sz="1600" dirty="0"/>
              <a:t/>
            </a:r>
            <a:br>
              <a:rPr lang="cs-CZ" sz="1600" dirty="0"/>
            </a:br>
            <a:r>
              <a:rPr lang="cs-CZ" sz="1600" dirty="0" smtClean="0"/>
              <a:t/>
            </a:r>
            <a:br>
              <a:rPr lang="cs-CZ" sz="1600" dirty="0" smtClean="0"/>
            </a:br>
            <a:r>
              <a:rPr lang="cs-CZ" sz="1600" dirty="0" smtClean="0"/>
              <a:t/>
            </a:r>
            <a:br>
              <a:rPr lang="cs-CZ" sz="1600" dirty="0" smtClean="0"/>
            </a:br>
            <a:r>
              <a:rPr lang="cs-CZ" sz="1600" dirty="0" smtClean="0"/>
              <a:t>dokumenty uvedené v příloze č. 1 </a:t>
            </a:r>
            <a:br>
              <a:rPr lang="cs-CZ" sz="1600" dirty="0" smtClean="0"/>
            </a:br>
            <a:r>
              <a:rPr lang="cs-CZ" sz="1600" dirty="0" smtClean="0"/>
              <a:t>mají za povinnost uchovávat:</a:t>
            </a:r>
            <a:br>
              <a:rPr lang="cs-CZ" sz="1600" dirty="0" smtClean="0"/>
            </a:br>
            <a:r>
              <a:rPr lang="cs-CZ" dirty="0" smtClean="0"/>
              <a:t/>
            </a:r>
            <a:br>
              <a:rPr lang="cs-CZ" dirty="0" smtClean="0"/>
            </a:br>
            <a:endParaRPr lang="cs-CZ" dirty="0"/>
          </a:p>
        </p:txBody>
      </p:sp>
      <p:sp>
        <p:nvSpPr>
          <p:cNvPr id="3" name="Zástupný symbol pro obsah 2"/>
          <p:cNvSpPr>
            <a:spLocks noGrp="1"/>
          </p:cNvSpPr>
          <p:nvPr>
            <p:ph type="body" idx="2"/>
          </p:nvPr>
        </p:nvSpPr>
        <p:spPr>
          <a:xfrm>
            <a:off x="5004048" y="1700808"/>
            <a:ext cx="4139952" cy="5071655"/>
          </a:xfrm>
        </p:spPr>
        <p:txBody>
          <a:bodyPr/>
          <a:lstStyle/>
          <a:p>
            <a:r>
              <a:rPr lang="cs-CZ" sz="2300" b="1" dirty="0" smtClean="0">
                <a:solidFill>
                  <a:schemeClr val="accent2">
                    <a:lumMod val="75000"/>
                  </a:schemeClr>
                </a:solidFill>
              </a:rPr>
              <a:t>soukromoprávní původci</a:t>
            </a:r>
          </a:p>
          <a:p>
            <a:r>
              <a:rPr lang="cs-CZ" sz="1600" dirty="0" smtClean="0">
                <a:solidFill>
                  <a:schemeClr val="accent1">
                    <a:lumMod val="50000"/>
                  </a:schemeClr>
                </a:solidFill>
              </a:rPr>
              <a:t>  </a:t>
            </a:r>
          </a:p>
          <a:p>
            <a:pPr marL="352044" indent="-342900">
              <a:buFont typeface="Wingdings" pitchFamily="2" charset="2"/>
              <a:buChar char="q"/>
            </a:pPr>
            <a:r>
              <a:rPr lang="cs-CZ" dirty="0" smtClean="0">
                <a:solidFill>
                  <a:schemeClr val="accent1">
                    <a:lumMod val="50000"/>
                  </a:schemeClr>
                </a:solidFill>
              </a:rPr>
              <a:t>obchodní společnosti a družstva s výjimkou bytových družstev</a:t>
            </a:r>
          </a:p>
          <a:p>
            <a:pPr marL="352044" indent="-342900">
              <a:buFont typeface="Wingdings" pitchFamily="2" charset="2"/>
              <a:buChar char="q"/>
            </a:pPr>
            <a:endParaRPr lang="cs-CZ" dirty="0" smtClean="0">
              <a:solidFill>
                <a:schemeClr val="accent1">
                  <a:lumMod val="50000"/>
                </a:schemeClr>
              </a:solidFill>
            </a:endParaRPr>
          </a:p>
          <a:p>
            <a:pPr marL="352044" indent="-342900">
              <a:buFont typeface="Wingdings" pitchFamily="2" charset="2"/>
              <a:buChar char="q"/>
            </a:pPr>
            <a:r>
              <a:rPr lang="cs-CZ" dirty="0" smtClean="0">
                <a:solidFill>
                  <a:schemeClr val="accent1">
                    <a:lumMod val="50000"/>
                  </a:schemeClr>
                </a:solidFill>
              </a:rPr>
              <a:t>politické strany, politická hnutí, spolky, odborové organizace, </a:t>
            </a:r>
            <a:r>
              <a:rPr lang="cs-CZ" dirty="0" err="1" smtClean="0">
                <a:solidFill>
                  <a:schemeClr val="accent1">
                    <a:lumMod val="50000"/>
                  </a:schemeClr>
                </a:solidFill>
              </a:rPr>
              <a:t>organizace</a:t>
            </a:r>
            <a:r>
              <a:rPr lang="cs-CZ" dirty="0" smtClean="0">
                <a:solidFill>
                  <a:schemeClr val="accent1">
                    <a:lumMod val="50000"/>
                  </a:schemeClr>
                </a:solidFill>
              </a:rPr>
              <a:t> zaměstnavatelů, církve, náboženské společnosti, profesní komory, nadace, nadační fondy, ústavy a obecně prospěšné společnosti</a:t>
            </a:r>
          </a:p>
          <a:p>
            <a:pPr marL="352044" indent="-342900">
              <a:buFont typeface="Wingdings" pitchFamily="2" charset="2"/>
              <a:buChar char="q"/>
            </a:pPr>
            <a:endParaRPr lang="cs-CZ" dirty="0" smtClean="0">
              <a:solidFill>
                <a:schemeClr val="accent1">
                  <a:lumMod val="50000"/>
                </a:schemeClr>
              </a:solidFill>
            </a:endParaRPr>
          </a:p>
          <a:p>
            <a:pPr marL="352044" indent="-342900">
              <a:buFont typeface="Wingdings" pitchFamily="2" charset="2"/>
              <a:buChar char="q"/>
            </a:pPr>
            <a:r>
              <a:rPr lang="cs-CZ" dirty="0" smtClean="0">
                <a:solidFill>
                  <a:schemeClr val="accent1">
                    <a:lumMod val="50000"/>
                  </a:schemeClr>
                </a:solidFill>
              </a:rPr>
              <a:t>notáři</a:t>
            </a:r>
          </a:p>
          <a:p>
            <a:pPr marL="352044" indent="-342900">
              <a:buFont typeface="Wingdings" pitchFamily="2" charset="2"/>
              <a:buChar char="q"/>
            </a:pPr>
            <a:endParaRPr lang="cs-CZ" dirty="0" smtClean="0">
              <a:solidFill>
                <a:schemeClr val="accent1">
                  <a:lumMod val="50000"/>
                </a:schemeClr>
              </a:solidFill>
            </a:endParaRPr>
          </a:p>
          <a:p>
            <a:pPr marL="352044" indent="-342900">
              <a:buFont typeface="Wingdings" pitchFamily="2" charset="2"/>
              <a:buChar char="q"/>
            </a:pPr>
            <a:r>
              <a:rPr lang="cs-CZ" dirty="0" smtClean="0">
                <a:solidFill>
                  <a:schemeClr val="accent1">
                    <a:lumMod val="50000"/>
                  </a:schemeClr>
                </a:solidFill>
              </a:rPr>
              <a:t>právní nástupci veřejnoprávních a soukromoprávních původců</a:t>
            </a:r>
          </a:p>
          <a:p>
            <a:endParaRPr lang="cs-CZ" dirty="0" smtClean="0">
              <a:solidFill>
                <a:schemeClr val="accent1">
                  <a:lumMod val="50000"/>
                </a:schemeClr>
              </a:solidFill>
            </a:endParaRPr>
          </a:p>
          <a:p>
            <a:endParaRPr lang="cs-CZ" dirty="0"/>
          </a:p>
        </p:txBody>
      </p:sp>
      <p:pic>
        <p:nvPicPr>
          <p:cNvPr id="12" name="Zástupný symbol pro obsah 3" descr="priloha1_1.jpg"/>
          <p:cNvPicPr>
            <a:picLocks noGrp="1" noChangeAspect="1"/>
          </p:cNvPicPr>
          <p:nvPr>
            <p:ph sz="half" idx="1"/>
          </p:nvPr>
        </p:nvPicPr>
        <p:blipFill>
          <a:blip r:embed="rId2" cstate="print"/>
          <a:stretch>
            <a:fillRect/>
          </a:stretch>
        </p:blipFill>
        <p:spPr>
          <a:xfrm>
            <a:off x="386603" y="776288"/>
            <a:ext cx="4633819" cy="5851525"/>
          </a:xfrm>
          <a:prstGeom prst="rect">
            <a:avLst/>
          </a:prstGeom>
        </p:spPr>
      </p:pic>
      <p:sp>
        <p:nvSpPr>
          <p:cNvPr id="13" name="Šipka doleva 12"/>
          <p:cNvSpPr/>
          <p:nvPr/>
        </p:nvSpPr>
        <p:spPr>
          <a:xfrm>
            <a:off x="4860032" y="980728"/>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404664"/>
            <a:ext cx="8229600" cy="648072"/>
          </a:xfrm>
        </p:spPr>
        <p:txBody>
          <a:bodyPr>
            <a:normAutofit fontScale="90000"/>
          </a:bodyPr>
          <a:lstStyle/>
          <a:p>
            <a:r>
              <a:rPr lang="cs-CZ" dirty="0" smtClean="0"/>
              <a:t>Výběr archiválií</a:t>
            </a:r>
            <a:endParaRPr lang="cs-CZ" dirty="0"/>
          </a:p>
        </p:txBody>
      </p:sp>
      <p:sp>
        <p:nvSpPr>
          <p:cNvPr id="6" name="Zástupný symbol pro obsah 5"/>
          <p:cNvSpPr>
            <a:spLocks noGrp="1"/>
          </p:cNvSpPr>
          <p:nvPr>
            <p:ph idx="1"/>
          </p:nvPr>
        </p:nvSpPr>
        <p:spPr>
          <a:xfrm>
            <a:off x="457200" y="1268760"/>
            <a:ext cx="8229600" cy="5400600"/>
          </a:xfrm>
        </p:spPr>
        <p:txBody>
          <a:bodyPr>
            <a:normAutofit fontScale="70000" lnSpcReduction="20000"/>
          </a:bodyPr>
          <a:lstStyle/>
          <a:p>
            <a:r>
              <a:rPr lang="cs-CZ" dirty="0" smtClean="0"/>
              <a:t>provádí archiv podle své působnosti</a:t>
            </a:r>
          </a:p>
          <a:p>
            <a:r>
              <a:rPr lang="cs-CZ" dirty="0" smtClean="0"/>
              <a:t>kritériem výběru archiválií je trvalá hodnota dokumentu vzhledem k </a:t>
            </a:r>
          </a:p>
          <a:p>
            <a:pPr lvl="1"/>
            <a:r>
              <a:rPr lang="cs-CZ" dirty="0" smtClean="0"/>
              <a:t>době vzniku</a:t>
            </a:r>
          </a:p>
          <a:p>
            <a:pPr lvl="2"/>
            <a:r>
              <a:rPr lang="cs-CZ" dirty="0" smtClean="0"/>
              <a:t>dokumenty vzniklé do roku 1850</a:t>
            </a:r>
          </a:p>
          <a:p>
            <a:pPr lvl="2"/>
            <a:r>
              <a:rPr lang="cs-CZ" dirty="0" smtClean="0"/>
              <a:t>dokumenty z oborů průmyslové a zemědělské výroby, úvěrové soustavy, pojišťovnictví, finančního a důlního podnikání, patenty a vynálezy vzniklé do roku 1900</a:t>
            </a:r>
          </a:p>
          <a:p>
            <a:pPr lvl="2"/>
            <a:r>
              <a:rPr lang="cs-CZ" dirty="0" smtClean="0"/>
              <a:t>fotografické záznamy vzniklé do roku 1900</a:t>
            </a:r>
          </a:p>
          <a:p>
            <a:pPr lvl="2"/>
            <a:r>
              <a:rPr lang="cs-CZ" dirty="0" smtClean="0"/>
              <a:t>zvukové záznamy vzniklé do roku 1930</a:t>
            </a:r>
          </a:p>
          <a:p>
            <a:pPr lvl="2"/>
            <a:r>
              <a:rPr lang="cs-CZ" dirty="0" smtClean="0"/>
              <a:t>filmové záznamy vzniklé do roku 1930</a:t>
            </a:r>
          </a:p>
          <a:p>
            <a:pPr lvl="1"/>
            <a:r>
              <a:rPr lang="cs-CZ" dirty="0" smtClean="0"/>
              <a:t>obsahu</a:t>
            </a:r>
          </a:p>
          <a:p>
            <a:pPr lvl="2"/>
            <a:r>
              <a:rPr lang="cs-CZ" dirty="0" smtClean="0"/>
              <a:t>dokumenty s trvalou hodnotou danou politickým, hospodářským, právním, historickým, kulturním, vědeckým nebo informačním významem</a:t>
            </a:r>
          </a:p>
          <a:p>
            <a:pPr lvl="4"/>
            <a:r>
              <a:rPr lang="cs-CZ" dirty="0" smtClean="0"/>
              <a:t>k výběru musí být vždy předloženy dokumenty z přílohy č. 2</a:t>
            </a:r>
          </a:p>
          <a:p>
            <a:pPr lvl="1"/>
            <a:r>
              <a:rPr lang="cs-CZ" dirty="0" smtClean="0"/>
              <a:t>původu</a:t>
            </a:r>
          </a:p>
          <a:p>
            <a:pPr lvl="2"/>
            <a:r>
              <a:rPr lang="cs-CZ" dirty="0" smtClean="0"/>
              <a:t>dokumenty s trvalou hodnotou vzhledem k významu, funkci nebo postavení jejich původce</a:t>
            </a:r>
          </a:p>
          <a:p>
            <a:pPr lvl="1"/>
            <a:r>
              <a:rPr lang="cs-CZ" dirty="0" smtClean="0"/>
              <a:t>vnějším znakům</a:t>
            </a:r>
          </a:p>
          <a:p>
            <a:pPr lvl="2"/>
            <a:r>
              <a:rPr lang="cs-CZ" dirty="0" smtClean="0"/>
              <a:t>dokumenty s trvalou hodnotou vzhledem k jejich výtvarné hodnotě, jazyku, písmu, psací látce, způsobu vyhotovení, případně dalším vlastnostem</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riloha2.jpg"/>
          <p:cNvPicPr>
            <a:picLocks noGrp="1" noChangeAspect="1"/>
          </p:cNvPicPr>
          <p:nvPr>
            <p:ph sz="half" idx="1"/>
          </p:nvPr>
        </p:nvPicPr>
        <p:blipFill>
          <a:blip r:embed="rId2" cstate="print"/>
          <a:stretch>
            <a:fillRect/>
          </a:stretch>
        </p:blipFill>
        <p:spPr>
          <a:xfrm>
            <a:off x="0" y="0"/>
            <a:ext cx="4788024" cy="6858000"/>
          </a:xfrm>
        </p:spPr>
      </p:pic>
      <p:sp>
        <p:nvSpPr>
          <p:cNvPr id="9" name="Zástupný symbol pro obsah 8"/>
          <p:cNvSpPr>
            <a:spLocks noGrp="1"/>
          </p:cNvSpPr>
          <p:nvPr>
            <p:ph sz="half" idx="2"/>
          </p:nvPr>
        </p:nvSpPr>
        <p:spPr>
          <a:xfrm>
            <a:off x="4860032" y="692696"/>
            <a:ext cx="4176464" cy="6165304"/>
          </a:xfrm>
        </p:spPr>
        <p:txBody>
          <a:bodyPr/>
          <a:lstStyle/>
          <a:p>
            <a:pPr>
              <a:buNone/>
            </a:pPr>
            <a:r>
              <a:rPr lang="cs-CZ" dirty="0" smtClean="0"/>
              <a:t>		</a:t>
            </a:r>
            <a:r>
              <a:rPr lang="cs-CZ" sz="2200" dirty="0" smtClean="0"/>
              <a:t>dokumenty, </a:t>
            </a:r>
          </a:p>
          <a:p>
            <a:pPr>
              <a:buNone/>
            </a:pPr>
            <a:r>
              <a:rPr lang="cs-CZ" sz="2200" dirty="0" smtClean="0"/>
              <a:t>		které budou podle 	obsahu vždy předloženy 	k výběru za archiválie</a:t>
            </a:r>
          </a:p>
          <a:p>
            <a:endParaRPr lang="cs-CZ" dirty="0"/>
          </a:p>
        </p:txBody>
      </p:sp>
      <p:pic>
        <p:nvPicPr>
          <p:cNvPr id="7" name="Zástupný symbol pro obsah 3" descr="priloha2_2.jpg"/>
          <p:cNvPicPr>
            <a:picLocks noChangeAspect="1"/>
          </p:cNvPicPr>
          <p:nvPr/>
        </p:nvPicPr>
        <p:blipFill>
          <a:blip r:embed="rId3" cstate="print"/>
          <a:stretch>
            <a:fillRect/>
          </a:stretch>
        </p:blipFill>
        <p:spPr>
          <a:xfrm>
            <a:off x="4788024" y="3068960"/>
            <a:ext cx="4355976" cy="1988840"/>
          </a:xfrm>
          <a:prstGeom prst="rect">
            <a:avLst/>
          </a:prstGeom>
        </p:spPr>
      </p:pic>
      <p:sp>
        <p:nvSpPr>
          <p:cNvPr id="10" name="Šipka doleva 9"/>
          <p:cNvSpPr/>
          <p:nvPr/>
        </p:nvSpPr>
        <p:spPr>
          <a:xfrm>
            <a:off x="4860032" y="764704"/>
            <a:ext cx="86409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76672"/>
            <a:ext cx="8856984" cy="864096"/>
          </a:xfrm>
        </p:spPr>
        <p:txBody>
          <a:bodyPr>
            <a:normAutofit fontScale="90000"/>
          </a:bodyPr>
          <a:lstStyle/>
          <a:p>
            <a:r>
              <a:rPr lang="cs-CZ" dirty="0" smtClean="0"/>
              <a:t>Výběr archiválií provádí příslušný archiv  </a:t>
            </a:r>
            <a:endParaRPr lang="cs-CZ" dirty="0"/>
          </a:p>
        </p:txBody>
      </p:sp>
      <p:sp>
        <p:nvSpPr>
          <p:cNvPr id="5" name="Zástupný symbol pro obsah 4"/>
          <p:cNvSpPr>
            <a:spLocks noGrp="1"/>
          </p:cNvSpPr>
          <p:nvPr>
            <p:ph idx="1"/>
          </p:nvPr>
        </p:nvSpPr>
        <p:spPr>
          <a:xfrm>
            <a:off x="323528" y="1268760"/>
            <a:ext cx="8352928" cy="5472608"/>
          </a:xfrm>
        </p:spPr>
        <p:txBody>
          <a:bodyPr>
            <a:normAutofit lnSpcReduction="10000"/>
          </a:bodyPr>
          <a:lstStyle/>
          <a:p>
            <a:r>
              <a:rPr lang="cs-CZ" dirty="0" smtClean="0"/>
              <a:t>ve skartačním řízení</a:t>
            </a:r>
          </a:p>
          <a:p>
            <a:pPr lvl="1"/>
            <a:r>
              <a:rPr lang="cs-CZ" dirty="0" smtClean="0"/>
              <a:t>výběr prováděn z dokumentů </a:t>
            </a:r>
          </a:p>
          <a:p>
            <a:pPr lvl="2"/>
            <a:r>
              <a:rPr lang="cs-CZ" dirty="0" smtClean="0"/>
              <a:t>veřejnoprávního původce a z dokumentů jeho právního předchůdce</a:t>
            </a:r>
          </a:p>
          <a:p>
            <a:pPr lvl="2"/>
            <a:r>
              <a:rPr lang="cs-CZ" dirty="0" smtClean="0"/>
              <a:t>soukromoprávního původce, má-li zřízen soukromý archiv</a:t>
            </a:r>
          </a:p>
          <a:p>
            <a:pPr lvl="1"/>
            <a:r>
              <a:rPr lang="cs-CZ" dirty="0" smtClean="0"/>
              <a:t>skartační řízení</a:t>
            </a:r>
          </a:p>
          <a:p>
            <a:pPr lvl="2"/>
            <a:r>
              <a:rPr lang="cs-CZ" dirty="0" smtClean="0"/>
              <a:t>postup, při kterém se vyřazují dokumenty, jimž uplynuly skartační lhůty a jež jsou nadále nepotřebné pro činnost původce</a:t>
            </a:r>
          </a:p>
          <a:p>
            <a:pPr lvl="2"/>
            <a:r>
              <a:rPr lang="cs-CZ" dirty="0" smtClean="0"/>
              <a:t>provádí se v kalendářním roce po uplynutí skartační lhůty dokumentu</a:t>
            </a:r>
          </a:p>
          <a:p>
            <a:pPr lvl="2"/>
            <a:r>
              <a:rPr lang="cs-CZ" dirty="0" smtClean="0"/>
              <a:t>provádí se na základě skartačního návrhu</a:t>
            </a:r>
          </a:p>
          <a:p>
            <a:pPr lvl="2"/>
            <a:r>
              <a:rPr lang="cs-CZ" dirty="0" smtClean="0"/>
              <a:t>příslušný archiv vyhotoví protokol o provedeném skartačním řízení</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703</TotalTime>
  <Words>1776</Words>
  <Application>Microsoft Office PowerPoint</Application>
  <PresentationFormat>Předvádění na obrazovce (4:3)</PresentationFormat>
  <Paragraphs>246</Paragraphs>
  <Slides>32</Slides>
  <Notes>0</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Urbanistický</vt:lpstr>
      <vt:lpstr>Výběr a evidence archiválií</vt:lpstr>
      <vt:lpstr>  </vt:lpstr>
      <vt:lpstr>Vymezení pojmů</vt:lpstr>
      <vt:lpstr>Snímek 4</vt:lpstr>
      <vt:lpstr> Povinnost uchovávat dokumenty a umožnit výběr archiválií mají </vt:lpstr>
      <vt:lpstr>                                                    dokumenty uvedené v příloze č. 1  mají za povinnost uchovávat:  </vt:lpstr>
      <vt:lpstr>Výběr archiválií</vt:lpstr>
      <vt:lpstr>Snímek 8</vt:lpstr>
      <vt:lpstr>Výběr archiválií provádí příslušný archiv  </vt:lpstr>
      <vt:lpstr>Skartační řízení</vt:lpstr>
      <vt:lpstr>Skartační řízení</vt:lpstr>
      <vt:lpstr>Výběr archiválií provádí příslušný archiv </vt:lpstr>
      <vt:lpstr>Mimo skartační řízení</vt:lpstr>
      <vt:lpstr>Mimo skartační řízení</vt:lpstr>
      <vt:lpstr>Povinnost mlčenlivosti</vt:lpstr>
      <vt:lpstr>Evidence archiválií</vt:lpstr>
      <vt:lpstr>Základní evidence NAD</vt:lpstr>
      <vt:lpstr>Druhotná evidence NAD</vt:lpstr>
      <vt:lpstr>Ústřední evidence NAD</vt:lpstr>
      <vt:lpstr>Evidence archiválií</vt:lpstr>
      <vt:lpstr>PEvA – program pro evidenci archiválií </vt:lpstr>
      <vt:lpstr>PEvA – program pro evidenci archiválií </vt:lpstr>
      <vt:lpstr>PEvA</vt:lpstr>
      <vt:lpstr>  http://aplikace.mvcr.cz/archivni-fondy-cr/default.aspx</vt:lpstr>
      <vt:lpstr>Evidence přírůstků a úbytků</vt:lpstr>
      <vt:lpstr>Evidenční listy NAD</vt:lpstr>
      <vt:lpstr>Evidenční listy NAD</vt:lpstr>
      <vt:lpstr>Evidenční listy NAD</vt:lpstr>
      <vt:lpstr>Snímek 29</vt:lpstr>
      <vt:lpstr>Snímek 30</vt:lpstr>
      <vt:lpstr>Evidence NAD</vt:lpstr>
      <vt:lpstr>Evidenční jednotky</vt:lpstr>
    </vt:vector>
  </TitlesOfParts>
  <Company>MMB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Výběr a evidence archiválií</dc:title>
  <dc:creator>Radana Červená</dc:creator>
  <cp:lastModifiedBy>Administrator</cp:lastModifiedBy>
  <cp:revision>61</cp:revision>
  <dcterms:created xsi:type="dcterms:W3CDTF">2016-04-04T09:25:55Z</dcterms:created>
  <dcterms:modified xsi:type="dcterms:W3CDTF">2017-04-11T16:06:12Z</dcterms:modified>
</cp:coreProperties>
</file>