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2" r:id="rId4"/>
    <p:sldId id="263" r:id="rId5"/>
    <p:sldId id="264" r:id="rId6"/>
    <p:sldId id="261" r:id="rId7"/>
    <p:sldId id="259" r:id="rId8"/>
    <p:sldId id="258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24" autoAdjust="0"/>
    <p:restoredTop sz="94660"/>
  </p:normalViewPr>
  <p:slideViewPr>
    <p:cSldViewPr>
      <p:cViewPr>
        <p:scale>
          <a:sx n="66" d="100"/>
          <a:sy n="66" d="100"/>
        </p:scale>
        <p:origin x="-139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/index.php?title=%D0%9E%D0%B1%D1%89%D0%B5%D1%81%D1%82%D0%B2%D0%B5%D0%BD%D0%BD%D0%BE-%D0%BF%D0%BE%D0%BB%D0%B5%D0%B7%D0%BD%D1%8B%D0%B9_%D1%82%D1%80%D1%83%D0%B4_(%D1%83%D1%87%D0%B5%D0%B1%D0%BD%D0%B0%D1%8F_%D0%B4%D0%B8%D1%81%D1%86%D0%B8%D0%BF%D0%BB%D0%B8%D0%BD%D0%B0)&amp;action=edit&amp;redlink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образования в России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редняя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школа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sz="3200" dirty="0" smtClean="0">
                <a:solidFill>
                  <a:srgbClr val="0070C0"/>
                </a:solidFill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– 3 (4) классы – начальная школа</a:t>
            </a:r>
          </a:p>
          <a:p>
            <a:pPr algn="just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(русский язык (родной язык), чтение), математика,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ru-RU" sz="2800" dirty="0" smtClean="0">
                <a:solidFill>
                  <a:srgbClr val="00B050"/>
                </a:solidFill>
              </a:rPr>
              <a:t>иностранный язык (почти всегда английский), природоведение, окружающий мир (</a:t>
            </a:r>
            <a:r>
              <a:rPr lang="ru-RU" sz="2800" dirty="0" err="1" smtClean="0">
                <a:solidFill>
                  <a:srgbClr val="00B050"/>
                </a:solidFill>
              </a:rPr>
              <a:t>мир</a:t>
            </a:r>
            <a:r>
              <a:rPr lang="ru-RU" sz="2800" dirty="0" smtClean="0">
                <a:solidFill>
                  <a:srgbClr val="00B050"/>
                </a:solidFill>
              </a:rPr>
              <a:t> вокруг нас), музыка, рисование, физкультура…, технология (или «труд»)</a:t>
            </a:r>
            <a:r>
              <a:rPr lang="en-US" sz="2800" dirty="0" smtClean="0">
                <a:solidFill>
                  <a:srgbClr val="00B050"/>
                </a:solidFill>
              </a:rPr>
              <a:t>.</a:t>
            </a:r>
            <a:endParaRPr lang="ru-RU" sz="2800" dirty="0" smtClean="0">
              <a:solidFill>
                <a:srgbClr val="00B050"/>
              </a:solidFill>
            </a:endParaRPr>
          </a:p>
          <a:p>
            <a:pPr algn="just">
              <a:buNone/>
            </a:pPr>
            <a:endParaRPr lang="ru-RU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– 9 классы – средняя школа </a:t>
            </a:r>
            <a:r>
              <a:rPr lang="ru-RU" dirty="0" smtClean="0">
                <a:solidFill>
                  <a:srgbClr val="00B050"/>
                </a:solidFill>
              </a:rPr>
              <a:t>(+ литература вместо чтения, биология, география, история,  естествознание (не везде), обществоведение (не везде), экономика, </a:t>
            </a:r>
            <a:r>
              <a:rPr lang="ru-RU" dirty="0" err="1" smtClean="0">
                <a:solidFill>
                  <a:srgbClr val="00B050"/>
                </a:solidFill>
              </a:rPr>
              <a:t>граждановедение</a:t>
            </a:r>
            <a:r>
              <a:rPr lang="ru-RU" dirty="0" smtClean="0">
                <a:solidFill>
                  <a:srgbClr val="00B050"/>
                </a:solidFill>
              </a:rPr>
              <a:t> (не везде)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ru-RU" dirty="0" smtClean="0">
                <a:solidFill>
                  <a:srgbClr val="00B050"/>
                </a:solidFill>
              </a:rPr>
              <a:t>ОБЖ (основа безопасности жизнедеятельности)</a:t>
            </a:r>
            <a:r>
              <a:rPr lang="en-US" dirty="0" smtClean="0">
                <a:solidFill>
                  <a:srgbClr val="00B050"/>
                </a:solidFill>
              </a:rPr>
              <a:t>;</a:t>
            </a:r>
            <a:r>
              <a:rPr lang="ru-RU" dirty="0" smtClean="0">
                <a:solidFill>
                  <a:srgbClr val="00B050"/>
                </a:solidFill>
              </a:rPr>
              <a:t> иногда вводят второй иностранный язык</a:t>
            </a:r>
            <a:r>
              <a:rPr lang="en-US" dirty="0" smtClean="0">
                <a:solidFill>
                  <a:srgbClr val="00B050"/>
                </a:solidFill>
              </a:rPr>
              <a:t>;</a:t>
            </a:r>
            <a:r>
              <a:rPr lang="ru-RU" dirty="0" smtClean="0">
                <a:solidFill>
                  <a:srgbClr val="00B050"/>
                </a:solidFill>
              </a:rPr>
              <a:t> потом эти предметы продолжаются до 11</a:t>
            </a:r>
            <a:r>
              <a:rPr lang="en-US" dirty="0" smtClean="0">
                <a:solidFill>
                  <a:srgbClr val="00B050"/>
                </a:solidFill>
              </a:rPr>
              <a:t>;</a:t>
            </a:r>
            <a:endParaRPr lang="ru-RU" dirty="0" smtClean="0">
              <a:solidFill>
                <a:srgbClr val="00B050"/>
              </a:solidFill>
            </a:endParaRPr>
          </a:p>
          <a:p>
            <a:pPr algn="just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7 класса уже не математика, </a:t>
            </a:r>
            <a:r>
              <a:rPr lang="ru-RU" dirty="0" smtClean="0">
                <a:solidFill>
                  <a:srgbClr val="00B050"/>
                </a:solidFill>
              </a:rPr>
              <a:t>а алгебра и геометрия</a:t>
            </a:r>
            <a:r>
              <a:rPr lang="en-US" dirty="0" smtClean="0">
                <a:solidFill>
                  <a:srgbClr val="00B050"/>
                </a:solidFill>
              </a:rPr>
              <a:t>; + </a:t>
            </a:r>
            <a:r>
              <a:rPr lang="ru-RU" dirty="0" smtClean="0">
                <a:solidFill>
                  <a:srgbClr val="00B050"/>
                </a:solidFill>
              </a:rPr>
              <a:t>химия</a:t>
            </a:r>
            <a:r>
              <a:rPr lang="en-US" dirty="0" smtClean="0">
                <a:solidFill>
                  <a:srgbClr val="00B050"/>
                </a:solidFill>
              </a:rPr>
              <a:t>;</a:t>
            </a:r>
            <a:r>
              <a:rPr lang="ru-RU" dirty="0" smtClean="0">
                <a:solidFill>
                  <a:srgbClr val="00B050"/>
                </a:solidFill>
              </a:rPr>
              <a:t> + краеведение</a:t>
            </a:r>
            <a:r>
              <a:rPr lang="en-US" dirty="0" smtClean="0">
                <a:solidFill>
                  <a:srgbClr val="00B050"/>
                </a:solidFill>
              </a:rPr>
              <a:t>;</a:t>
            </a:r>
            <a:endParaRPr lang="ru-RU" dirty="0" smtClean="0">
              <a:solidFill>
                <a:srgbClr val="00B050"/>
              </a:solidFill>
            </a:endParaRPr>
          </a:p>
          <a:p>
            <a:pPr algn="just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8 по 9 класс (обычно) (два года) </a:t>
            </a:r>
            <a:r>
              <a:rPr lang="ru-RU" dirty="0" smtClean="0">
                <a:solidFill>
                  <a:srgbClr val="0070C0"/>
                </a:solidFill>
              </a:rPr>
              <a:t>– </a:t>
            </a:r>
            <a:r>
              <a:rPr lang="ru-RU" dirty="0" smtClean="0">
                <a:solidFill>
                  <a:srgbClr val="00B050"/>
                </a:solidFill>
              </a:rPr>
              <a:t>черчение</a:t>
            </a:r>
            <a:r>
              <a:rPr lang="en-US" dirty="0" smtClean="0">
                <a:solidFill>
                  <a:srgbClr val="00B050"/>
                </a:solidFill>
              </a:rPr>
              <a:t>;</a:t>
            </a:r>
            <a:endParaRPr lang="ru-RU" dirty="0" smtClean="0">
              <a:solidFill>
                <a:srgbClr val="00B050"/>
              </a:solidFill>
            </a:endParaRP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– 11 – старшие классы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ru-RU" dirty="0" smtClean="0">
                <a:solidFill>
                  <a:srgbClr val="FF0000"/>
                </a:solidFill>
              </a:rPr>
              <a:t>нет –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музыки, рисования, технологии (труда)</a:t>
            </a:r>
            <a:r>
              <a:rPr lang="en-US" dirty="0" smtClean="0">
                <a:solidFill>
                  <a:srgbClr val="00B050"/>
                </a:solidFill>
              </a:rPr>
              <a:t>;</a:t>
            </a:r>
            <a:endParaRPr lang="ru-RU" dirty="0" smtClean="0">
              <a:solidFill>
                <a:srgbClr val="00B050"/>
              </a:solidFill>
            </a:endParaRPr>
          </a:p>
          <a:p>
            <a:pPr algn="just"/>
            <a:endParaRPr lang="ru-RU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Прочие (факультативы) (не везде):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10-11 классы: </a:t>
            </a:r>
            <a:r>
              <a:rPr lang="ru-RU" sz="2800" dirty="0" smtClean="0">
                <a:solidFill>
                  <a:srgbClr val="00B050"/>
                </a:solidFill>
                <a:hlinkClick r:id="rId2" tooltip="Общественно-полезный труд (учебная дисциплина) (страница отсутствует)"/>
              </a:rPr>
              <a:t>Общественно-полезный труд</a:t>
            </a:r>
            <a:r>
              <a:rPr lang="ru-RU" sz="2800" dirty="0" smtClean="0">
                <a:solidFill>
                  <a:srgbClr val="00B050"/>
                </a:solidFill>
              </a:rPr>
              <a:t> (ОПТ)</a:t>
            </a:r>
            <a:r>
              <a:rPr lang="en-US" sz="2800" dirty="0" smtClean="0">
                <a:solidFill>
                  <a:srgbClr val="00B050"/>
                </a:solidFill>
              </a:rPr>
              <a:t>;</a:t>
            </a:r>
            <a:endParaRPr lang="ru-RU" sz="2800" dirty="0" smtClean="0">
              <a:solidFill>
                <a:srgbClr val="00B050"/>
              </a:solidFill>
            </a:endParaRPr>
          </a:p>
          <a:p>
            <a:r>
              <a:rPr lang="ru-RU" sz="2800" dirty="0" smtClean="0">
                <a:solidFill>
                  <a:srgbClr val="0070C0"/>
                </a:solidFill>
              </a:rPr>
              <a:t>11 </a:t>
            </a:r>
            <a:r>
              <a:rPr lang="ru-RU" sz="2800" dirty="0" err="1" smtClean="0">
                <a:solidFill>
                  <a:srgbClr val="0070C0"/>
                </a:solidFill>
              </a:rPr>
              <a:t>клас</a:t>
            </a:r>
            <a:r>
              <a:rPr lang="en-US" sz="2800" dirty="0" smtClean="0">
                <a:solidFill>
                  <a:srgbClr val="0070C0"/>
                </a:solidFill>
              </a:rPr>
              <a:t>c</a:t>
            </a:r>
            <a:r>
              <a:rPr lang="ru-RU" sz="2800" dirty="0" smtClean="0">
                <a:solidFill>
                  <a:srgbClr val="0070C0"/>
                </a:solidFill>
              </a:rPr>
              <a:t>: </a:t>
            </a:r>
            <a:r>
              <a:rPr lang="ru-RU" sz="2800" dirty="0" smtClean="0">
                <a:solidFill>
                  <a:srgbClr val="00B050"/>
                </a:solidFill>
              </a:rPr>
              <a:t>Начальная военная подготовка (НВП)</a:t>
            </a:r>
            <a:r>
              <a:rPr lang="en-US" sz="2800" dirty="0" smtClean="0">
                <a:solidFill>
                  <a:srgbClr val="00B050"/>
                </a:solidFill>
              </a:rPr>
              <a:t>;</a:t>
            </a:r>
            <a:endParaRPr lang="ru-RU" sz="2800" dirty="0" smtClean="0">
              <a:solidFill>
                <a:srgbClr val="00B050"/>
              </a:solidFill>
            </a:endParaRPr>
          </a:p>
          <a:p>
            <a:r>
              <a:rPr lang="ru-RU" sz="2800" dirty="0" smtClean="0">
                <a:solidFill>
                  <a:srgbClr val="0070C0"/>
                </a:solidFill>
              </a:rPr>
              <a:t>1-4 класс: </a:t>
            </a:r>
            <a:r>
              <a:rPr lang="ru-RU" sz="2800" dirty="0" smtClean="0">
                <a:solidFill>
                  <a:srgbClr val="00B050"/>
                </a:solidFill>
              </a:rPr>
              <a:t>Риторика (не везде)</a:t>
            </a:r>
            <a:r>
              <a:rPr lang="en-US" sz="2800" dirty="0" smtClean="0">
                <a:solidFill>
                  <a:srgbClr val="00B050"/>
                </a:solidFill>
              </a:rPr>
              <a:t>;</a:t>
            </a:r>
            <a:endParaRPr lang="ru-RU" sz="2800" dirty="0" smtClean="0">
              <a:solidFill>
                <a:srgbClr val="00B050"/>
              </a:solidFill>
            </a:endParaRPr>
          </a:p>
          <a:p>
            <a:r>
              <a:rPr lang="ru-RU" sz="2800" dirty="0" smtClean="0">
                <a:solidFill>
                  <a:srgbClr val="0070C0"/>
                </a:solidFill>
              </a:rPr>
              <a:t>4-5 класс: </a:t>
            </a:r>
            <a:r>
              <a:rPr lang="ru-RU" sz="2800" dirty="0" smtClean="0">
                <a:solidFill>
                  <a:srgbClr val="00B050"/>
                </a:solidFill>
              </a:rPr>
              <a:t>Основы религиозных культур и светской этики (</a:t>
            </a:r>
            <a:r>
              <a:rPr lang="ru-RU" sz="2800" dirty="0" err="1" smtClean="0">
                <a:solidFill>
                  <a:srgbClr val="00B050"/>
                </a:solidFill>
              </a:rPr>
              <a:t>ОРКиСЭ</a:t>
            </a:r>
            <a:r>
              <a:rPr lang="ru-RU" sz="2800" dirty="0" smtClean="0">
                <a:solidFill>
                  <a:srgbClr val="00B050"/>
                </a:solidFill>
              </a:rPr>
              <a:t>)</a:t>
            </a:r>
            <a:r>
              <a:rPr lang="en-US" sz="2800" dirty="0" smtClean="0">
                <a:solidFill>
                  <a:srgbClr val="00B050"/>
                </a:solidFill>
              </a:rPr>
              <a:t>;</a:t>
            </a:r>
            <a:endParaRPr lang="ru-RU" sz="2800" dirty="0" smtClean="0">
              <a:solidFill>
                <a:srgbClr val="00B050"/>
              </a:solidFill>
            </a:endParaRPr>
          </a:p>
          <a:p>
            <a:r>
              <a:rPr lang="ru-RU" sz="2800" dirty="0" smtClean="0">
                <a:solidFill>
                  <a:srgbClr val="0070C0"/>
                </a:solidFill>
              </a:rPr>
              <a:t>10</a:t>
            </a:r>
            <a:r>
              <a:rPr lang="en-US" sz="2800" dirty="0" smtClean="0">
                <a:solidFill>
                  <a:srgbClr val="0070C0"/>
                </a:solidFill>
              </a:rPr>
              <a:t>-</a:t>
            </a:r>
            <a:r>
              <a:rPr lang="ru-RU" sz="2800" dirty="0" smtClean="0">
                <a:solidFill>
                  <a:srgbClr val="0070C0"/>
                </a:solidFill>
              </a:rPr>
              <a:t>11 классы: </a:t>
            </a:r>
            <a:r>
              <a:rPr lang="ru-RU" sz="2800" dirty="0" smtClean="0">
                <a:solidFill>
                  <a:srgbClr val="00B050"/>
                </a:solidFill>
              </a:rPr>
              <a:t>Статистика</a:t>
            </a:r>
            <a:r>
              <a:rPr lang="en-US" sz="2800" dirty="0" smtClean="0">
                <a:solidFill>
                  <a:srgbClr val="00B050"/>
                </a:solidFill>
              </a:rPr>
              <a:t>;</a:t>
            </a:r>
            <a:endParaRPr lang="ru-RU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0070C0"/>
                </a:solidFill>
              </a:rPr>
              <a:t>10</a:t>
            </a:r>
            <a:r>
              <a:rPr lang="en-US" sz="2800" dirty="0" smtClean="0">
                <a:solidFill>
                  <a:srgbClr val="0070C0"/>
                </a:solidFill>
              </a:rPr>
              <a:t>-</a:t>
            </a:r>
            <a:r>
              <a:rPr lang="ru-RU" sz="2800" dirty="0" smtClean="0">
                <a:solidFill>
                  <a:srgbClr val="0070C0"/>
                </a:solidFill>
              </a:rPr>
              <a:t>11 классы: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smtClean="0">
                <a:solidFill>
                  <a:srgbClr val="00B050"/>
                </a:solidFill>
              </a:rPr>
              <a:t>Философия</a:t>
            </a:r>
            <a:r>
              <a:rPr lang="en-US" sz="2800" dirty="0" smtClean="0">
                <a:solidFill>
                  <a:srgbClr val="00B050"/>
                </a:solidFill>
              </a:rPr>
              <a:t>;</a:t>
            </a:r>
          </a:p>
          <a:p>
            <a:r>
              <a:rPr lang="ru-RU" sz="2800" dirty="0" smtClean="0">
                <a:solidFill>
                  <a:srgbClr val="0070C0"/>
                </a:solidFill>
              </a:rPr>
              <a:t>7-11 </a:t>
            </a:r>
            <a:r>
              <a:rPr lang="ru-RU" sz="2800" dirty="0" smtClean="0">
                <a:solidFill>
                  <a:srgbClr val="0070C0"/>
                </a:solidFill>
              </a:rPr>
              <a:t>класс (не везде): </a:t>
            </a:r>
            <a:r>
              <a:rPr lang="ru-RU" sz="2800" dirty="0" smtClean="0">
                <a:solidFill>
                  <a:srgbClr val="00B050"/>
                </a:solidFill>
              </a:rPr>
              <a:t>Экология</a:t>
            </a:r>
            <a:r>
              <a:rPr lang="en-US" sz="2800" dirty="0" smtClean="0">
                <a:solidFill>
                  <a:srgbClr val="00B050"/>
                </a:solidFill>
              </a:rPr>
              <a:t>;</a:t>
            </a:r>
          </a:p>
          <a:p>
            <a:r>
              <a:rPr lang="ru-RU" sz="2800" dirty="0" smtClean="0">
                <a:solidFill>
                  <a:srgbClr val="0070C0"/>
                </a:solidFill>
              </a:rPr>
              <a:t>1</a:t>
            </a:r>
            <a:r>
              <a:rPr lang="en-US" sz="2800" dirty="0" smtClean="0">
                <a:solidFill>
                  <a:srgbClr val="0070C0"/>
                </a:solidFill>
              </a:rPr>
              <a:t>-</a:t>
            </a:r>
            <a:r>
              <a:rPr lang="ru-RU" sz="2800" dirty="0" smtClean="0">
                <a:solidFill>
                  <a:srgbClr val="0070C0"/>
                </a:solidFill>
              </a:rPr>
              <a:t>11 классы: </a:t>
            </a:r>
            <a:r>
              <a:rPr lang="ru-RU" sz="2800" dirty="0" smtClean="0">
                <a:solidFill>
                  <a:srgbClr val="00B050"/>
                </a:solidFill>
              </a:rPr>
              <a:t>Классный час</a:t>
            </a:r>
            <a:r>
              <a:rPr lang="en-US" sz="2800" dirty="0" smtClean="0">
                <a:solidFill>
                  <a:srgbClr val="00B050"/>
                </a:solidFill>
              </a:rPr>
              <a:t>;</a:t>
            </a:r>
          </a:p>
          <a:p>
            <a:r>
              <a:rPr lang="ru-RU" sz="2800" dirty="0" smtClean="0">
                <a:solidFill>
                  <a:srgbClr val="0070C0"/>
                </a:solidFill>
              </a:rPr>
              <a:t>5-11 классы (не везде): </a:t>
            </a:r>
            <a:r>
              <a:rPr lang="ru-RU" sz="2800" dirty="0" smtClean="0">
                <a:solidFill>
                  <a:srgbClr val="00B050"/>
                </a:solidFill>
              </a:rPr>
              <a:t>Проектирование (основы проекта и психологии)</a:t>
            </a:r>
            <a:r>
              <a:rPr lang="en-US" sz="2800" dirty="0" smtClean="0">
                <a:solidFill>
                  <a:srgbClr val="00B050"/>
                </a:solidFill>
              </a:rPr>
              <a:t>;</a:t>
            </a:r>
          </a:p>
          <a:p>
            <a:r>
              <a:rPr lang="ru-RU" sz="2800" dirty="0" smtClean="0">
                <a:solidFill>
                  <a:srgbClr val="0070C0"/>
                </a:solidFill>
              </a:rPr>
              <a:t>1-11 классы: </a:t>
            </a:r>
            <a:r>
              <a:rPr lang="ru-RU" sz="2800" dirty="0" smtClean="0">
                <a:solidFill>
                  <a:srgbClr val="00B050"/>
                </a:solidFill>
              </a:rPr>
              <a:t>Истоки</a:t>
            </a:r>
            <a:r>
              <a:rPr lang="en-US" sz="2800" dirty="0" smtClean="0">
                <a:solidFill>
                  <a:srgbClr val="00B050"/>
                </a:solidFill>
              </a:rPr>
              <a:t>.</a:t>
            </a:r>
            <a:endParaRPr lang="ru-RU" sz="2800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sz="2800" dirty="0" smtClean="0">
                <a:solidFill>
                  <a:srgbClr val="0070C0"/>
                </a:solidFill>
              </a:rPr>
              <a:t> После 11 класса школьник должен решить, куда он будет поступать</a:t>
            </a:r>
            <a:r>
              <a:rPr lang="en-US" sz="2800" dirty="0" smtClean="0">
                <a:solidFill>
                  <a:srgbClr val="0070C0"/>
                </a:solidFill>
              </a:rPr>
              <a:t>. </a:t>
            </a:r>
            <a:r>
              <a:rPr lang="ru-RU" sz="2800" dirty="0" smtClean="0">
                <a:solidFill>
                  <a:srgbClr val="0070C0"/>
                </a:solidFill>
              </a:rPr>
              <a:t>И кто он, математик или поэт </a:t>
            </a:r>
            <a:r>
              <a:rPr lang="ru-RU" sz="2800" dirty="0" smtClean="0">
                <a:solidFill>
                  <a:srgbClr val="0070C0"/>
                </a:solidFill>
                <a:sym typeface="Wingdings" pitchFamily="2" charset="2"/>
              </a:rPr>
              <a:t> </a:t>
            </a:r>
            <a:endParaRPr lang="ru-RU" sz="2800" dirty="0" smtClean="0">
              <a:solidFill>
                <a:srgbClr val="0070C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smtClean="0">
                <a:solidFill>
                  <a:srgbClr val="0070C0"/>
                </a:solidFill>
              </a:rPr>
              <a:t>Сейчас школу заканчивают в 17-18 лет. Раньше даже в 16.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Пту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колледж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rgbClr val="0070C0"/>
                </a:solidFill>
              </a:rPr>
              <a:t>Также школьник может уйти после 9 класса и пойти учиться в ПТУ (профессионально-техническое училище (по-другому, сокращённо,- техникум) или колледж:</a:t>
            </a:r>
          </a:p>
          <a:p>
            <a:pPr algn="just"/>
            <a:endParaRPr lang="ru-RU" dirty="0" smtClean="0">
              <a:solidFill>
                <a:srgbClr val="0070C0"/>
              </a:solidFill>
            </a:endParaRP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Смотри статьи в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Википедии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b="1" dirty="0" smtClean="0">
                <a:solidFill>
                  <a:srgbClr val="0070C0"/>
                </a:solidFill>
              </a:rPr>
              <a:t>Профессиональное училище</a:t>
            </a:r>
            <a:r>
              <a:rPr lang="en-US" b="1" dirty="0" smtClean="0">
                <a:solidFill>
                  <a:srgbClr val="0070C0"/>
                </a:solidFill>
              </a:rPr>
              <a:t>;</a:t>
            </a:r>
            <a:endParaRPr lang="ru-RU" b="1" dirty="0" smtClean="0">
              <a:solidFill>
                <a:srgbClr val="0070C0"/>
              </a:solidFill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Начальное профессиональное образование</a:t>
            </a:r>
            <a:r>
              <a:rPr lang="en-US" b="1" dirty="0" smtClean="0">
                <a:solidFill>
                  <a:srgbClr val="0070C0"/>
                </a:solidFill>
              </a:rPr>
              <a:t>;</a:t>
            </a:r>
            <a:endParaRPr lang="ru-RU" b="1" dirty="0" smtClean="0">
              <a:solidFill>
                <a:srgbClr val="0070C0"/>
              </a:solidFill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Среднее профессиональное образование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ru-RU" b="1" dirty="0" smtClean="0">
              <a:solidFill>
                <a:srgbClr val="0070C0"/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ВУЗ – Высшее учебное заведение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0070C0"/>
                </a:solidFill>
              </a:rPr>
              <a:t>Институт</a:t>
            </a:r>
            <a:r>
              <a:rPr lang="en-US" sz="2800" dirty="0" smtClean="0">
                <a:solidFill>
                  <a:srgbClr val="0070C0"/>
                </a:solidFill>
              </a:rPr>
              <a:t>;</a:t>
            </a:r>
            <a:endParaRPr lang="ru-RU" sz="2800" dirty="0" smtClean="0">
              <a:solidFill>
                <a:srgbClr val="0070C0"/>
              </a:solidFill>
            </a:endParaRPr>
          </a:p>
          <a:p>
            <a:r>
              <a:rPr lang="ru-RU" sz="2800" dirty="0" smtClean="0">
                <a:solidFill>
                  <a:srgbClr val="0070C0"/>
                </a:solidFill>
              </a:rPr>
              <a:t>Университет</a:t>
            </a:r>
            <a:r>
              <a:rPr lang="en-US" sz="2800" dirty="0" smtClean="0">
                <a:solidFill>
                  <a:srgbClr val="0070C0"/>
                </a:solidFill>
              </a:rPr>
              <a:t>;</a:t>
            </a:r>
            <a:endParaRPr lang="ru-RU" sz="2800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Высшее образование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Основное:</a:t>
            </a:r>
          </a:p>
          <a:p>
            <a:r>
              <a:rPr lang="ru-RU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Бакалавриат</a:t>
            </a:r>
            <a:r>
              <a:rPr lang="ru-RU" sz="2800" dirty="0" smtClean="0">
                <a:solidFill>
                  <a:srgbClr val="0070C0"/>
                </a:solidFill>
              </a:rPr>
              <a:t> (стандартное время обучение, как правило, 4 года)</a:t>
            </a:r>
            <a:r>
              <a:rPr lang="en-US" sz="2800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Магистратура</a:t>
            </a:r>
            <a:r>
              <a:rPr lang="ru-RU" sz="2800" dirty="0" smtClean="0">
                <a:solidFill>
                  <a:srgbClr val="0070C0"/>
                </a:solidFill>
              </a:rPr>
              <a:t> (обычно 2 года)</a:t>
            </a:r>
            <a:r>
              <a:rPr lang="en-US" sz="2800" dirty="0" smtClean="0">
                <a:solidFill>
                  <a:srgbClr val="0070C0"/>
                </a:solidFill>
              </a:rPr>
              <a:t>;</a:t>
            </a:r>
            <a:endParaRPr lang="ru-RU" sz="2800" dirty="0" smtClean="0">
              <a:solidFill>
                <a:srgbClr val="0070C0"/>
              </a:solidFill>
            </a:endParaRPr>
          </a:p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Дополнительное: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Аспирантура </a:t>
            </a:r>
            <a:r>
              <a:rPr lang="ru-RU" sz="2800" dirty="0" smtClean="0">
                <a:solidFill>
                  <a:srgbClr val="0070C0"/>
                </a:solidFill>
                <a:latin typeface="Calibri"/>
                <a:cs typeface="Calibri"/>
              </a:rPr>
              <a:t>(~</a:t>
            </a:r>
            <a:r>
              <a:rPr lang="ru-RU" sz="2800" dirty="0" smtClean="0">
                <a:solidFill>
                  <a:srgbClr val="0070C0"/>
                </a:solidFill>
              </a:rPr>
              <a:t>4 года).</a:t>
            </a:r>
            <a:endParaRPr lang="en-US" sz="2800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531</TotalTime>
  <Words>383</Words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Система образования в России</vt:lpstr>
      <vt:lpstr>Cредняя школа</vt:lpstr>
      <vt:lpstr>Слайд 3</vt:lpstr>
      <vt:lpstr>Прочие (факультативы) (не везде): </vt:lpstr>
      <vt:lpstr>Слайд 5</vt:lpstr>
      <vt:lpstr>Слайд 6</vt:lpstr>
      <vt:lpstr>Пту, колледж</vt:lpstr>
      <vt:lpstr>ВУЗ – Высшее учебное заведение</vt:lpstr>
      <vt:lpstr>Высшее образование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образования в России</dc:title>
  <dc:creator>User</dc:creator>
  <cp:lastModifiedBy>User</cp:lastModifiedBy>
  <cp:revision>56</cp:revision>
  <dcterms:created xsi:type="dcterms:W3CDTF">2017-02-25T16:19:36Z</dcterms:created>
  <dcterms:modified xsi:type="dcterms:W3CDTF">2017-03-04T15:59:59Z</dcterms:modified>
</cp:coreProperties>
</file>