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78" r:id="rId9"/>
    <p:sldId id="267" r:id="rId10"/>
    <p:sldId id="263" r:id="rId11"/>
    <p:sldId id="266" r:id="rId12"/>
    <p:sldId id="265" r:id="rId13"/>
    <p:sldId id="279" r:id="rId14"/>
    <p:sldId id="264" r:id="rId15"/>
    <p:sldId id="268" r:id="rId16"/>
    <p:sldId id="269" r:id="rId17"/>
    <p:sldId id="280" r:id="rId18"/>
    <p:sldId id="275" r:id="rId19"/>
    <p:sldId id="276" r:id="rId20"/>
    <p:sldId id="277" r:id="rId21"/>
    <p:sldId id="272" r:id="rId22"/>
    <p:sldId id="273" r:id="rId23"/>
    <p:sldId id="281" r:id="rId2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4" autoAdjust="0"/>
    <p:restoredTop sz="94660"/>
  </p:normalViewPr>
  <p:slideViewPr>
    <p:cSldViewPr>
      <p:cViewPr varScale="1">
        <p:scale>
          <a:sx n="70" d="100"/>
          <a:sy n="70" d="100"/>
        </p:scale>
        <p:origin x="13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E428-0CEC-4F83-B664-16DDB740BA57}" type="datetimeFigureOut">
              <a:rPr lang="sk-SK" smtClean="0"/>
              <a:pPr/>
              <a:t>4. 5. 2017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85EC-3121-4F7F-96B7-28A8B208040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E428-0CEC-4F83-B664-16DDB740BA57}" type="datetimeFigureOut">
              <a:rPr lang="sk-SK" smtClean="0"/>
              <a:pPr/>
              <a:t>4. 5. 2017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85EC-3121-4F7F-96B7-28A8B208040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E428-0CEC-4F83-B664-16DDB740BA57}" type="datetimeFigureOut">
              <a:rPr lang="sk-SK" smtClean="0"/>
              <a:pPr/>
              <a:t>4. 5. 2017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85EC-3121-4F7F-96B7-28A8B208040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E428-0CEC-4F83-B664-16DDB740BA57}" type="datetimeFigureOut">
              <a:rPr lang="sk-SK" smtClean="0"/>
              <a:pPr/>
              <a:t>4. 5. 2017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85EC-3121-4F7F-96B7-28A8B208040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E428-0CEC-4F83-B664-16DDB740BA57}" type="datetimeFigureOut">
              <a:rPr lang="sk-SK" smtClean="0"/>
              <a:pPr/>
              <a:t>4. 5. 2017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85EC-3121-4F7F-96B7-28A8B208040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E428-0CEC-4F83-B664-16DDB740BA57}" type="datetimeFigureOut">
              <a:rPr lang="sk-SK" smtClean="0"/>
              <a:pPr/>
              <a:t>4. 5. 2017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85EC-3121-4F7F-96B7-28A8B208040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E428-0CEC-4F83-B664-16DDB740BA57}" type="datetimeFigureOut">
              <a:rPr lang="sk-SK" smtClean="0"/>
              <a:pPr/>
              <a:t>4. 5. 2017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85EC-3121-4F7F-96B7-28A8B208040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E428-0CEC-4F83-B664-16DDB740BA57}" type="datetimeFigureOut">
              <a:rPr lang="sk-SK" smtClean="0"/>
              <a:pPr/>
              <a:t>4. 5. 2017</a:t>
            </a:fld>
            <a:endParaRPr lang="sk-SK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D885EC-3121-4F7F-96B7-28A8B208040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päty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E428-0CEC-4F83-B664-16DDB740BA57}" type="datetimeFigureOut">
              <a:rPr lang="sk-SK" smtClean="0"/>
              <a:pPr/>
              <a:t>4. 5. 2017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85EC-3121-4F7F-96B7-28A8B208040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E428-0CEC-4F83-B664-16DDB740BA57}" type="datetimeFigureOut">
              <a:rPr lang="sk-SK" smtClean="0"/>
              <a:pPr/>
              <a:t>4. 5. 2017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CD885EC-3121-4F7F-96B7-28A8B208040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C75E428-0CEC-4F83-B664-16DDB740BA57}" type="datetimeFigureOut">
              <a:rPr lang="sk-SK" smtClean="0"/>
              <a:pPr/>
              <a:t>4. 5. 2017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85EC-3121-4F7F-96B7-28A8B208040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ľná form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ľná form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C75E428-0CEC-4F83-B664-16DDB740BA57}" type="datetimeFigureOut">
              <a:rPr lang="sk-SK" smtClean="0"/>
              <a:pPr/>
              <a:t>4. 5. 2017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CD885EC-3121-4F7F-96B7-28A8B208040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ru.wikipedia.org/wiki/%D0%9A%D0%BE%D1%81%D0%BC%D0%BE%D0%B4%D1%80%D0%BE%D0%BC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916832"/>
            <a:ext cx="6696744" cy="2880320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Архангельская </a:t>
            </a:r>
            <a:r>
              <a:rPr lang="ru-RU" sz="6000" dirty="0" smtClean="0"/>
              <a:t>область</a:t>
            </a:r>
            <a:endParaRPr lang="sk-SK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08368" y="5105400"/>
            <a:ext cx="2735632" cy="1752600"/>
          </a:xfrm>
        </p:spPr>
        <p:txBody>
          <a:bodyPr>
            <a:normAutofit/>
          </a:bodyPr>
          <a:lstStyle/>
          <a:p>
            <a:pPr algn="ctr"/>
            <a:r>
              <a:rPr lang="sk-SK" dirty="0" smtClean="0"/>
              <a:t>Michaela Macková</a:t>
            </a:r>
          </a:p>
          <a:p>
            <a:pPr algn="ctr"/>
            <a:r>
              <a:rPr lang="sk-SK" dirty="0" smtClean="0"/>
              <a:t>449802</a:t>
            </a:r>
          </a:p>
          <a:p>
            <a:pPr algn="ctr"/>
            <a:r>
              <a:rPr lang="sk-SK" dirty="0" smtClean="0"/>
              <a:t>RJ_67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Рельеф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Территория области представляет собой </a:t>
            </a:r>
            <a:r>
              <a:rPr lang="ru-RU" b="1" dirty="0">
                <a:solidFill>
                  <a:srgbClr val="00B050"/>
                </a:solidFill>
              </a:rPr>
              <a:t>обширную равнину </a:t>
            </a:r>
            <a:r>
              <a:rPr lang="ru-RU" dirty="0"/>
              <a:t>со слабо выраженным уклоном к Белому и Баренцеву морям, где равнинность местами нарушается конечно-моренными всхолмлениями, образовавшиеся в результате деятельности древнего </a:t>
            </a:r>
            <a:r>
              <a:rPr lang="ru-RU" dirty="0" smtClean="0"/>
              <a:t>ледника</a:t>
            </a:r>
            <a:endParaRPr lang="ru-RU" dirty="0"/>
          </a:p>
          <a:p>
            <a:r>
              <a:rPr lang="ru-RU" dirty="0"/>
              <a:t>На северо-западе области </a:t>
            </a:r>
            <a:r>
              <a:rPr lang="ru-RU" b="1" dirty="0"/>
              <a:t>сохранились </a:t>
            </a:r>
            <a:r>
              <a:rPr lang="ru-RU" b="1" dirty="0">
                <a:solidFill>
                  <a:srgbClr val="00B050"/>
                </a:solidFill>
              </a:rPr>
              <a:t>моренные нагромождения</a:t>
            </a:r>
            <a:r>
              <a:rPr lang="ru-RU" dirty="0"/>
              <a:t> с множеством замкнутых впадин, занятых озёрами, с холмами, сливающимися в целые цепи (Летние горы Онежского полуострова и другие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На востоке в пределы области входят</a:t>
            </a:r>
            <a:r>
              <a:rPr lang="ru-RU" b="1" i="1" dirty="0"/>
              <a:t> </a:t>
            </a:r>
            <a:r>
              <a:rPr lang="ru-RU" b="1" i="1" dirty="0">
                <a:solidFill>
                  <a:srgbClr val="00B050"/>
                </a:solidFill>
              </a:rPr>
              <a:t>Северный и Средний Тиман</a:t>
            </a:r>
            <a:r>
              <a:rPr lang="ru-RU" dirty="0"/>
              <a:t>, низкогорье из ряда параллельных гряд с платообразными вершинами высотой до 400—450 </a:t>
            </a:r>
            <a:r>
              <a:rPr lang="ru-RU" dirty="0" smtClean="0"/>
              <a:t>м</a:t>
            </a:r>
          </a:p>
          <a:p>
            <a:r>
              <a:rPr lang="ru-RU" dirty="0" smtClean="0"/>
              <a:t>На </a:t>
            </a:r>
            <a:r>
              <a:rPr lang="ru-RU" dirty="0"/>
              <a:t>западе вдоль Онежского залива протягивается </a:t>
            </a:r>
            <a:r>
              <a:rPr lang="ru-RU" b="1" i="1" dirty="0">
                <a:solidFill>
                  <a:srgbClr val="00B050"/>
                </a:solidFill>
              </a:rPr>
              <a:t>кряж Ветреный Пояс</a:t>
            </a:r>
            <a:r>
              <a:rPr lang="ru-RU" dirty="0"/>
              <a:t> с высотами в 200—350 </a:t>
            </a:r>
            <a:r>
              <a:rPr lang="ru-RU" dirty="0" smtClean="0"/>
              <a:t>метров</a:t>
            </a:r>
            <a:endParaRPr lang="ru-RU" dirty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pic>
        <p:nvPicPr>
          <p:cNvPr id="4" name="Zástupný symbol obsahu 3" descr="888px-Relief_Map_Archangelsk_Oblast_mainlan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476672"/>
            <a:ext cx="6062836" cy="5864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Внутренние воды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Почти </a:t>
            </a:r>
            <a:r>
              <a:rPr lang="ru-RU" dirty="0"/>
              <a:t>все реки (кроме реки Илексы и нескольких соседних) относятся к бассейну Северного Ледовитого </a:t>
            </a:r>
            <a:r>
              <a:rPr lang="ru-RU" dirty="0" smtClean="0"/>
              <a:t>океана </a:t>
            </a:r>
          </a:p>
          <a:p>
            <a:r>
              <a:rPr lang="ru-RU" dirty="0" smtClean="0"/>
              <a:t>Крупнейше руки </a:t>
            </a:r>
            <a:r>
              <a:rPr lang="sk-SK" dirty="0" smtClean="0"/>
              <a:t>: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00B050"/>
                </a:solidFill>
              </a:rPr>
              <a:t>Северная Двина</a:t>
            </a:r>
            <a:r>
              <a:rPr lang="sk-SK" b="1" i="1" dirty="0" smtClean="0">
                <a:solidFill>
                  <a:srgbClr val="00B050"/>
                </a:solidFill>
              </a:rPr>
              <a:t>, </a:t>
            </a:r>
            <a:r>
              <a:rPr lang="ru-RU" b="1" i="1" dirty="0" smtClean="0">
                <a:solidFill>
                  <a:srgbClr val="00B050"/>
                </a:solidFill>
              </a:rPr>
              <a:t>Онега</a:t>
            </a:r>
            <a:r>
              <a:rPr lang="sk-SK" b="1" i="1" dirty="0" smtClean="0">
                <a:solidFill>
                  <a:srgbClr val="00B050"/>
                </a:solidFill>
              </a:rPr>
              <a:t>,</a:t>
            </a:r>
            <a:r>
              <a:rPr lang="ru-RU" b="1" i="1" dirty="0" smtClean="0">
                <a:solidFill>
                  <a:srgbClr val="00B050"/>
                </a:solidFill>
              </a:rPr>
              <a:t> Мезень</a:t>
            </a:r>
            <a:r>
              <a:rPr lang="sk-SK" b="1" i="1" dirty="0" smtClean="0">
                <a:solidFill>
                  <a:srgbClr val="00B050"/>
                </a:solidFill>
              </a:rPr>
              <a:t>,</a:t>
            </a:r>
            <a:r>
              <a:rPr lang="ru-RU" b="1" i="1" dirty="0" smtClean="0">
                <a:solidFill>
                  <a:srgbClr val="00B050"/>
                </a:solidFill>
              </a:rPr>
              <a:t> Печора</a:t>
            </a:r>
          </a:p>
          <a:p>
            <a:r>
              <a:rPr lang="ru-RU" dirty="0" smtClean="0"/>
              <a:t>На </a:t>
            </a:r>
            <a:r>
              <a:rPr lang="ru-RU" dirty="0"/>
              <a:t>территории области около 2,5 тысяч озёр, особенно много их в бассейне Онеги и на крайнем </a:t>
            </a:r>
            <a:r>
              <a:rPr lang="ru-RU" dirty="0" smtClean="0"/>
              <a:t>северо-востоке</a:t>
            </a:r>
            <a:endParaRPr lang="sk-SK" dirty="0" smtClean="0"/>
          </a:p>
          <a:p>
            <a:r>
              <a:rPr lang="ru-RU" dirty="0" smtClean="0"/>
              <a:t>Наиболее </a:t>
            </a:r>
            <a:r>
              <a:rPr lang="ru-RU" dirty="0"/>
              <a:t>крупные озёра —</a:t>
            </a:r>
            <a:r>
              <a:rPr lang="ru-RU" b="1" i="1" dirty="0">
                <a:solidFill>
                  <a:srgbClr val="00B050"/>
                </a:solidFill>
              </a:rPr>
              <a:t> Лача, Кенозеро и </a:t>
            </a:r>
            <a:r>
              <a:rPr lang="ru-RU" b="1" i="1" dirty="0" smtClean="0">
                <a:solidFill>
                  <a:srgbClr val="00B050"/>
                </a:solidFill>
              </a:rPr>
              <a:t>Кожозеро</a:t>
            </a:r>
            <a:endParaRPr lang="ru-RU" b="1" i="1" dirty="0">
              <a:solidFill>
                <a:srgbClr val="00B050"/>
              </a:solidFill>
            </a:endParaRPr>
          </a:p>
          <a:p>
            <a:r>
              <a:rPr lang="ru-RU" dirty="0"/>
              <a:t>Участки Белого моря, прилегающие к берегам Архангельской области, являются местом растительного и рыбного </a:t>
            </a:r>
            <a:r>
              <a:rPr lang="ru-RU" dirty="0" smtClean="0"/>
              <a:t>промысла</a:t>
            </a:r>
            <a:endParaRPr lang="ru-RU" dirty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Архангельская область\Северная Двина krás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501008"/>
            <a:ext cx="4782765" cy="3201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HP\Desktop\Архангельская область\Северная Дви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6253412" cy="3187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BlokTextu 3"/>
          <p:cNvSpPr txBox="1"/>
          <p:nvPr/>
        </p:nvSpPr>
        <p:spPr>
          <a:xfrm>
            <a:off x="899592" y="4221088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Северная Двина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Климат 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Климат области </a:t>
            </a:r>
            <a:r>
              <a:rPr lang="ru-RU" b="1" i="1" dirty="0">
                <a:solidFill>
                  <a:srgbClr val="00B050"/>
                </a:solidFill>
              </a:rPr>
              <a:t>умеренно-континентальный</a:t>
            </a:r>
            <a:r>
              <a:rPr lang="ru-RU" dirty="0"/>
              <a:t>, на северо-западе — </a:t>
            </a:r>
            <a:r>
              <a:rPr lang="ru-RU" b="1" i="1" dirty="0">
                <a:solidFill>
                  <a:srgbClr val="00B050"/>
                </a:solidFill>
              </a:rPr>
              <a:t>морской</a:t>
            </a:r>
            <a:r>
              <a:rPr lang="ru-RU" dirty="0"/>
              <a:t>, на северо-востоке — </a:t>
            </a:r>
            <a:r>
              <a:rPr lang="ru-RU" b="1" i="1" dirty="0" smtClean="0">
                <a:solidFill>
                  <a:srgbClr val="00B050"/>
                </a:solidFill>
              </a:rPr>
              <a:t>субарктический</a:t>
            </a:r>
            <a:endParaRPr lang="ru-RU" b="1" i="1" dirty="0">
              <a:solidFill>
                <a:srgbClr val="00B050"/>
              </a:solidFill>
            </a:endParaRPr>
          </a:p>
          <a:p>
            <a:r>
              <a:rPr lang="ru-RU" dirty="0"/>
              <a:t>Характерна частая смена воздушных масс, поступающих из Арктики и средних </a:t>
            </a:r>
            <a:r>
              <a:rPr lang="ru-RU" dirty="0" smtClean="0"/>
              <a:t>широт</a:t>
            </a:r>
            <a:endParaRPr lang="sk-SK" dirty="0" smtClean="0"/>
          </a:p>
          <a:p>
            <a:r>
              <a:rPr lang="ru-RU" dirty="0" smtClean="0"/>
              <a:t>Погода </a:t>
            </a:r>
            <a:r>
              <a:rPr lang="ru-RU" dirty="0"/>
              <a:t>крайне </a:t>
            </a:r>
            <a:r>
              <a:rPr lang="ru-RU" dirty="0" smtClean="0"/>
              <a:t>неустойчива</a:t>
            </a:r>
            <a:endParaRPr lang="sk-SK" dirty="0" smtClean="0"/>
          </a:p>
          <a:p>
            <a:r>
              <a:rPr lang="ru-RU" dirty="0" smtClean="0"/>
              <a:t>Зима </a:t>
            </a:r>
            <a:r>
              <a:rPr lang="ru-RU" dirty="0"/>
              <a:t>холодная, с устойчивыми </a:t>
            </a:r>
            <a:r>
              <a:rPr lang="ru-RU" dirty="0" smtClean="0"/>
              <a:t>морозами </a:t>
            </a:r>
            <a:endParaRPr lang="sk-SK" dirty="0" smtClean="0"/>
          </a:p>
          <a:p>
            <a:r>
              <a:rPr lang="ru-RU" dirty="0" smtClean="0"/>
              <a:t>Средняя </a:t>
            </a:r>
            <a:r>
              <a:rPr lang="ru-RU" dirty="0"/>
              <a:t>температура января от −12 °C на юго-западе до −18 °C на </a:t>
            </a:r>
            <a:r>
              <a:rPr lang="ru-RU" dirty="0" smtClean="0"/>
              <a:t>северо-востоке </a:t>
            </a:r>
            <a:endParaRPr lang="sk-SK" dirty="0" smtClean="0"/>
          </a:p>
          <a:p>
            <a:r>
              <a:rPr lang="ru-RU" dirty="0" smtClean="0"/>
              <a:t>Лето </a:t>
            </a:r>
            <a:r>
              <a:rPr lang="ru-RU" dirty="0"/>
              <a:t>короткое и прохладное. Средние температуры июля от 16—17,6 °C на юге области до 8—10 °C на </a:t>
            </a:r>
            <a:r>
              <a:rPr lang="ru-RU" dirty="0" smtClean="0"/>
              <a:t>севере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Достопримечательности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25144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Месторождение им. М. В. Ломоносова </a:t>
            </a:r>
            <a:r>
              <a:rPr lang="sk-SK" i="1" dirty="0" smtClean="0"/>
              <a:t>- </a:t>
            </a:r>
            <a:r>
              <a:rPr lang="ru-RU" dirty="0" smtClean="0"/>
              <a:t>крупнейшее коренное месторождение алмазов в Европейской части Российской Федерации</a:t>
            </a:r>
            <a:endParaRPr lang="sk-SK" i="1" dirty="0" smtClean="0"/>
          </a:p>
          <a:p>
            <a:r>
              <a:rPr lang="ru-RU" b="1" i="1" dirty="0" smtClean="0">
                <a:solidFill>
                  <a:srgbClr val="00B050"/>
                </a:solidFill>
              </a:rPr>
              <a:t>Кенозерский национальный парк</a:t>
            </a:r>
            <a:r>
              <a:rPr lang="sk-SK" b="1" i="1" dirty="0" smtClean="0">
                <a:solidFill>
                  <a:srgbClr val="00B050"/>
                </a:solidFill>
              </a:rPr>
              <a:t> </a:t>
            </a:r>
            <a:r>
              <a:rPr lang="sk-SK" dirty="0" smtClean="0"/>
              <a:t>- </a:t>
            </a:r>
            <a:r>
              <a:rPr lang="ru-RU" dirty="0" smtClean="0"/>
              <a:t>национальный парк в Архангельской области</a:t>
            </a:r>
            <a:endParaRPr lang="sk-SK" dirty="0" smtClean="0"/>
          </a:p>
          <a:p>
            <a:r>
              <a:rPr lang="ru-RU" b="1" i="1" dirty="0" smtClean="0">
                <a:solidFill>
                  <a:srgbClr val="00B050"/>
                </a:solidFill>
              </a:rPr>
              <a:t>Ненецкий автономный округ</a:t>
            </a:r>
            <a:r>
              <a:rPr lang="sk-SK" b="1" i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Соловецкие острова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Космодром Плесецк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Новая Земля</a:t>
            </a:r>
            <a:r>
              <a:rPr lang="ru-RU" b="1" dirty="0" smtClean="0"/>
              <a:t> </a:t>
            </a:r>
            <a:r>
              <a:rPr lang="sk-SK" dirty="0" smtClean="0"/>
              <a:t>- a</a:t>
            </a:r>
            <a:r>
              <a:rPr lang="ru-RU" dirty="0" smtClean="0"/>
              <a:t>рхипелаг в Северном Ледовито океане между Баренцевым и Карским морями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HP\Desktop\Архангельская область\adfsf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629085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HP\Desktop\Архангельская область\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298094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BlokTextu 7"/>
          <p:cNvSpPr txBox="1"/>
          <p:nvPr/>
        </p:nvSpPr>
        <p:spPr>
          <a:xfrm>
            <a:off x="5364088" y="764704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Месторождение им. М. В. Ломоносова</a:t>
            </a:r>
            <a:endParaRPr lang="sk-SK" sz="2800" b="1" dirty="0"/>
          </a:p>
        </p:txBody>
      </p:sp>
      <p:sp>
        <p:nvSpPr>
          <p:cNvPr id="9" name="Šípka doľava 8"/>
          <p:cNvSpPr/>
          <p:nvPr/>
        </p:nvSpPr>
        <p:spPr>
          <a:xfrm>
            <a:off x="5796136" y="2420888"/>
            <a:ext cx="2160240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>
            <a:off x="611560" y="3861048"/>
            <a:ext cx="3240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Кенозерский национальный парк</a:t>
            </a:r>
            <a:endParaRPr lang="sk-SK" sz="2800" dirty="0"/>
          </a:p>
        </p:txBody>
      </p:sp>
      <p:sp>
        <p:nvSpPr>
          <p:cNvPr id="11" name="Šípka doprava 10"/>
          <p:cNvSpPr/>
          <p:nvPr/>
        </p:nvSpPr>
        <p:spPr>
          <a:xfrm>
            <a:off x="1115616" y="5517232"/>
            <a:ext cx="201622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HP\Desktop\Архангельская область\0_mediagal_4842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241170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 descr="C:\Users\HP\Desktop\Архангельская область\7001ada510cb8c45780a003fbde558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924944"/>
            <a:ext cx="5046797" cy="378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BlokTextu 5"/>
          <p:cNvSpPr txBox="1"/>
          <p:nvPr/>
        </p:nvSpPr>
        <p:spPr>
          <a:xfrm>
            <a:off x="4211960" y="980728"/>
            <a:ext cx="2664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Соловецкие острова</a:t>
            </a:r>
          </a:p>
          <a:p>
            <a:pPr algn="ctr"/>
            <a:endParaRPr lang="sk-SK" sz="2800" dirty="0"/>
          </a:p>
        </p:txBody>
      </p:sp>
      <p:sp>
        <p:nvSpPr>
          <p:cNvPr id="7" name="Šípka dolu 6"/>
          <p:cNvSpPr/>
          <p:nvPr/>
        </p:nvSpPr>
        <p:spPr>
          <a:xfrm>
            <a:off x="6948264" y="980728"/>
            <a:ext cx="576064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395536" y="5085184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Новая Земля</a:t>
            </a:r>
            <a:endParaRPr lang="sk-SK" sz="2800" dirty="0"/>
          </a:p>
        </p:txBody>
      </p:sp>
      <p:sp>
        <p:nvSpPr>
          <p:cNvPr id="9" name="Šípka nahor 8"/>
          <p:cNvSpPr/>
          <p:nvPr/>
        </p:nvSpPr>
        <p:spPr>
          <a:xfrm>
            <a:off x="2267744" y="4941168"/>
            <a:ext cx="504056" cy="11521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Промышленность 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67544" y="2060848"/>
            <a:ext cx="4040188" cy="618083"/>
          </a:xfrm>
        </p:spPr>
        <p:txBody>
          <a:bodyPr>
            <a:noAutofit/>
          </a:bodyPr>
          <a:lstStyle/>
          <a:p>
            <a:r>
              <a:rPr lang="ru-RU" i="1" dirty="0" smtClean="0"/>
              <a:t>Центр атомного судостроения России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3"/>
          </p:nvPr>
        </p:nvSpPr>
        <p:spPr>
          <a:xfrm>
            <a:off x="4716016" y="2060848"/>
            <a:ext cx="4041775" cy="639762"/>
          </a:xfrm>
        </p:spPr>
        <p:txBody>
          <a:bodyPr/>
          <a:lstStyle/>
          <a:p>
            <a:r>
              <a:rPr lang="ru-RU" i="1" dirty="0" smtClean="0"/>
              <a:t>Космодром Плесецк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57200" y="2996952"/>
            <a:ext cx="4040188" cy="3129210"/>
          </a:xfrm>
        </p:spPr>
        <p:txBody>
          <a:bodyPr/>
          <a:lstStyle/>
          <a:p>
            <a:r>
              <a:rPr lang="ru-RU" dirty="0" smtClean="0"/>
              <a:t>Государственный Российский центр атомного судостроения</a:t>
            </a:r>
          </a:p>
          <a:p>
            <a:r>
              <a:rPr lang="ru-RU" dirty="0" smtClean="0"/>
              <a:t>Находится в городе Северодвинске</a:t>
            </a:r>
            <a:endParaRPr lang="sk-SK" dirty="0" smtClean="0"/>
          </a:p>
          <a:p>
            <a:endParaRPr lang="ru-RU" dirty="0" smtClean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852936"/>
            <a:ext cx="4041775" cy="3273226"/>
          </a:xfrm>
        </p:spPr>
        <p:txBody>
          <a:bodyPr/>
          <a:lstStyle/>
          <a:p>
            <a:r>
              <a:rPr lang="ru-RU" dirty="0" smtClean="0"/>
              <a:t>Находится около города Мирный</a:t>
            </a:r>
          </a:p>
          <a:p>
            <a:endParaRPr lang="ru-RU" dirty="0" smtClean="0">
              <a:hlinkClick r:id="rId2" tooltip="Космодром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395536" y="980728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 smtClean="0">
                <a:solidFill>
                  <a:srgbClr val="00B050"/>
                </a:solidFill>
              </a:rPr>
              <a:t>Основные</a:t>
            </a:r>
            <a:r>
              <a:rPr lang="sk-SK" b="1" dirty="0" smtClean="0">
                <a:solidFill>
                  <a:srgbClr val="00B050"/>
                </a:solidFill>
              </a:rPr>
              <a:t> </a:t>
            </a:r>
            <a:r>
              <a:rPr lang="sk-SK" b="1" dirty="0" err="1" smtClean="0">
                <a:solidFill>
                  <a:srgbClr val="00B050"/>
                </a:solidFill>
              </a:rPr>
              <a:t>промышленные</a:t>
            </a:r>
            <a:r>
              <a:rPr lang="sk-SK" b="1" dirty="0" smtClean="0">
                <a:solidFill>
                  <a:srgbClr val="00B050"/>
                </a:solidFill>
              </a:rPr>
              <a:t> </a:t>
            </a:r>
            <a:r>
              <a:rPr lang="sk-SK" b="1" dirty="0" err="1" smtClean="0">
                <a:solidFill>
                  <a:srgbClr val="00B050"/>
                </a:solidFill>
              </a:rPr>
              <a:t>центры</a:t>
            </a:r>
            <a:r>
              <a:rPr lang="sk-SK" b="1" dirty="0" smtClean="0">
                <a:solidFill>
                  <a:srgbClr val="00B050"/>
                </a:solidFill>
              </a:rPr>
              <a:t> </a:t>
            </a:r>
            <a:r>
              <a:rPr lang="sk-SK" b="1" dirty="0" err="1" smtClean="0">
                <a:solidFill>
                  <a:srgbClr val="00B050"/>
                </a:solidFill>
              </a:rPr>
              <a:t>Архангельской</a:t>
            </a:r>
            <a:r>
              <a:rPr lang="sk-SK" b="1" dirty="0" smtClean="0">
                <a:solidFill>
                  <a:srgbClr val="00B050"/>
                </a:solidFill>
              </a:rPr>
              <a:t> </a:t>
            </a:r>
            <a:r>
              <a:rPr lang="sk-SK" b="1" dirty="0" err="1" smtClean="0">
                <a:solidFill>
                  <a:srgbClr val="00B050"/>
                </a:solidFill>
              </a:rPr>
              <a:t>области</a:t>
            </a:r>
            <a:r>
              <a:rPr lang="sk-SK" b="1" dirty="0" smtClean="0">
                <a:solidFill>
                  <a:srgbClr val="00B050"/>
                </a:solidFill>
              </a:rPr>
              <a:t>: </a:t>
            </a:r>
            <a:r>
              <a:rPr lang="sk-SK" b="1" dirty="0" err="1" smtClean="0">
                <a:solidFill>
                  <a:srgbClr val="00B050"/>
                </a:solidFill>
              </a:rPr>
              <a:t>Северодвинск</a:t>
            </a:r>
            <a:r>
              <a:rPr lang="sk-SK" b="1" dirty="0" smtClean="0">
                <a:solidFill>
                  <a:srgbClr val="00B050"/>
                </a:solidFill>
              </a:rPr>
              <a:t>, </a:t>
            </a:r>
            <a:r>
              <a:rPr lang="sk-SK" b="1" dirty="0" err="1" smtClean="0">
                <a:solidFill>
                  <a:srgbClr val="00B050"/>
                </a:solidFill>
              </a:rPr>
              <a:t>Новодвинск</a:t>
            </a:r>
            <a:r>
              <a:rPr lang="sk-SK" b="1" dirty="0" smtClean="0">
                <a:solidFill>
                  <a:srgbClr val="00B050"/>
                </a:solidFill>
              </a:rPr>
              <a:t>, </a:t>
            </a:r>
            <a:r>
              <a:rPr lang="sk-SK" b="1" dirty="0" err="1" smtClean="0">
                <a:solidFill>
                  <a:srgbClr val="00B050"/>
                </a:solidFill>
              </a:rPr>
              <a:t>Котлас</a:t>
            </a:r>
            <a:r>
              <a:rPr lang="sk-SK" b="1" dirty="0" smtClean="0">
                <a:solidFill>
                  <a:srgbClr val="00B050"/>
                </a:solidFill>
              </a:rPr>
              <a:t>, </a:t>
            </a:r>
            <a:r>
              <a:rPr lang="sk-SK" b="1" dirty="0" err="1" smtClean="0">
                <a:solidFill>
                  <a:srgbClr val="00B050"/>
                </a:solidFill>
              </a:rPr>
              <a:t>Коряжма</a:t>
            </a:r>
            <a:r>
              <a:rPr lang="sk-SK" b="1" dirty="0" smtClean="0">
                <a:solidFill>
                  <a:srgbClr val="00B050"/>
                </a:solidFill>
              </a:rPr>
              <a:t>, </a:t>
            </a:r>
            <a:r>
              <a:rPr lang="sk-SK" b="1" dirty="0" err="1" smtClean="0">
                <a:solidFill>
                  <a:srgbClr val="00B050"/>
                </a:solidFill>
              </a:rPr>
              <a:t>Няндома</a:t>
            </a:r>
            <a:r>
              <a:rPr lang="sk-SK" b="1" dirty="0" smtClean="0">
                <a:solidFill>
                  <a:srgbClr val="00B050"/>
                </a:solidFill>
              </a:rPr>
              <a:t>, </a:t>
            </a:r>
            <a:r>
              <a:rPr lang="sk-SK" b="1" dirty="0" err="1" smtClean="0">
                <a:solidFill>
                  <a:srgbClr val="00B050"/>
                </a:solidFill>
              </a:rPr>
              <a:t>Вельск</a:t>
            </a:r>
            <a:r>
              <a:rPr lang="sk-SK" b="1" dirty="0" smtClean="0">
                <a:solidFill>
                  <a:srgbClr val="00B050"/>
                </a:solidFill>
              </a:rPr>
              <a:t>.</a:t>
            </a:r>
          </a:p>
          <a:p>
            <a:pPr algn="ctr"/>
            <a:endParaRPr lang="sk-SK" b="1" dirty="0">
              <a:solidFill>
                <a:srgbClr val="00B050"/>
              </a:solidFill>
            </a:endParaRPr>
          </a:p>
        </p:txBody>
      </p:sp>
      <p:pic>
        <p:nvPicPr>
          <p:cNvPr id="6146" name="Picture 2" descr="C:\Users\HP\Desktop\Архангельская область\Plesetsk_Cosmodrome_(2016-03-24)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89040"/>
            <a:ext cx="3308009" cy="2838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accent1"/>
                </a:solidFill>
              </a:rPr>
              <a:t>Рыбная, лесная, деревообрабатывающая и целлюлозно-бумажная промышленность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endParaRPr lang="sk-SK" sz="2000" b="1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3960440" cy="4925144"/>
          </a:xfrm>
        </p:spPr>
        <p:txBody>
          <a:bodyPr>
            <a:normAutofit fontScale="70000" lnSpcReduction="20000"/>
          </a:bodyPr>
          <a:lstStyle/>
          <a:p>
            <a:r>
              <a:rPr lang="ru-RU" b="1" i="1" u="sng" dirty="0" smtClean="0">
                <a:solidFill>
                  <a:srgbClr val="00B050"/>
                </a:solidFill>
              </a:rPr>
              <a:t>Рыболовство</a:t>
            </a:r>
            <a:r>
              <a:rPr lang="sk-SK" dirty="0" smtClean="0"/>
              <a:t> </a:t>
            </a:r>
            <a:r>
              <a:rPr lang="ru-RU" dirty="0" smtClean="0"/>
              <a:t>(Архангельский траловый флот)</a:t>
            </a:r>
            <a:endParaRPr lang="sk-SK" dirty="0" smtClean="0"/>
          </a:p>
          <a:p>
            <a:r>
              <a:rPr lang="ru-RU" b="1" i="1" u="sng" dirty="0" smtClean="0">
                <a:solidFill>
                  <a:srgbClr val="00B050"/>
                </a:solidFill>
              </a:rPr>
              <a:t>Лесное хозяйство, деревообработка</a:t>
            </a:r>
            <a:r>
              <a:rPr lang="sk-SK" b="1" i="1" u="sng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>(Соломбальский лесопильно-деревообрабатывающий комбинат, Лесозавод 25)</a:t>
            </a:r>
            <a:endParaRPr lang="sk-SK" dirty="0" smtClean="0"/>
          </a:p>
          <a:p>
            <a:r>
              <a:rPr lang="ru-RU" b="1" i="1" u="sng" dirty="0" smtClean="0">
                <a:solidFill>
                  <a:srgbClr val="00B050"/>
                </a:solidFill>
              </a:rPr>
              <a:t>Целлюлозно-бумажное производство</a:t>
            </a:r>
            <a:r>
              <a:rPr lang="sk-SK" b="1" i="1" u="sng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>(Котласский целлюлозно-бумажный комбинат, Котласский химический завод, Архангельский ЦБК)</a:t>
            </a:r>
            <a:endParaRPr lang="sk-SK" dirty="0" smtClean="0"/>
          </a:p>
          <a:p>
            <a:r>
              <a:rPr lang="ru-RU" b="1" i="1" u="sng" dirty="0" smtClean="0">
                <a:solidFill>
                  <a:srgbClr val="00B050"/>
                </a:solidFill>
              </a:rPr>
              <a:t>Машиностроение</a:t>
            </a:r>
            <a:r>
              <a:rPr lang="sk-SK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>(ПО «Севмаш», ЦС «Звёздочка», Котласский электромеханический завод, Соломбальский машиностроительный завод)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u="sng" dirty="0" smtClean="0">
                <a:solidFill>
                  <a:srgbClr val="00B050"/>
                </a:solidFill>
              </a:rPr>
              <a:t>Природные ресурсы</a:t>
            </a:r>
            <a:r>
              <a:rPr lang="ru-RU" dirty="0" smtClean="0">
                <a:solidFill>
                  <a:srgbClr val="00B050"/>
                </a:solidFill>
              </a:rPr>
              <a:t>: </a:t>
            </a:r>
            <a:r>
              <a:rPr lang="ru-RU" dirty="0" smtClean="0"/>
              <a:t>леса, нефть, газ, бокситы, титановая руда, золото, медно-никелевые и свинцово-марганцевые руды, полиметаллы, марганец, базальт</a:t>
            </a:r>
            <a:endParaRPr lang="sk-SK" dirty="0" smtClean="0"/>
          </a:p>
          <a:p>
            <a:r>
              <a:rPr lang="ru-RU" dirty="0" smtClean="0"/>
              <a:t>В этой области находится единственная алмазоносная провинция в Европе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4644008" y="260648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/>
                </a:solidFill>
              </a:rPr>
              <a:t>Природно-ресурсный потенциал области</a:t>
            </a:r>
          </a:p>
          <a:p>
            <a:pPr algn="ctr"/>
            <a:endParaRPr lang="sk-SK" sz="2000" i="1" dirty="0"/>
          </a:p>
        </p:txBody>
      </p:sp>
      <p:pic>
        <p:nvPicPr>
          <p:cNvPr id="2050" name="Picture 2" descr="C:\Users\HP\Desktop\Архангельская область\RIAN_00125565.HR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365104"/>
            <a:ext cx="3489722" cy="2325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Архангельская область на карте </a:t>
            </a:r>
            <a:endParaRPr lang="sk-SK" b="1" dirty="0">
              <a:solidFill>
                <a:srgbClr val="FFFF00"/>
              </a:solidFill>
            </a:endParaRPr>
          </a:p>
        </p:txBody>
      </p:sp>
      <p:pic>
        <p:nvPicPr>
          <p:cNvPr id="4" name="Zástupný symbol obsahu 3" descr="1280px-Map_of_Russia_-_Arkhangelsk_Oblast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09591"/>
            <a:ext cx="7467600" cy="4107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4042792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Сельское хозяйство</a:t>
            </a:r>
            <a:endParaRPr lang="sk-SK" sz="3600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Молочно-мясное скотоводство</a:t>
            </a:r>
          </a:p>
          <a:p>
            <a:r>
              <a:rPr lang="ru-RU" dirty="0" smtClean="0"/>
              <a:t>Разведение свиней, овец, коз, домашней птицы и оленей (на севере региона)</a:t>
            </a:r>
          </a:p>
          <a:p>
            <a:r>
              <a:rPr lang="ru-RU" dirty="0" smtClean="0"/>
              <a:t>Меховое земледелие распространено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6" name="Picture 4" descr="C:\Users\HP\Desktop\Архангельская область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32656"/>
            <a:ext cx="4104456" cy="3078342"/>
          </a:xfrm>
          <a:prstGeom prst="rect">
            <a:avLst/>
          </a:prstGeom>
          <a:noFill/>
        </p:spPr>
      </p:pic>
      <p:pic>
        <p:nvPicPr>
          <p:cNvPr id="3077" name="Picture 5" descr="C:\Users\HP\Desktop\Архангельская область\10.07.13-Donika-PSZ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4107631" cy="3081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Известные люди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00B050"/>
                </a:solidFill>
              </a:rPr>
              <a:t>Михаил Васильевич Ломоносов</a:t>
            </a:r>
            <a:r>
              <a:rPr lang="sk-SK" b="1" i="1" dirty="0" smtClean="0">
                <a:solidFill>
                  <a:srgbClr val="00B050"/>
                </a:solidFill>
              </a:rPr>
              <a:t> </a:t>
            </a:r>
            <a:r>
              <a:rPr lang="sk-SK" dirty="0" smtClean="0"/>
              <a:t>- </a:t>
            </a:r>
            <a:r>
              <a:rPr lang="ru-RU" dirty="0" smtClean="0"/>
              <a:t>первый русский учёный-естествоиспытатель мирового значения, энциклопедист, химик и физик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00B050"/>
                </a:solidFill>
              </a:rPr>
              <a:t>Степан Григорьевич Писахов</a:t>
            </a:r>
            <a:r>
              <a:rPr lang="sk-SK" b="1" i="1" dirty="0" smtClean="0">
                <a:solidFill>
                  <a:srgbClr val="00B050"/>
                </a:solidFill>
              </a:rPr>
              <a:t> </a:t>
            </a:r>
            <a:r>
              <a:rPr lang="sk-SK" dirty="0" smtClean="0"/>
              <a:t>- </a:t>
            </a:r>
            <a:r>
              <a:rPr lang="ru-RU" dirty="0" smtClean="0"/>
              <a:t>русский художник, писатель, этнограф, сказочник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00B050"/>
                </a:solidFill>
              </a:rPr>
              <a:t>Фёдор Александрович Абрамов </a:t>
            </a:r>
            <a:r>
              <a:rPr lang="sk-SK" dirty="0" smtClean="0"/>
              <a:t>- </a:t>
            </a:r>
            <a:r>
              <a:rPr lang="ru-RU" dirty="0" smtClean="0"/>
              <a:t>русский и советсякий писатель, литературовед, публицист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00B050"/>
                </a:solidFill>
              </a:rPr>
              <a:t>Ольга Александровна Фокина</a:t>
            </a:r>
            <a:r>
              <a:rPr lang="sk-SK" b="1" i="1" dirty="0" smtClean="0">
                <a:solidFill>
                  <a:srgbClr val="00B050"/>
                </a:solidFill>
              </a:rPr>
              <a:t> </a:t>
            </a:r>
            <a:r>
              <a:rPr lang="sk-SK" dirty="0" smtClean="0"/>
              <a:t>- </a:t>
            </a:r>
            <a:r>
              <a:rPr lang="ru-RU" dirty="0" smtClean="0"/>
              <a:t>советская русская поэтесса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00B050"/>
                </a:solidFill>
              </a:rPr>
              <a:t>Николай Михайлович Рубцов </a:t>
            </a:r>
            <a:r>
              <a:rPr lang="sk-SK" dirty="0" smtClean="0"/>
              <a:t>- </a:t>
            </a:r>
            <a:r>
              <a:rPr lang="ru-RU" dirty="0" smtClean="0"/>
              <a:t>русский лирический поэт</a:t>
            </a:r>
          </a:p>
          <a:p>
            <a:pPr marL="514350" indent="-514350">
              <a:buFont typeface="+mj-lt"/>
              <a:buAutoNum type="arabicPeriod"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HP\Desktop\Архангельская область\Михаил Васильевич Ломонос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31976"/>
            <a:ext cx="2376264" cy="3026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HP\Desktop\Архангельская область\Ольга Александровна Фоки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60648"/>
            <a:ext cx="2604584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HP\Desktop\Архангельская область\Степан Григорьевич Писах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6632"/>
            <a:ext cx="2023171" cy="26975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Users\HP\Desktop\Архангельская область\Фёдор Александрович Абрам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88640"/>
            <a:ext cx="2151509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C:\Users\HP\Desktop\Архангельская область\Николай Михайлович Рубц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789040"/>
            <a:ext cx="2477778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BlokTextu 10"/>
          <p:cNvSpPr txBox="1"/>
          <p:nvPr/>
        </p:nvSpPr>
        <p:spPr>
          <a:xfrm>
            <a:off x="2915816" y="4077072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Михаил Васильевич Ломоносов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12" name="Šípka doľava 11"/>
          <p:cNvSpPr/>
          <p:nvPr/>
        </p:nvSpPr>
        <p:spPr>
          <a:xfrm>
            <a:off x="3059832" y="5013176"/>
            <a:ext cx="936104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BlokTextu 12"/>
          <p:cNvSpPr txBox="1"/>
          <p:nvPr/>
        </p:nvSpPr>
        <p:spPr>
          <a:xfrm>
            <a:off x="611560" y="2852936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Степан Григорьевич Писахов</a:t>
            </a:r>
            <a:endParaRPr lang="sk-SK" dirty="0"/>
          </a:p>
        </p:txBody>
      </p:sp>
      <p:sp>
        <p:nvSpPr>
          <p:cNvPr id="14" name="Šípka nahor 13"/>
          <p:cNvSpPr/>
          <p:nvPr/>
        </p:nvSpPr>
        <p:spPr>
          <a:xfrm>
            <a:off x="395536" y="2924944"/>
            <a:ext cx="216024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BlokTextu 14"/>
          <p:cNvSpPr txBox="1"/>
          <p:nvPr/>
        </p:nvSpPr>
        <p:spPr>
          <a:xfrm>
            <a:off x="7164288" y="3212976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Фёдор Александрович Абрамов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6" name="Šípka nahor 15"/>
          <p:cNvSpPr/>
          <p:nvPr/>
        </p:nvSpPr>
        <p:spPr>
          <a:xfrm>
            <a:off x="6948264" y="3284984"/>
            <a:ext cx="216024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BlokTextu 16"/>
          <p:cNvSpPr txBox="1"/>
          <p:nvPr/>
        </p:nvSpPr>
        <p:spPr>
          <a:xfrm>
            <a:off x="3779912" y="292494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Ольга Александровна Фокина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18" name="Šípka nahor 17"/>
          <p:cNvSpPr/>
          <p:nvPr/>
        </p:nvSpPr>
        <p:spPr>
          <a:xfrm>
            <a:off x="3635896" y="2996952"/>
            <a:ext cx="216024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BlokTextu 18"/>
          <p:cNvSpPr txBox="1"/>
          <p:nvPr/>
        </p:nvSpPr>
        <p:spPr>
          <a:xfrm>
            <a:off x="7308304" y="4869160"/>
            <a:ext cx="1835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FF"/>
                </a:solidFill>
              </a:rPr>
              <a:t>Николай Михайлович Рубцов</a:t>
            </a:r>
            <a:endParaRPr lang="sk-SK" dirty="0">
              <a:solidFill>
                <a:srgbClr val="FF00FF"/>
              </a:solidFill>
            </a:endParaRPr>
          </a:p>
        </p:txBody>
      </p:sp>
      <p:sp>
        <p:nvSpPr>
          <p:cNvPr id="21" name="Šípka doľava 20"/>
          <p:cNvSpPr/>
          <p:nvPr/>
        </p:nvSpPr>
        <p:spPr>
          <a:xfrm>
            <a:off x="7380312" y="5805264"/>
            <a:ext cx="100811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b="1" i="1" dirty="0" smtClean="0">
                <a:solidFill>
                  <a:srgbClr val="FFFF00"/>
                </a:solidFill>
              </a:rPr>
              <a:t>Спасибо за внимание</a:t>
            </a:r>
            <a:endParaRPr lang="sk-SK" sz="80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Общая информация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Область </a:t>
            </a:r>
            <a:r>
              <a:rPr lang="ru-RU" dirty="0"/>
              <a:t>на севере европейской части </a:t>
            </a:r>
            <a:r>
              <a:rPr lang="ru-RU" dirty="0" smtClean="0"/>
              <a:t>России</a:t>
            </a:r>
          </a:p>
          <a:p>
            <a:r>
              <a:rPr lang="ru-RU" dirty="0"/>
              <a:t>П</a:t>
            </a:r>
            <a:r>
              <a:rPr lang="ru-RU" dirty="0" smtClean="0"/>
              <a:t>лощадь </a:t>
            </a:r>
            <a:r>
              <a:rPr lang="sk-SK" dirty="0" smtClean="0"/>
              <a:t>: </a:t>
            </a:r>
            <a:r>
              <a:rPr lang="ru-RU" b="1" i="1" dirty="0" smtClean="0">
                <a:solidFill>
                  <a:srgbClr val="00B050"/>
                </a:solidFill>
              </a:rPr>
              <a:t>589</a:t>
            </a:r>
            <a:r>
              <a:rPr lang="ru-RU" b="1" i="1" dirty="0">
                <a:solidFill>
                  <a:srgbClr val="00B050"/>
                </a:solidFill>
              </a:rPr>
              <a:t> 913 </a:t>
            </a:r>
            <a:r>
              <a:rPr lang="ru-RU" b="1" i="1" dirty="0" smtClean="0">
                <a:solidFill>
                  <a:srgbClr val="00B050"/>
                </a:solidFill>
              </a:rPr>
              <a:t>км²</a:t>
            </a:r>
          </a:p>
          <a:p>
            <a:r>
              <a:rPr lang="ru-RU" dirty="0" smtClean="0"/>
              <a:t>Население </a:t>
            </a:r>
            <a:r>
              <a:rPr lang="sk-SK" b="1" i="1" dirty="0" smtClean="0">
                <a:solidFill>
                  <a:srgbClr val="00B050"/>
                </a:solidFill>
              </a:rPr>
              <a:t>: 1</a:t>
            </a:r>
            <a:r>
              <a:rPr lang="sk-SK" b="1" i="1" dirty="0">
                <a:solidFill>
                  <a:srgbClr val="00B050"/>
                </a:solidFill>
              </a:rPr>
              <a:t> 165 </a:t>
            </a:r>
            <a:r>
              <a:rPr lang="sk-SK" b="1" i="1" dirty="0" smtClean="0">
                <a:solidFill>
                  <a:srgbClr val="00B050"/>
                </a:solidFill>
              </a:rPr>
              <a:t>750</a:t>
            </a:r>
            <a:r>
              <a:rPr lang="ru-RU" b="1" i="1" dirty="0" smtClean="0"/>
              <a:t> </a:t>
            </a:r>
            <a:r>
              <a:rPr lang="sk-SK" dirty="0" smtClean="0"/>
              <a:t>( 2017) </a:t>
            </a:r>
          </a:p>
          <a:p>
            <a:r>
              <a:rPr lang="ru-RU" dirty="0" smtClean="0"/>
              <a:t>Плотность </a:t>
            </a:r>
            <a:r>
              <a:rPr lang="sk-SK" dirty="0" smtClean="0"/>
              <a:t>: </a:t>
            </a:r>
            <a:r>
              <a:rPr lang="ru-RU" b="1" i="1" dirty="0">
                <a:solidFill>
                  <a:srgbClr val="00B050"/>
                </a:solidFill>
              </a:rPr>
              <a:t>1.98 чел./</a:t>
            </a:r>
            <a:r>
              <a:rPr lang="ru-RU" b="1" i="1" dirty="0" smtClean="0">
                <a:solidFill>
                  <a:srgbClr val="00B050"/>
                </a:solidFill>
              </a:rPr>
              <a:t>км²</a:t>
            </a:r>
          </a:p>
          <a:p>
            <a:r>
              <a:rPr lang="ru-RU" dirty="0" smtClean="0"/>
              <a:t>Федеральный округ </a:t>
            </a:r>
            <a:r>
              <a:rPr lang="sk-SK" dirty="0" smtClean="0"/>
              <a:t>: </a:t>
            </a:r>
            <a:r>
              <a:rPr lang="ru-RU" dirty="0" smtClean="0"/>
              <a:t>Северо</a:t>
            </a:r>
            <a:r>
              <a:rPr lang="sk-SK" dirty="0" smtClean="0"/>
              <a:t>-</a:t>
            </a:r>
            <a:r>
              <a:rPr lang="ru-RU" dirty="0" smtClean="0"/>
              <a:t>Западный Федеральный округ РФ </a:t>
            </a:r>
            <a:endParaRPr lang="sk-SK" dirty="0" smtClean="0"/>
          </a:p>
          <a:p>
            <a:r>
              <a:rPr lang="ru-RU" dirty="0" smtClean="0"/>
              <a:t>Губернатор </a:t>
            </a:r>
            <a:r>
              <a:rPr lang="sk-SK" dirty="0" smtClean="0"/>
              <a:t>: </a:t>
            </a:r>
            <a:r>
              <a:rPr lang="ru-RU" b="1" i="1" dirty="0">
                <a:solidFill>
                  <a:srgbClr val="00B050"/>
                </a:solidFill>
              </a:rPr>
              <a:t>Игорь Анатольевич </a:t>
            </a:r>
            <a:r>
              <a:rPr lang="ru-RU" b="1" i="1" dirty="0" smtClean="0">
                <a:solidFill>
                  <a:srgbClr val="00B050"/>
                </a:solidFill>
              </a:rPr>
              <a:t>Орлов</a:t>
            </a:r>
            <a:endParaRPr lang="sk-SK" b="1" i="1" dirty="0" smtClean="0">
              <a:solidFill>
                <a:srgbClr val="00B050"/>
              </a:solidFill>
            </a:endParaRPr>
          </a:p>
          <a:p>
            <a:r>
              <a:rPr lang="ru-RU" dirty="0" smtClean="0"/>
              <a:t>Код субъекта РФ </a:t>
            </a:r>
            <a:r>
              <a:rPr lang="sk-SK" dirty="0" smtClean="0"/>
              <a:t>: 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Архангельская область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Флаг 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Герб </a:t>
            </a:r>
            <a:endParaRPr lang="sk-SK" dirty="0"/>
          </a:p>
        </p:txBody>
      </p:sp>
      <p:pic>
        <p:nvPicPr>
          <p:cNvPr id="7" name="Zástupný symbol obsahu 6" descr="Flag_of_Arkhangelsk_Oblast.svg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41802"/>
            <a:ext cx="4040188" cy="2693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Zástupný symbol obsahu 7" descr="Coat_of_Arms_of_Arkhangelsk_oblast.svg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8050" y="1564481"/>
            <a:ext cx="3895725" cy="384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Административно-территориальное устройство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772816"/>
            <a:ext cx="7467600" cy="4752528"/>
          </a:xfrm>
        </p:spPr>
        <p:txBody>
          <a:bodyPr>
            <a:normAutofit fontScale="85000" lnSpcReduction="20000"/>
          </a:bodyPr>
          <a:lstStyle/>
          <a:p>
            <a:r>
              <a:rPr lang="en-GB" b="1" i="1" dirty="0" smtClean="0">
                <a:solidFill>
                  <a:srgbClr val="00B050"/>
                </a:solidFill>
              </a:rPr>
              <a:t>21 </a:t>
            </a:r>
            <a:r>
              <a:rPr lang="en-GB" b="1" i="1" dirty="0" err="1" smtClean="0">
                <a:solidFill>
                  <a:srgbClr val="00B050"/>
                </a:solidFill>
              </a:rPr>
              <a:t>район</a:t>
            </a:r>
            <a:endParaRPr lang="sk-SK" b="1" i="1" dirty="0" smtClean="0">
              <a:solidFill>
                <a:srgbClr val="00B050"/>
              </a:solidFill>
            </a:endParaRPr>
          </a:p>
          <a:p>
            <a:r>
              <a:rPr lang="en-GB" b="1" i="1" dirty="0" smtClean="0">
                <a:solidFill>
                  <a:srgbClr val="00B050"/>
                </a:solidFill>
              </a:rPr>
              <a:t>7 </a:t>
            </a:r>
            <a:r>
              <a:rPr lang="en-GB" b="1" i="1" dirty="0" err="1" smtClean="0">
                <a:solidFill>
                  <a:srgbClr val="00B050"/>
                </a:solidFill>
              </a:rPr>
              <a:t>городов</a:t>
            </a:r>
            <a:r>
              <a:rPr lang="en-GB" b="1" i="1" dirty="0" smtClean="0">
                <a:solidFill>
                  <a:srgbClr val="00B050"/>
                </a:solidFill>
              </a:rPr>
              <a:t> </a:t>
            </a:r>
            <a:r>
              <a:rPr lang="en-GB" b="1" i="1" dirty="0" err="1" smtClean="0">
                <a:solidFill>
                  <a:srgbClr val="00B050"/>
                </a:solidFill>
              </a:rPr>
              <a:t>областного</a:t>
            </a:r>
            <a:r>
              <a:rPr lang="en-GB" b="1" i="1" dirty="0" smtClean="0">
                <a:solidFill>
                  <a:srgbClr val="00B050"/>
                </a:solidFill>
              </a:rPr>
              <a:t> </a:t>
            </a:r>
            <a:r>
              <a:rPr lang="en-GB" b="1" i="1" dirty="0" err="1" smtClean="0">
                <a:solidFill>
                  <a:srgbClr val="00B050"/>
                </a:solidFill>
              </a:rPr>
              <a:t>значения</a:t>
            </a:r>
            <a:r>
              <a:rPr lang="en-GB" b="1" i="1" dirty="0" smtClean="0">
                <a:solidFill>
                  <a:srgbClr val="00B050"/>
                </a:solidFill>
              </a:rPr>
              <a:t> </a:t>
            </a:r>
            <a:r>
              <a:rPr lang="en-GB" dirty="0" smtClean="0"/>
              <a:t>: </a:t>
            </a:r>
            <a:r>
              <a:rPr lang="en-GB" dirty="0" err="1" smtClean="0"/>
              <a:t>Архангельск</a:t>
            </a:r>
            <a:r>
              <a:rPr lang="en-GB" dirty="0" smtClean="0"/>
              <a:t>, </a:t>
            </a:r>
            <a:r>
              <a:rPr lang="en-GB" dirty="0" err="1" smtClean="0"/>
              <a:t>Коряжма</a:t>
            </a:r>
            <a:r>
              <a:rPr lang="en-GB" dirty="0" smtClean="0"/>
              <a:t>, </a:t>
            </a:r>
            <a:r>
              <a:rPr lang="en-GB" dirty="0" err="1" smtClean="0"/>
              <a:t>Котлас</a:t>
            </a:r>
            <a:r>
              <a:rPr lang="en-GB" dirty="0" smtClean="0"/>
              <a:t>, </a:t>
            </a:r>
            <a:r>
              <a:rPr lang="en-GB" dirty="0" err="1" smtClean="0"/>
              <a:t>Мирный</a:t>
            </a:r>
            <a:r>
              <a:rPr lang="en-GB" dirty="0" smtClean="0"/>
              <a:t>, </a:t>
            </a:r>
            <a:r>
              <a:rPr lang="en-GB" dirty="0" err="1" smtClean="0"/>
              <a:t>Новодвинск</a:t>
            </a:r>
            <a:r>
              <a:rPr lang="en-GB" dirty="0" smtClean="0"/>
              <a:t>, </a:t>
            </a:r>
            <a:r>
              <a:rPr lang="en-GB" dirty="0" err="1" smtClean="0"/>
              <a:t>Онега</a:t>
            </a:r>
            <a:r>
              <a:rPr lang="en-GB" dirty="0" smtClean="0"/>
              <a:t>, </a:t>
            </a:r>
            <a:r>
              <a:rPr lang="en-GB" dirty="0" err="1" smtClean="0"/>
              <a:t>Северодвинск</a:t>
            </a:r>
            <a:endParaRPr lang="sk-SK" dirty="0" smtClean="0"/>
          </a:p>
          <a:p>
            <a:r>
              <a:rPr lang="ru-RU" b="1" i="1" dirty="0" err="1" smtClean="0">
                <a:solidFill>
                  <a:srgbClr val="00B050"/>
                </a:solidFill>
              </a:rPr>
              <a:t>О</a:t>
            </a:r>
            <a:r>
              <a:rPr lang="en-GB" b="1" i="1" dirty="0" err="1" smtClean="0">
                <a:solidFill>
                  <a:srgbClr val="00B050"/>
                </a:solidFill>
              </a:rPr>
              <a:t>стровные</a:t>
            </a:r>
            <a:r>
              <a:rPr lang="en-GB" b="1" i="1" dirty="0" smtClean="0">
                <a:solidFill>
                  <a:srgbClr val="00B050"/>
                </a:solidFill>
              </a:rPr>
              <a:t> </a:t>
            </a:r>
            <a:r>
              <a:rPr lang="en-GB" b="1" i="1" dirty="0" err="1" smtClean="0">
                <a:solidFill>
                  <a:srgbClr val="00B050"/>
                </a:solidFill>
              </a:rPr>
              <a:t>территории</a:t>
            </a:r>
            <a:r>
              <a:rPr lang="en-GB" b="1" i="1" dirty="0" smtClean="0">
                <a:solidFill>
                  <a:srgbClr val="00B050"/>
                </a:solidFill>
              </a:rPr>
              <a:t> </a:t>
            </a:r>
            <a:r>
              <a:rPr lang="en-GB" dirty="0" smtClean="0"/>
              <a:t>— </a:t>
            </a:r>
            <a:r>
              <a:rPr lang="en-GB" dirty="0" err="1" smtClean="0"/>
              <a:t>Земля</a:t>
            </a:r>
            <a:r>
              <a:rPr lang="en-GB" dirty="0" smtClean="0"/>
              <a:t> </a:t>
            </a:r>
            <a:r>
              <a:rPr lang="en-GB" dirty="0" err="1" smtClean="0"/>
              <a:t>Франца-Иосифа</a:t>
            </a:r>
            <a:r>
              <a:rPr lang="en-GB" dirty="0" smtClean="0"/>
              <a:t> и </a:t>
            </a:r>
            <a:r>
              <a:rPr lang="en-GB" dirty="0" err="1" smtClean="0"/>
              <a:t>остров</a:t>
            </a:r>
            <a:r>
              <a:rPr lang="en-GB" dirty="0" smtClean="0"/>
              <a:t> </a:t>
            </a:r>
            <a:r>
              <a:rPr lang="en-GB" dirty="0" err="1" smtClean="0"/>
              <a:t>Виктория</a:t>
            </a:r>
            <a:endParaRPr lang="sk-SK" dirty="0" smtClean="0"/>
          </a:p>
          <a:p>
            <a:r>
              <a:rPr lang="ru-RU" dirty="0" err="1" smtClean="0"/>
              <a:t>Д</a:t>
            </a:r>
            <a:r>
              <a:rPr lang="en-GB" dirty="0" err="1" smtClean="0"/>
              <a:t>ругие</a:t>
            </a:r>
            <a:r>
              <a:rPr lang="en-GB" dirty="0" smtClean="0"/>
              <a:t> </a:t>
            </a:r>
            <a:r>
              <a:rPr lang="en-GB" dirty="0" err="1" smtClean="0"/>
              <a:t>городские</a:t>
            </a:r>
            <a:r>
              <a:rPr lang="en-GB" dirty="0" smtClean="0"/>
              <a:t> и </a:t>
            </a:r>
            <a:r>
              <a:rPr lang="en-GB" dirty="0" err="1" smtClean="0"/>
              <a:t>сельские</a:t>
            </a:r>
            <a:r>
              <a:rPr lang="en-GB" dirty="0" smtClean="0"/>
              <a:t> </a:t>
            </a:r>
            <a:r>
              <a:rPr lang="en-GB" dirty="0" err="1" smtClean="0"/>
              <a:t>населенные</a:t>
            </a:r>
            <a:r>
              <a:rPr lang="en-GB" dirty="0" smtClean="0"/>
              <a:t> </a:t>
            </a:r>
            <a:r>
              <a:rPr lang="en-GB" dirty="0" err="1" smtClean="0"/>
              <a:t>пункты</a:t>
            </a:r>
            <a:r>
              <a:rPr lang="en-GB" dirty="0" smtClean="0"/>
              <a:t> и </a:t>
            </a:r>
            <a:r>
              <a:rPr lang="en-GB" dirty="0" err="1" smtClean="0"/>
              <a:t>иные</a:t>
            </a:r>
            <a:r>
              <a:rPr lang="en-GB" dirty="0" smtClean="0"/>
              <a:t> </a:t>
            </a:r>
            <a:r>
              <a:rPr lang="en-GB" dirty="0" err="1" smtClean="0"/>
              <a:t>административно-территориальные</a:t>
            </a:r>
            <a:r>
              <a:rPr lang="en-GB" dirty="0" smtClean="0"/>
              <a:t> </a:t>
            </a:r>
            <a:r>
              <a:rPr lang="en-GB" dirty="0" err="1" smtClean="0"/>
              <a:t>единицы</a:t>
            </a:r>
            <a:r>
              <a:rPr lang="en-GB" dirty="0" smtClean="0"/>
              <a:t> </a:t>
            </a:r>
            <a:r>
              <a:rPr lang="en-GB" dirty="0" err="1" smtClean="0"/>
              <a:t>Архангельской</a:t>
            </a:r>
            <a:r>
              <a:rPr lang="en-GB" dirty="0" smtClean="0"/>
              <a:t> </a:t>
            </a:r>
            <a:r>
              <a:rPr lang="en-GB" dirty="0" err="1" smtClean="0"/>
              <a:t>области</a:t>
            </a:r>
            <a:endParaRPr lang="sk-SK" dirty="0" smtClean="0"/>
          </a:p>
          <a:p>
            <a:r>
              <a:rPr lang="en-GB" dirty="0" smtClean="0"/>
              <a:t>В </a:t>
            </a:r>
            <a:r>
              <a:rPr lang="en-GB" dirty="0" err="1" smtClean="0"/>
              <a:t>состав</a:t>
            </a:r>
            <a:r>
              <a:rPr lang="en-GB" dirty="0" smtClean="0"/>
              <a:t> </a:t>
            </a:r>
            <a:r>
              <a:rPr lang="en-GB" dirty="0" err="1" smtClean="0"/>
              <a:t>Архангельской</a:t>
            </a:r>
            <a:r>
              <a:rPr lang="en-GB" dirty="0" smtClean="0"/>
              <a:t> </a:t>
            </a:r>
            <a:r>
              <a:rPr lang="en-GB" dirty="0" err="1" smtClean="0"/>
              <a:t>области</a:t>
            </a:r>
            <a:r>
              <a:rPr lang="en-GB" dirty="0" smtClean="0"/>
              <a:t> </a:t>
            </a:r>
            <a:r>
              <a:rPr lang="en-GB" dirty="0" err="1" smtClean="0"/>
              <a:t>входит</a:t>
            </a:r>
            <a:r>
              <a:rPr lang="en-GB" dirty="0" smtClean="0"/>
              <a:t> </a:t>
            </a:r>
            <a:r>
              <a:rPr lang="en-GB" b="1" i="1" dirty="0" err="1" smtClean="0">
                <a:solidFill>
                  <a:srgbClr val="00B050"/>
                </a:solidFill>
              </a:rPr>
              <a:t>Ненецкий</a:t>
            </a:r>
            <a:r>
              <a:rPr lang="en-GB" b="1" i="1" dirty="0" smtClean="0">
                <a:solidFill>
                  <a:srgbClr val="00B050"/>
                </a:solidFill>
              </a:rPr>
              <a:t> </a:t>
            </a:r>
            <a:r>
              <a:rPr lang="en-GB" b="1" i="1" dirty="0" err="1" smtClean="0">
                <a:solidFill>
                  <a:srgbClr val="00B050"/>
                </a:solidFill>
              </a:rPr>
              <a:t>автономный</a:t>
            </a:r>
            <a:r>
              <a:rPr lang="en-GB" b="1" i="1" dirty="0" smtClean="0">
                <a:solidFill>
                  <a:srgbClr val="00B050"/>
                </a:solidFill>
              </a:rPr>
              <a:t> </a:t>
            </a:r>
            <a:r>
              <a:rPr lang="en-GB" b="1" i="1" dirty="0" err="1" smtClean="0">
                <a:solidFill>
                  <a:srgbClr val="00B050"/>
                </a:solidFill>
              </a:rPr>
              <a:t>округ</a:t>
            </a:r>
            <a:r>
              <a:rPr lang="en-GB" b="1" i="1" dirty="0" smtClean="0">
                <a:solidFill>
                  <a:srgbClr val="00B050"/>
                </a:solidFill>
              </a:rPr>
              <a:t> </a:t>
            </a:r>
            <a:r>
              <a:rPr lang="en-GB" dirty="0" smtClean="0"/>
              <a:t>— </a:t>
            </a:r>
            <a:r>
              <a:rPr lang="en-GB" dirty="0" err="1" smtClean="0"/>
              <a:t>самостоятельный</a:t>
            </a:r>
            <a:r>
              <a:rPr lang="en-GB" dirty="0" smtClean="0"/>
              <a:t> </a:t>
            </a:r>
            <a:r>
              <a:rPr lang="en-GB" dirty="0" err="1" smtClean="0"/>
              <a:t>субъект</a:t>
            </a:r>
            <a:r>
              <a:rPr lang="en-GB" dirty="0" smtClean="0"/>
              <a:t> РФ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Этнический состав</a:t>
            </a:r>
            <a:endParaRPr lang="sk-SK" b="1" dirty="0">
              <a:solidFill>
                <a:srgbClr val="FFFF00"/>
              </a:solidFill>
            </a:endParaRPr>
          </a:p>
        </p:txBody>
      </p:sp>
      <p:pic>
        <p:nvPicPr>
          <p:cNvPr id="5" name="Zástupný symbol obsahu 4" descr="Snímka – kópi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196752"/>
            <a:ext cx="1296144" cy="5661248"/>
          </a:xfrm>
        </p:spPr>
      </p:pic>
      <p:pic>
        <p:nvPicPr>
          <p:cNvPr id="6" name="Zástupný symbol obsahu 5" descr="Snímk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627784" y="1196752"/>
            <a:ext cx="2126180" cy="5661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BlokTextu 6"/>
          <p:cNvSpPr txBox="1"/>
          <p:nvPr/>
        </p:nvSpPr>
        <p:spPr>
          <a:xfrm>
            <a:off x="5292080" y="2276872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По данным переписей</a:t>
            </a:r>
          </a:p>
          <a:p>
            <a:r>
              <a:rPr lang="ru-RU" dirty="0" smtClean="0"/>
              <a:t>населения (включая Ненецкий автономный округ)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Городское </a:t>
            </a:r>
            <a:r>
              <a:rPr lang="ru-RU" dirty="0"/>
              <a:t>население — </a:t>
            </a:r>
            <a:r>
              <a:rPr lang="ru-RU" dirty="0" smtClean="0"/>
              <a:t>77,75</a:t>
            </a:r>
            <a:r>
              <a:rPr lang="ru-RU" baseline="30000" dirty="0"/>
              <a:t> </a:t>
            </a:r>
            <a:r>
              <a:rPr lang="ru-RU" dirty="0" smtClean="0"/>
              <a:t>% </a:t>
            </a:r>
            <a:r>
              <a:rPr lang="ru-RU" dirty="0"/>
              <a:t>(2017).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География 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Область о</a:t>
            </a:r>
            <a:r>
              <a:rPr lang="ru-RU" dirty="0" smtClean="0"/>
              <a:t>мывается</a:t>
            </a:r>
            <a:r>
              <a:rPr lang="ru-RU" dirty="0"/>
              <a:t> </a:t>
            </a:r>
            <a:r>
              <a:rPr lang="ru-RU" b="1" i="1" dirty="0">
                <a:solidFill>
                  <a:srgbClr val="00B050"/>
                </a:solidFill>
              </a:rPr>
              <a:t>Белым, Баренцевым, и Карским </a:t>
            </a:r>
            <a:r>
              <a:rPr lang="ru-RU" b="1" i="1" dirty="0" smtClean="0">
                <a:solidFill>
                  <a:srgbClr val="00B050"/>
                </a:solidFill>
              </a:rPr>
              <a:t>морями</a:t>
            </a:r>
          </a:p>
          <a:p>
            <a:r>
              <a:rPr lang="ru-RU" dirty="0" smtClean="0"/>
              <a:t>Архангельская </a:t>
            </a:r>
            <a:r>
              <a:rPr lang="ru-RU" dirty="0"/>
              <a:t>область располагается близко к арктическим </a:t>
            </a:r>
            <a:r>
              <a:rPr lang="ru-RU" dirty="0" smtClean="0"/>
              <a:t>морям</a:t>
            </a:r>
            <a:endParaRPr lang="ru-RU" dirty="0"/>
          </a:p>
          <a:p>
            <a:r>
              <a:rPr lang="ru-RU" dirty="0" smtClean="0"/>
              <a:t>Бо́льшая </a:t>
            </a:r>
            <a:r>
              <a:rPr lang="ru-RU" dirty="0"/>
              <a:t>часть территории Архангельской области является районами Крайнего Севера: это архипелаги Земля Франца-Иосифа и Новая Земля, Ненецкий автономный округ, острова Белого моря (</a:t>
            </a:r>
            <a:r>
              <a:rPr lang="ru-RU" dirty="0" smtClean="0"/>
              <a:t>Соловецкий архипелаг</a:t>
            </a:r>
            <a:r>
              <a:rPr lang="ru-RU" dirty="0"/>
              <a:t>), Лешуконский, Мезенский, Пинежский районы, городской округ </a:t>
            </a:r>
            <a:r>
              <a:rPr lang="ru-RU" dirty="0" smtClean="0"/>
              <a:t>Северодвинск</a:t>
            </a:r>
            <a:endParaRPr lang="ru-RU" dirty="0"/>
          </a:p>
          <a:p>
            <a:r>
              <a:rPr lang="ru-RU" dirty="0" smtClean="0"/>
              <a:t>На</a:t>
            </a:r>
            <a:r>
              <a:rPr lang="sk-SK" dirty="0" smtClean="0"/>
              <a:t> </a:t>
            </a:r>
            <a:r>
              <a:rPr lang="ru-RU" dirty="0" smtClean="0"/>
              <a:t>острове Рудольфа </a:t>
            </a:r>
            <a:r>
              <a:rPr lang="ru-RU" dirty="0"/>
              <a:t>находится крайняя северная точка России, Европы и Евразии —</a:t>
            </a:r>
            <a:r>
              <a:rPr lang="ru-RU" dirty="0">
                <a:solidFill>
                  <a:srgbClr val="00B050"/>
                </a:solidFill>
              </a:rPr>
              <a:t> </a:t>
            </a:r>
            <a:r>
              <a:rPr lang="ru-RU" b="1" i="1" dirty="0">
                <a:solidFill>
                  <a:srgbClr val="00B050"/>
                </a:solidFill>
              </a:rPr>
              <a:t>мыс </a:t>
            </a:r>
            <a:r>
              <a:rPr lang="ru-RU" b="1" i="1" dirty="0" smtClean="0">
                <a:solidFill>
                  <a:srgbClr val="00B050"/>
                </a:solidFill>
              </a:rPr>
              <a:t>Флигели </a:t>
            </a:r>
            <a:endParaRPr lang="sk-SK" b="1" i="1" dirty="0">
              <a:solidFill>
                <a:srgbClr val="00B050"/>
              </a:solidFill>
            </a:endParaRPr>
          </a:p>
          <a:p>
            <a:r>
              <a:rPr lang="ru-RU" dirty="0"/>
              <a:t>К</a:t>
            </a:r>
            <a:r>
              <a:rPr lang="ru-RU" dirty="0" smtClean="0"/>
              <a:t>райняя </a:t>
            </a:r>
            <a:r>
              <a:rPr lang="ru-RU" dirty="0"/>
              <a:t>восточная точка </a:t>
            </a:r>
            <a:r>
              <a:rPr lang="ru-RU" dirty="0" smtClean="0"/>
              <a:t>Европы</a:t>
            </a:r>
            <a:r>
              <a:rPr lang="sk-SK" dirty="0" smtClean="0"/>
              <a:t> </a:t>
            </a:r>
            <a:r>
              <a:rPr lang="ru-RU" dirty="0" smtClean="0"/>
              <a:t>находится на Северном острове в архипелаге Новая Земля </a:t>
            </a:r>
            <a:r>
              <a:rPr lang="sk-SK" dirty="0" smtClean="0"/>
              <a:t>-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00B050"/>
                </a:solidFill>
              </a:rPr>
              <a:t>мыс Флиссингский</a:t>
            </a:r>
            <a:r>
              <a:rPr lang="sk-SK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endParaRPr lang="ru-RU" b="1" i="1" dirty="0">
              <a:solidFill>
                <a:srgbClr val="00B050"/>
              </a:solidFill>
            </a:endParaRP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Соседи Архангельской области</a:t>
            </a:r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4" name="Zástupný symbol obsahu 3" descr="sev-kar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12776"/>
            <a:ext cx="5816544" cy="4925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Расстояние от Москвы</a:t>
            </a:r>
            <a:endParaRPr lang="sk-SK" b="1" dirty="0">
              <a:solidFill>
                <a:srgbClr val="FFFF00"/>
              </a:solidFill>
            </a:endParaRPr>
          </a:p>
        </p:txBody>
      </p:sp>
      <p:pic>
        <p:nvPicPr>
          <p:cNvPr id="4" name="Zástupný symbol obsahu 3" descr="leteck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2457450" cy="441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HP\Desktop\Архангельская область\au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556792"/>
            <a:ext cx="2876550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HP\Desktop\Архангельская область\peš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556792"/>
            <a:ext cx="2448272" cy="4371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BlokTextu 5"/>
          <p:cNvSpPr txBox="1"/>
          <p:nvPr/>
        </p:nvSpPr>
        <p:spPr>
          <a:xfrm>
            <a:off x="1259632" y="6093296"/>
            <a:ext cx="56886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Расстояние: 1236 км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Odtiene sivej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640</TotalTime>
  <Words>366</Words>
  <Application>Microsoft Office PowerPoint</Application>
  <PresentationFormat>Экран (4:3)</PresentationFormat>
  <Paragraphs>96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Franklin Gothic Book</vt:lpstr>
      <vt:lpstr>Wingdings 2</vt:lpstr>
      <vt:lpstr>Technický</vt:lpstr>
      <vt:lpstr>Архангельская область</vt:lpstr>
      <vt:lpstr>Архангельская область на карте </vt:lpstr>
      <vt:lpstr>Общая информация</vt:lpstr>
      <vt:lpstr>Архангельская область</vt:lpstr>
      <vt:lpstr>Административно-территориальное устройство</vt:lpstr>
      <vt:lpstr>Этнический состав</vt:lpstr>
      <vt:lpstr>География </vt:lpstr>
      <vt:lpstr>Соседи Архангельской области</vt:lpstr>
      <vt:lpstr>Расстояние от Москвы</vt:lpstr>
      <vt:lpstr>Рельеф</vt:lpstr>
      <vt:lpstr>Презентация PowerPoint</vt:lpstr>
      <vt:lpstr>Внутренние воды</vt:lpstr>
      <vt:lpstr>Презентация PowerPoint</vt:lpstr>
      <vt:lpstr>Климат </vt:lpstr>
      <vt:lpstr>Достопримечательности</vt:lpstr>
      <vt:lpstr>Презентация PowerPoint</vt:lpstr>
      <vt:lpstr>Презентация PowerPoint</vt:lpstr>
      <vt:lpstr>Промышленность </vt:lpstr>
      <vt:lpstr>Рыбная, лесная, деревообрабатывающая и целлюлозно-бумажная промышленность </vt:lpstr>
      <vt:lpstr>Сельское хозяйство</vt:lpstr>
      <vt:lpstr>Известные люди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Архангельская область</dc:title>
  <dc:creator>HP</dc:creator>
  <cp:lastModifiedBy>RePack by Diakov</cp:lastModifiedBy>
  <cp:revision>17</cp:revision>
  <dcterms:created xsi:type="dcterms:W3CDTF">2017-04-28T16:26:50Z</dcterms:created>
  <dcterms:modified xsi:type="dcterms:W3CDTF">2017-05-04T09:24:09Z</dcterms:modified>
</cp:coreProperties>
</file>