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sldIdLst>
    <p:sldId id="277" r:id="rId3"/>
    <p:sldId id="306" r:id="rId4"/>
    <p:sldId id="278" r:id="rId5"/>
    <p:sldId id="307" r:id="rId6"/>
    <p:sldId id="308" r:id="rId7"/>
    <p:sldId id="310" r:id="rId8"/>
    <p:sldId id="311" r:id="rId9"/>
    <p:sldId id="312" r:id="rId10"/>
    <p:sldId id="313" r:id="rId11"/>
    <p:sldId id="324" r:id="rId12"/>
    <p:sldId id="309" r:id="rId13"/>
    <p:sldId id="314" r:id="rId14"/>
    <p:sldId id="316" r:id="rId15"/>
    <p:sldId id="317" r:id="rId16"/>
    <p:sldId id="318" r:id="rId17"/>
    <p:sldId id="319" r:id="rId18"/>
    <p:sldId id="32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CB6BBEF7-9717-4733-A929-535518E6EBF6}">
          <p14:sldIdLst>
            <p14:sldId id="277"/>
            <p14:sldId id="306"/>
            <p14:sldId id="278"/>
            <p14:sldId id="307"/>
            <p14:sldId id="308"/>
            <p14:sldId id="310"/>
            <p14:sldId id="311"/>
            <p14:sldId id="312"/>
            <p14:sldId id="313"/>
            <p14:sldId id="324"/>
            <p14:sldId id="309"/>
            <p14:sldId id="314"/>
            <p14:sldId id="316"/>
            <p14:sldId id="317"/>
            <p14:sldId id="318"/>
            <p14:sldId id="319"/>
            <p14:sldId id="320"/>
          </p14:sldIdLst>
        </p14:section>
        <p14:section name="Разработка презентации" id="{16378913-E5ED-4281-BAF5-F1F938CB0BED}">
          <p14:sldIdLst/>
        </p14:section>
        <p14:section name="Улучшение презентации" id="{E2D565D1-BA5E-44E6-A40E-50A644912248}">
          <p14:sldIdLst/>
        </p14:section>
        <p14:section name="Доставка презентации" id="{71D59651-8EFA-4415-9623-98B4C4A8699C}">
          <p14:sldIdLst/>
        </p14:section>
        <p14:section name="Это еще не все!" id="{2E16B512-814A-4DC1-A986-25475E10E0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65"/>
    <a:srgbClr val="FFB13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89825" autoAdjust="0"/>
  </p:normalViewPr>
  <p:slideViewPr>
    <p:cSldViewPr>
      <p:cViewPr varScale="1">
        <p:scale>
          <a:sx n="74" d="100"/>
          <a:sy n="74" d="100"/>
        </p:scale>
        <p:origin x="11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00F830A1-3891-4B82-A120-081866556DA0}" type="datetimeFigureOut">
              <a:pPr/>
              <a:t>24.04.2017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58CC9574-A819-4FE4-99A7-1E27AD09ADC2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0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Эта </a:t>
            </a:r>
            <a:r>
              <a:rPr lang="ru-RU" dirty="0"/>
              <a:t>презентация демонстрирует новые возможности PowerPoint. Ее рекомендуется просматривать в режиме показа слайдов. Эти слайды должны дать вам представление о том, какие эффектные презентации можно создать с помощью PowerPoint 2010.</a:t>
            </a:r>
          </a:p>
          <a:p>
            <a:endParaRPr lang="ru-RU" dirty="0"/>
          </a:p>
          <a:p>
            <a:r>
              <a:rPr lang="ru-RU" dirty="0"/>
              <a:t>Для доступа к другим образцам шаблонов перейдите на вкладку "Файл", а затем щелкните "Образцы слайдов" на вкладке "Создать".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16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46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24.04.2017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wqGUambB9d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 anchor="ctr">
            <a:normAutofit/>
          </a:bodyPr>
          <a:lstStyle/>
          <a:p>
            <a:r>
              <a:rPr lang="ru-RU" sz="4400" b="0" dirty="0">
                <a:solidFill>
                  <a:srgbClr val="7BCF27"/>
                </a:solidFill>
                <a:latin typeface="Century Gothic" panose="020B0502020202020204" pitchFamily="34" charset="0"/>
              </a:rPr>
              <a:t>КРАСНОДАРСКИЙ КРАЙ </a:t>
            </a:r>
            <a:endParaRPr lang="ru-RU" sz="4400" b="0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862164" y="201370"/>
            <a:ext cx="5030316" cy="707350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200" dirty="0">
                <a:latin typeface="Century Gothic" panose="020B0502020202020204" pitchFamily="34" charset="0"/>
              </a:rPr>
              <a:t>MASARYKOVA UNIVERZITA V BRNĚ</a:t>
            </a:r>
          </a:p>
          <a:p>
            <a:pPr algn="ctr"/>
            <a:r>
              <a:rPr lang="cs-CZ" sz="2200" dirty="0">
                <a:latin typeface="Century Gothic" panose="020B0502020202020204" pitchFamily="34" charset="0"/>
              </a:rPr>
              <a:t>FILOZOFICKÁ FAKULTA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517232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entury Gothic" panose="020B0502020202020204" pitchFamily="34" charset="0"/>
                <a:ea typeface="Calibri" panose="020F0502020204030204" pitchFamily="34" charset="0"/>
              </a:rPr>
              <a:t>RJ_67 Reálie, zeměvěda a kultura Ruska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cs-CZ" dirty="0">
                <a:latin typeface="Century Gothic" panose="020B0502020202020204" pitchFamily="34" charset="0"/>
              </a:rPr>
              <a:t>Vyučující: Mgr. Olga Berger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cs-CZ" dirty="0">
                <a:latin typeface="Century Gothic" panose="020B0502020202020204" pitchFamily="34" charset="0"/>
              </a:rPr>
              <a:t>Student: Elena Shuklenkova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latin typeface="Century Gothic" panose="020B0502020202020204" pitchFamily="34" charset="0"/>
              </a:rPr>
              <a:t>Краснодарский чай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75539"/>
            <a:ext cx="8748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Производство чая в России сосредоточено исключительно в Краснодарском крае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8880" y="1412776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Краснодарский чай был </a:t>
            </a:r>
            <a:r>
              <a:rPr lang="ru-RU" sz="1600" b="1" dirty="0">
                <a:latin typeface="Century Gothic" panose="020B0502020202020204" pitchFamily="34" charset="0"/>
              </a:rPr>
              <a:t>самым северным промышленно выращиваемым чаем в мире </a:t>
            </a:r>
            <a:r>
              <a:rPr lang="ru-RU" sz="1600" dirty="0">
                <a:latin typeface="Century Gothic" panose="020B0502020202020204" pitchFamily="34" charset="0"/>
              </a:rPr>
              <a:t>до 2012 года, когда в графстве Корнуолл (Великобритания) собраны первые 10 тонн английского чайного листа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7" y="2287472"/>
            <a:ext cx="508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Первая чайная плантация на территории современной России площадью 1350 м² была заложена в районе села Солохаул в 1901 году И. А. Кошманом (1838—1935). Семена чая были привезены из Чаквы — прибрежного района Западной Грузии (современная Аджария). Плантация и домик крестьянина-селекционера сохранился до нашего времени.</a:t>
            </a: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74" y="2318761"/>
            <a:ext cx="3869716" cy="29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147053"/>
            <a:ext cx="4748758" cy="2547347"/>
          </a:xfrm>
          <a:prstGeom prst="rect">
            <a:avLst/>
          </a:prstGeom>
        </p:spPr>
      </p:pic>
      <p:pic>
        <p:nvPicPr>
          <p:cNvPr id="15364" name="Picture 4" descr="Картинки по запросу первая чайная плантация солохаул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32" y="4502867"/>
            <a:ext cx="1835274" cy="219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3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5893"/>
            <a:ext cx="3357988" cy="210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абрау дюрсо логотип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3" y="188640"/>
            <a:ext cx="2167494" cy="17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абрау дюрсо логотип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6457"/>
            <a:ext cx="2736304" cy="23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37500" y="386446"/>
            <a:ext cx="52829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«Абрау-Дюрсо» </a:t>
            </a:r>
            <a:r>
              <a:rPr lang="ru-RU" dirty="0">
                <a:latin typeface="Century Gothic" panose="020B0502020202020204" pitchFamily="34" charset="0"/>
              </a:rPr>
              <a:t>— российская компания, специализирующаяся на выпуске шампанского и игристого вина. Располагается в посёлке Абрау-Дюрсо (Краснодарский край).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37500" y="2303917"/>
            <a:ext cx="54269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Предприятие выпускает игристые вина классическим способом и ускоренным способом, причём подавляющее большинство продукции выпускается ускоренным методом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426371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В категориях «премиум» и «</a:t>
            </a:r>
            <a:r>
              <a:rPr lang="ru-RU" dirty="0" err="1">
                <a:latin typeface="Century Gothic" panose="020B0502020202020204" pitchFamily="34" charset="0"/>
              </a:rPr>
              <a:t>субпремиум</a:t>
            </a:r>
            <a:r>
              <a:rPr lang="ru-RU" dirty="0">
                <a:latin typeface="Century Gothic" panose="020B0502020202020204" pitchFamily="34" charset="0"/>
              </a:rPr>
              <a:t>» «Абрау-Дюрсо» — </a:t>
            </a:r>
            <a:r>
              <a:rPr lang="ru-RU" b="1" dirty="0">
                <a:latin typeface="Century Gothic" panose="020B0502020202020204" pitchFamily="34" charset="0"/>
              </a:rPr>
              <a:t>единственная российская компания, входящая в тройку лидеров</a:t>
            </a:r>
            <a:r>
              <a:rPr lang="ru-RU" dirty="0">
                <a:latin typeface="Century Gothic" panose="020B0502020202020204" pitchFamily="34" charset="0"/>
              </a:rPr>
              <a:t> (по итогам 2007 г.)</a:t>
            </a:r>
          </a:p>
        </p:txBody>
      </p:sp>
    </p:spTree>
    <p:extLst>
      <p:ext uri="{BB962C8B-B14F-4D97-AF65-F5344CB8AC3E}">
        <p14:creationId xmlns:p14="http://schemas.microsoft.com/office/powerpoint/2010/main" val="207429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latin typeface="Century Gothic" panose="020B0502020202020204" pitchFamily="34" charset="0"/>
              </a:rPr>
              <a:t>Туризм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5665" y="922983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entury Gothic" panose="020B0502020202020204" pitchFamily="34" charset="0"/>
              </a:rPr>
              <a:t>Важная отрасль экономики Краснодарского края — туризм, активно развивающийся на побережье Чёрного и Азовского морей, а также в горных и степных районах края. Центральную роль в сфере туризма играют курорты федерального значения — Сочи, Геленджик и Анапа. Курорты краевого значения — Ейск, Горячий Ключ и Туапсинский район.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333779"/>
            <a:ext cx="2880320" cy="2031325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В декабре 2015 года Краснодарский край был назван самым привлекательным туристическим регионом России в «Национальном туристическом рейтинге» № 1 (второе и третье места — Санкт-Петербург и Москва)</a:t>
            </a:r>
          </a:p>
        </p:txBody>
      </p:sp>
      <p:pic>
        <p:nvPicPr>
          <p:cNvPr id="9218" name="Picture 2" descr="Картинки по запросу восклицательный знак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65" y="2060848"/>
            <a:ext cx="2168346" cy="27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ru/c/ce/Gelendsh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885306" cy="20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6488668"/>
            <a:ext cx="28853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Геленджик</a:t>
            </a:r>
          </a:p>
        </p:txBody>
      </p:sp>
      <p:pic>
        <p:nvPicPr>
          <p:cNvPr id="9222" name="Picture 6" descr="https://upload.wikimedia.org/wikipedia/commons/9/9c/Novorossiys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31" y="4509121"/>
            <a:ext cx="2827927" cy="197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19131" y="6488668"/>
            <a:ext cx="28279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Новороссийск</a:t>
            </a:r>
          </a:p>
        </p:txBody>
      </p:sp>
      <p:pic>
        <p:nvPicPr>
          <p:cNvPr id="9224" name="Picture 8" descr="https://upload.wikimedia.org/wikipedia/commons/thumb/1/1a/%D0%91%D0%BE%D0%BB%D1%8C%D1%88%D0%BE%D0%B9_%D0%A2%D1%85%D0%B0%D1%87_3.jpg/1280px-%D0%91%D0%BE%D0%BB%D1%8C%D1%88%D0%BE%D0%B9_%D0%A2%D1%85%D0%B0%D1%87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2668"/>
            <a:ext cx="3257832" cy="218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27840" y="2549222"/>
            <a:ext cx="1401199" cy="1600438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Мостовский район (Главный Кавказский хребет, горный туризм)</a:t>
            </a:r>
          </a:p>
        </p:txBody>
      </p:sp>
      <p:pic>
        <p:nvPicPr>
          <p:cNvPr id="9226" name="Picture 10" descr="https://upload.wikimedia.org/wikipedia/commons/8/89/Tuaps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33" y="4509120"/>
            <a:ext cx="2766943" cy="19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19233" y="6445980"/>
            <a:ext cx="2766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Туапсинский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371634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43508" y="116632"/>
            <a:ext cx="8856984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latin typeface="Century Gothic" panose="020B0502020202020204" pitchFamily="34" charset="0"/>
              </a:rPr>
              <a:t>Сочи — курорт федерального значения</a:t>
            </a:r>
          </a:p>
        </p:txBody>
      </p:sp>
      <p:pic>
        <p:nvPicPr>
          <p:cNvPr id="10242" name="Picture 2" descr="Эмблем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30" y="5414663"/>
            <a:ext cx="2714651" cy="12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08" y="5414663"/>
            <a:ext cx="598854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В 2014 году </a:t>
            </a:r>
            <a:r>
              <a:rPr lang="ru-RU" sz="1600" dirty="0">
                <a:latin typeface="Century Gothic" panose="020B0502020202020204" pitchFamily="34" charset="0"/>
              </a:rPr>
              <a:t>на территории России </a:t>
            </a:r>
            <a:r>
              <a:rPr lang="ru-RU" sz="1600" b="1" dirty="0">
                <a:latin typeface="Century Gothic" panose="020B0502020202020204" pitchFamily="34" charset="0"/>
              </a:rPr>
              <a:t>Олимпийские игры </a:t>
            </a:r>
            <a:r>
              <a:rPr lang="ru-RU" sz="1600" dirty="0">
                <a:latin typeface="Century Gothic" panose="020B0502020202020204" pitchFamily="34" charset="0"/>
              </a:rPr>
              <a:t>прошли во второй раз (до этого в Москве в 1980 прошли летние Олимпийские игры), и впервые — </a:t>
            </a:r>
            <a:r>
              <a:rPr lang="ru-RU" sz="1600" b="1" dirty="0">
                <a:latin typeface="Century Gothic" panose="020B0502020202020204" pitchFamily="34" charset="0"/>
              </a:rPr>
              <a:t>зимние</a:t>
            </a:r>
            <a:r>
              <a:rPr lang="ru-RU" sz="1600" dirty="0">
                <a:latin typeface="Century Gothic" panose="020B0502020202020204" pitchFamily="34" charset="0"/>
              </a:rPr>
              <a:t> Игры. По окончании Олимпийских игр на тех же объектах были проведены зимние Паралимпийские игры.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508" y="908720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Century Gothic" panose="020B0502020202020204" pitchFamily="34" charset="0"/>
              </a:rPr>
              <a:t>Город расположен в зоне влажных субтропиков, что сильно отличает этот регион от более северного участка побережья от Анапы до Туапсе. Климат, подобный сочинскому наблюдается в соседней Абхазии, а также на юго-востоке США. Горные хребты надежно защищают Сочи от холодных северных ветров. Купальный сезон на курорте длится целых полгода, начинается в мае и продолжается до конца октября. Самой теплой, 26-29 градусов, морская вода становится в августе.</a:t>
            </a:r>
          </a:p>
        </p:txBody>
      </p:sp>
      <p:pic>
        <p:nvPicPr>
          <p:cNvPr id="10246" name="Picture 6" descr="Картинки по запросу соч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9" y="2438817"/>
            <a:ext cx="4329491" cy="27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сочи имеретинская бухт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38816"/>
            <a:ext cx="3816787" cy="27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3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3008639" cy="20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олимпийские объект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3497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олимпийские объекты соч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3496"/>
            <a:ext cx="2736304" cy="20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46105"/>
            <a:ext cx="89289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spc="600" dirty="0">
                <a:latin typeface="Century Gothic" panose="020B0502020202020204" pitchFamily="34" charset="0"/>
              </a:rPr>
              <a:t>Олимпийские объекты 2014в Сочи 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07504" y="188640"/>
            <a:ext cx="8928992" cy="11918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Красная Поляна </a:t>
            </a:r>
            <a:r>
              <a:rPr lang="ru-RU" sz="1600" dirty="0">
                <a:latin typeface="Century Gothic" panose="020B0502020202020204" pitchFamily="34" charset="0"/>
              </a:rPr>
              <a:t>– уникальный горнолыжный курорт России в горах Кавказа в городе Сочи. Олимпийская столица - Красная Поляна - курорт международного уровня. Здесь проходили все основные соревнования </a:t>
            </a:r>
            <a:r>
              <a:rPr lang="ru-RU" sz="1600" b="1" dirty="0">
                <a:latin typeface="Century Gothic" panose="020B0502020202020204" pitchFamily="34" charset="0"/>
              </a:rPr>
              <a:t>Зимних Олимпийских Игр 2014 года</a:t>
            </a:r>
            <a:r>
              <a:rPr lang="ru-RU" sz="16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460426"/>
            <a:ext cx="3419872" cy="2893100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По высоте и продолжительности залегания снежного покрова, его качеству Красная Поляна превосходит ряд известных курортов 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Андорры, Турции, Швейцарии и Италии. Длина склонов достигает 4000 м, перепад высот - 1200 м, средняя крутизна склона - 19 градусов, высота снежного покрова - 170 см, на высокогорье местами до 700 см. Близость моря придает снегу  особое скольжение.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1274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4115"/>
            <a:ext cx="4003010" cy="26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1808" y="4125719"/>
            <a:ext cx="4192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Роза Пик. Высота 2320 над уровнем моря</a:t>
            </a:r>
          </a:p>
        </p:txBody>
      </p:sp>
    </p:spTree>
    <p:extLst>
      <p:ext uri="{BB962C8B-B14F-4D97-AF65-F5344CB8AC3E}">
        <p14:creationId xmlns:p14="http://schemas.microsoft.com/office/powerpoint/2010/main" val="245381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Известные люди, родившиеся в Краснодарском крае</a:t>
            </a:r>
          </a:p>
        </p:txBody>
      </p:sp>
      <p:pic>
        <p:nvPicPr>
          <p:cNvPr id="12290" name="Picture 2" descr="Картинки по запросу анна сен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" y="4848512"/>
            <a:ext cx="1945084" cy="195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6483" y="4854059"/>
            <a:ext cx="2401501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F2F2F"/>
                </a:solidFill>
                <a:latin typeface="Century Gothic" panose="020B0502020202020204" pitchFamily="34" charset="0"/>
              </a:rPr>
              <a:t>Сень Анна Сергеевна </a:t>
            </a:r>
            <a:r>
              <a:rPr lang="ru-RU" sz="1400" dirty="0">
                <a:solidFill>
                  <a:srgbClr val="2F2F2F"/>
                </a:solidFill>
                <a:latin typeface="Century Gothic" panose="020B0502020202020204" pitchFamily="34" charset="0"/>
              </a:rPr>
              <a:t>- российская гандболистка, игрок ГК "</a:t>
            </a:r>
            <a:r>
              <a:rPr lang="ru-RU" sz="1400" dirty="0" err="1">
                <a:solidFill>
                  <a:srgbClr val="2F2F2F"/>
                </a:solidFill>
                <a:latin typeface="Century Gothic" panose="020B0502020202020204" pitchFamily="34" charset="0"/>
              </a:rPr>
              <a:t>Ростов</a:t>
            </a:r>
            <a:r>
              <a:rPr lang="ru-RU" sz="1400" dirty="0">
                <a:solidFill>
                  <a:srgbClr val="2F2F2F"/>
                </a:solidFill>
                <a:latin typeface="Century Gothic" panose="020B0502020202020204" pitchFamily="34" charset="0"/>
              </a:rPr>
              <a:t>-Дон", мастер спорта международного класса, Олимпийская чемпионка игр 2016 года в Рио-де-Жанейро.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2292" name="Picture 4" descr="http://www.nlr.ru/file_img/person/10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1368152" cy="20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980728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22222"/>
                </a:solidFill>
                <a:latin typeface="Century Gothic" panose="020B0502020202020204" pitchFamily="34" charset="0"/>
              </a:rPr>
              <a:t>Фёдор Яковлевич </a:t>
            </a:r>
            <a:r>
              <a:rPr lang="ru-RU" sz="1400" b="1" dirty="0" err="1">
                <a:solidFill>
                  <a:srgbClr val="222222"/>
                </a:solidFill>
                <a:latin typeface="Century Gothic" panose="020B0502020202020204" pitchFamily="34" charset="0"/>
              </a:rPr>
              <a:t>Прийма</a:t>
            </a:r>
            <a:r>
              <a:rPr lang="ru-RU" sz="1400" dirty="0">
                <a:solidFill>
                  <a:srgbClr val="222222"/>
                </a:solidFill>
                <a:latin typeface="Century Gothic" panose="020B0502020202020204" pitchFamily="34" charset="0"/>
              </a:rPr>
              <a:t>(1909-1993 гг.) Советский и российский литературовед. </a:t>
            </a:r>
            <a:r>
              <a:rPr lang="ru-RU" sz="1400" dirty="0">
                <a:latin typeface="Century Gothic" panose="020B0502020202020204" pitchFamily="34" charset="0"/>
              </a:rPr>
              <a:t>Основные направления научной деятельности: </a:t>
            </a:r>
            <a:r>
              <a:rPr lang="ru-RU" sz="1400" b="1" dirty="0">
                <a:latin typeface="Century Gothic" panose="020B0502020202020204" pitchFamily="34" charset="0"/>
              </a:rPr>
              <a:t>древнерусская литература, русская литература XIX в., взаимосвязи русской и зарубежных литератур.</a:t>
            </a:r>
            <a:endParaRPr lang="ru-RU" sz="1400" b="1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r>
              <a:rPr lang="ru-RU" sz="1400" dirty="0">
                <a:solidFill>
                  <a:srgbClr val="222222"/>
                </a:solidFill>
                <a:latin typeface="Century Gothic" panose="020B0502020202020204" pitchFamily="34" charset="0"/>
              </a:rPr>
              <a:t>Автор многочисленных работ, посвященных «Слову о полку Игореве». Лауреат Ленинской премии (1964) — за монографию «Шевченко и русская литература XIX века».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2296" name="Picture 8" descr="http://lexicon.dobrohot.org/images/3/3a/000079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" y="2395312"/>
            <a:ext cx="1789867" cy="23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43808" y="2407642"/>
            <a:ext cx="630019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Century Gothic" panose="020B0502020202020204" pitchFamily="34" charset="0"/>
              </a:rPr>
              <a:t>Месяцев Иван Илларионович</a:t>
            </a:r>
            <a:r>
              <a:rPr lang="ru-RU" sz="1300" dirty="0">
                <a:latin typeface="Century Gothic" panose="020B0502020202020204" pitchFamily="34" charset="0"/>
              </a:rPr>
              <a:t>(1885–1940) - советский зоолог, исследователь Арктики, один из основоположников советской океанологии. По его инициативе начала применяться </a:t>
            </a:r>
            <a:r>
              <a:rPr lang="ru-RU" sz="1300" b="1" dirty="0">
                <a:latin typeface="Century Gothic" panose="020B0502020202020204" pitchFamily="34" charset="0"/>
              </a:rPr>
              <a:t>аэрофотосъёмка для изучения движения промысловых рыб</a:t>
            </a:r>
            <a:r>
              <a:rPr lang="ru-RU" sz="1300" dirty="0">
                <a:latin typeface="Century Gothic" panose="020B0502020202020204" pitchFamily="34" charset="0"/>
              </a:rPr>
              <a:t>. Возглавил ряд экспедиций в северные моря (1921–1927). По инициативе и под его руководством построено специальное научно-исследовательское судно «Персей». На нем совершались комплексные океанологические исследования в Баренцевом, Карском и Гренландском морях. Основные научные труды М. посвящены биологии рыб, образованию промысловых скоплений, исследованию морского дна и грунтов, разработке методов поисковой разведки.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08949" y="4826675"/>
            <a:ext cx="3359274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Андрей Лавров </a:t>
            </a:r>
            <a:r>
              <a:rPr lang="ru-RU" sz="1400" dirty="0">
                <a:latin typeface="Century Gothic" panose="020B0502020202020204" pitchFamily="34" charset="0"/>
              </a:rPr>
              <a:t>- легендарный советский и российский гандболист, вратарь, единственный в истории трёхкратный олимпийский чемпион по гандболу. Единственный гандболист-мужчина, принимавший участие в пяти Олимпийских играх.</a:t>
            </a:r>
          </a:p>
        </p:txBody>
      </p:sp>
      <p:pic>
        <p:nvPicPr>
          <p:cNvPr id="12298" name="Picture 10" descr="Андрей Лавров / Andrey Lavr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27" y="4893408"/>
            <a:ext cx="1428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8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944447"/>
            <a:ext cx="3392519" cy="256467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Century Gothic" panose="020B0502020202020204" pitchFamily="34" charset="0"/>
              </a:rPr>
              <a:t>Земледелие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Животноводство 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Бортничество (сбор меда). 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Рыболовство, охота.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Табаководство. 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Виноградарство.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0024" y="116632"/>
            <a:ext cx="8229600" cy="7780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Ремесла и промыслы края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1048668"/>
            <a:ext cx="2445792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Ремесла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1017778"/>
            <a:ext cx="2445792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Промыслы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212878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Кузнечное дело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Century Gothic" panose="020B0502020202020204" pitchFamily="34" charset="0"/>
              </a:rPr>
              <a:t>Лозоплетение</a:t>
            </a:r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Ткацкое ремесло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Обработка кожи, изготовление поясов, обуви, седел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 Деревообрабатывающее ремесло.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Стрелка: вниз 7"/>
          <p:cNvSpPr/>
          <p:nvPr/>
        </p:nvSpPr>
        <p:spPr>
          <a:xfrm>
            <a:off x="1907704" y="1543289"/>
            <a:ext cx="1296144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Стрелка: вниз 8"/>
          <p:cNvSpPr/>
          <p:nvPr/>
        </p:nvSpPr>
        <p:spPr>
          <a:xfrm>
            <a:off x="5938912" y="1517938"/>
            <a:ext cx="1296144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4" name="Picture 2" descr="Картинки по запросу промыслы краснодарского кра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312368" cy="22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кубанская роспис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48" y="4293095"/>
            <a:ext cx="2326495" cy="23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и по запросу промыслы краснодарского кра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12" y="4293095"/>
            <a:ext cx="3101993" cy="23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79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Кубанский казачий хор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хоровой певческий коллектив, основанный в </a:t>
            </a:r>
            <a:r>
              <a:rPr lang="ru-RU" sz="1600" b="1" dirty="0">
                <a:latin typeface="Century Gothic" panose="020B0502020202020204" pitchFamily="34" charset="0"/>
              </a:rPr>
              <a:t>1795 году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Это  </a:t>
            </a:r>
            <a:r>
              <a:rPr lang="ru-RU" sz="1600" b="1" dirty="0">
                <a:latin typeface="Century Gothic" panose="020B0502020202020204" pitchFamily="34" charset="0"/>
              </a:rPr>
              <a:t>старейший и крупнейший национальный казачий коллектив России. </a:t>
            </a:r>
            <a:r>
              <a:rPr lang="ru-RU" sz="1600" dirty="0">
                <a:latin typeface="Century Gothic" panose="020B0502020202020204" pitchFamily="34" charset="0"/>
              </a:rPr>
              <a:t>Единственный в России профессиональный коллектив этнографического творчества, имеющий непрерывную преемственную историю с начала XIX века.  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Краснодарский хор признан своеобразным национальным брендом России.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762616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Государственный академический орденов Дружбы народов и святого благоверного великого князя Димитрия Донского I степени Кубанский казачий хор) </a:t>
            </a:r>
          </a:p>
        </p:txBody>
      </p:sp>
      <p:pic>
        <p:nvPicPr>
          <p:cNvPr id="14338" name="Picture 2" descr="Картинки по запросу кубанский казачий хо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8318"/>
            <a:ext cx="5128850" cy="2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096" y="3208318"/>
            <a:ext cx="3546018" cy="2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63688" y="6105299"/>
            <a:ext cx="52565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https://www.youtube.com/watch?v=wqGUambB9dA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32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/>
          <p:cNvSpPr/>
          <p:nvPr/>
        </p:nvSpPr>
        <p:spPr>
          <a:xfrm>
            <a:off x="500267" y="384079"/>
            <a:ext cx="8064896" cy="1021556"/>
          </a:xfrm>
          <a:prstGeom prst="roundRect">
            <a:avLst/>
          </a:prstGeom>
          <a:solidFill>
            <a:srgbClr val="FFCF6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Краснодарский край (Кубань) — субъект Российской Федерации, расположенный на юго-западе Российской Федерации. 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Административный центр — город Краснодар.</a:t>
            </a:r>
          </a:p>
        </p:txBody>
      </p:sp>
      <p:sp>
        <p:nvSpPr>
          <p:cNvPr id="10" name="Заголовок 12"/>
          <p:cNvSpPr>
            <a:spLocks noGrp="1"/>
          </p:cNvSpPr>
          <p:nvPr>
            <p:ph type="title"/>
          </p:nvPr>
        </p:nvSpPr>
        <p:spPr>
          <a:xfrm>
            <a:off x="581208" y="2320032"/>
            <a:ext cx="7807215" cy="5329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Образован 13 сентября 1937 года</a:t>
            </a:r>
            <a:endParaRPr lang="ru-RU" sz="2000" dirty="0"/>
          </a:p>
        </p:txBody>
      </p:sp>
      <p:sp>
        <p:nvSpPr>
          <p:cNvPr id="11" name="Заголовок 12"/>
          <p:cNvSpPr txBox="1">
            <a:spLocks/>
          </p:cNvSpPr>
          <p:nvPr/>
        </p:nvSpPr>
        <p:spPr>
          <a:xfrm>
            <a:off x="606678" y="2924944"/>
            <a:ext cx="7781745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entury Gothic" panose="020B0502020202020204" pitchFamily="34" charset="0"/>
              </a:rPr>
              <a:t>Входит в состав Южного федерального округа</a:t>
            </a:r>
          </a:p>
        </p:txBody>
      </p:sp>
      <p:sp>
        <p:nvSpPr>
          <p:cNvPr id="12" name="Заголовок 12"/>
          <p:cNvSpPr txBox="1">
            <a:spLocks/>
          </p:cNvSpPr>
          <p:nvPr/>
        </p:nvSpPr>
        <p:spPr>
          <a:xfrm>
            <a:off x="606678" y="3573016"/>
            <a:ext cx="7781745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entury Gothic" panose="020B0502020202020204" pitchFamily="34" charset="0"/>
              </a:rPr>
              <a:t>Граничит с Ростовской областью, Ставропольским краем, Карачаево-Черкесской Республикой, Республикой Адыгея и Абхазией. По морю граничит с Крымом</a:t>
            </a:r>
          </a:p>
        </p:txBody>
      </p:sp>
      <p:sp>
        <p:nvSpPr>
          <p:cNvPr id="13" name="Заголовок 12"/>
          <p:cNvSpPr txBox="1">
            <a:spLocks/>
          </p:cNvSpPr>
          <p:nvPr/>
        </p:nvSpPr>
        <p:spPr>
          <a:xfrm>
            <a:off x="606678" y="5013176"/>
            <a:ext cx="7781745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entury Gothic" panose="020B0502020202020204" pitchFamily="34" charset="0"/>
              </a:rPr>
              <a:t>Административный центр — город Краснодар</a:t>
            </a:r>
          </a:p>
        </p:txBody>
      </p:sp>
      <p:sp>
        <p:nvSpPr>
          <p:cNvPr id="14" name="Стрелка: вниз 13"/>
          <p:cNvSpPr/>
          <p:nvPr/>
        </p:nvSpPr>
        <p:spPr>
          <a:xfrm>
            <a:off x="3563888" y="1477642"/>
            <a:ext cx="1584176" cy="77038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6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.tourister.ru/files/1/5/0/5/4/0/0/orig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411474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as.ru/upload/iblock/cc8/krasnod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54836"/>
            <a:ext cx="4392488" cy="488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576" y="188640"/>
            <a:ext cx="7848872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entury Gothic" panose="020B0502020202020204" pitchFamily="34" charset="0"/>
              </a:rPr>
              <a:t>Географическое положение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054" y="3789040"/>
            <a:ext cx="42484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Из общей протяжённости границы в 1540 км — 740 км проходит вдоль моря. Наибольшая протяженность края с севера на юг — 327 км и с запада на восток — 360 км. </a:t>
            </a:r>
            <a:r>
              <a:rPr lang="ru-RU" b="1" dirty="0">
                <a:solidFill>
                  <a:srgbClr val="222222"/>
                </a:solidFill>
                <a:latin typeface="Century Gothic" panose="020B0502020202020204" pitchFamily="34" charset="0"/>
              </a:rPr>
              <a:t>Территория Краснодарского края занимает площадь 75,5 тысяч км</a:t>
            </a:r>
            <a:r>
              <a:rPr lang="ru-RU" b="1" baseline="30000" dirty="0">
                <a:solidFill>
                  <a:srgbClr val="222222"/>
                </a:solidFill>
                <a:latin typeface="Century Gothic" panose="020B0502020202020204" pitchFamily="34" charset="0"/>
              </a:rPr>
              <a:t>2</a:t>
            </a:r>
            <a:endParaRPr lang="ru-RU" b="1" baseline="30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225" t="17801" r="41338" b="17800"/>
          <a:stretch/>
        </p:blipFill>
        <p:spPr>
          <a:xfrm>
            <a:off x="251520" y="980728"/>
            <a:ext cx="5494523" cy="5616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7562" t="19201" r="2751" b="33200"/>
          <a:stretch/>
        </p:blipFill>
        <p:spPr>
          <a:xfrm>
            <a:off x="5940152" y="2453174"/>
            <a:ext cx="2808312" cy="3819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16632"/>
            <a:ext cx="7848872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entury Gothic" panose="020B0502020202020204" pitchFamily="34" charset="0"/>
              </a:rPr>
              <a:t>Географическое положение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980728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Расстояние между Москвой и Краснодаром -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1400 км </a:t>
            </a:r>
          </a:p>
        </p:txBody>
      </p:sp>
    </p:spTree>
    <p:extLst>
      <p:ext uri="{BB962C8B-B14F-4D97-AF65-F5344CB8AC3E}">
        <p14:creationId xmlns:p14="http://schemas.microsoft.com/office/powerpoint/2010/main" val="278268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79029"/>
            <a:ext cx="8229600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entury Gothic" panose="020B0502020202020204" pitchFamily="34" charset="0"/>
              </a:rPr>
              <a:t>Географическое положение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09417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Краснодарский край </a:t>
            </a:r>
            <a:r>
              <a:rPr lang="ru-RU" sz="1600" b="1" dirty="0">
                <a:latin typeface="Century Gothic" panose="020B0502020202020204" pitchFamily="34" charset="0"/>
              </a:rPr>
              <a:t>делится рекой Кубань на две части</a:t>
            </a:r>
            <a:r>
              <a:rPr lang="ru-RU" sz="1600" dirty="0">
                <a:latin typeface="Century Gothic" panose="020B0502020202020204" pitchFamily="34" charset="0"/>
              </a:rPr>
              <a:t>: 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северную</a:t>
            </a:r>
            <a:r>
              <a:rPr lang="ru-RU" sz="1600" dirty="0">
                <a:latin typeface="Century Gothic" panose="020B0502020202020204" pitchFamily="34" charset="0"/>
              </a:rPr>
              <a:t> — равнинную (2/3 территории), расположенную на Кубано-Приазовской низменности, 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и южную </a:t>
            </a:r>
            <a:r>
              <a:rPr lang="ru-RU" sz="1600" dirty="0">
                <a:latin typeface="Century Gothic" panose="020B0502020202020204" pitchFamily="34" charset="0"/>
              </a:rPr>
              <a:t>— предгорную и горную (1/3 территории), расположенную в западной высокогорной части Большого Кавказа. </a:t>
            </a:r>
            <a:r>
              <a:rPr lang="ru-RU" sz="1600" b="1" dirty="0">
                <a:latin typeface="Century Gothic" panose="020B0502020202020204" pitchFamily="34" charset="0"/>
              </a:rPr>
              <a:t>Высшая точка — гора </a:t>
            </a:r>
            <a:r>
              <a:rPr lang="ru-RU" sz="1600" b="1" dirty="0" err="1">
                <a:latin typeface="Century Gothic" panose="020B0502020202020204" pitchFamily="34" charset="0"/>
              </a:rPr>
              <a:t>Цахвоа</a:t>
            </a:r>
            <a:r>
              <a:rPr lang="ru-RU" sz="1600" b="1" dirty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(3345 м).</a:t>
            </a:r>
          </a:p>
        </p:txBody>
      </p:sp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58177"/>
            <a:ext cx="3089920" cy="23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2219786"/>
            <a:ext cx="368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Цахвоа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259205"/>
            <a:ext cx="5184576" cy="230832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Главная река </a:t>
            </a:r>
            <a:r>
              <a:rPr lang="ru-RU" sz="1600" dirty="0">
                <a:latin typeface="Century Gothic" panose="020B0502020202020204" pitchFamily="34" charset="0"/>
              </a:rPr>
              <a:t>Краснодарского края — </a:t>
            </a:r>
            <a:r>
              <a:rPr lang="ru-RU" sz="1600" b="1" dirty="0">
                <a:latin typeface="Century Gothic" panose="020B0502020202020204" pitchFamily="34" charset="0"/>
              </a:rPr>
              <a:t>Кубань</a:t>
            </a:r>
            <a:r>
              <a:rPr lang="ru-RU" sz="1600" dirty="0">
                <a:latin typeface="Century Gothic" panose="020B0502020202020204" pitchFamily="34" charset="0"/>
              </a:rPr>
              <a:t>, принимающая слева много притоков (</a:t>
            </a:r>
            <a:r>
              <a:rPr lang="ru-RU" sz="1600" b="1" dirty="0">
                <a:latin typeface="Century Gothic" panose="020B0502020202020204" pitchFamily="34" charset="0"/>
              </a:rPr>
              <a:t>Уруп, Лаба, Белая</a:t>
            </a:r>
            <a:r>
              <a:rPr lang="ru-RU" sz="1600" dirty="0">
                <a:latin typeface="Century Gothic" panose="020B0502020202020204" pitchFamily="34" charset="0"/>
              </a:rPr>
              <a:t> и др.), для регулирования стока которой сооружено </a:t>
            </a:r>
            <a:r>
              <a:rPr lang="ru-RU" sz="1600" b="1" dirty="0">
                <a:latin typeface="Century Gothic" panose="020B0502020202020204" pitchFamily="34" charset="0"/>
              </a:rPr>
              <a:t>Краснодарское водохранилище</a:t>
            </a:r>
            <a:r>
              <a:rPr lang="ru-RU" sz="1600" dirty="0">
                <a:latin typeface="Century Gothic" panose="020B0502020202020204" pitchFamily="34" charset="0"/>
              </a:rPr>
              <a:t>. Реки бассейна Азовского моря имеют равнинный характер, наибольшие из них — </a:t>
            </a:r>
            <a:r>
              <a:rPr lang="ru-RU" sz="1600" b="1" dirty="0">
                <a:latin typeface="Century Gothic" panose="020B0502020202020204" pitchFamily="34" charset="0"/>
              </a:rPr>
              <a:t>Ея, </a:t>
            </a:r>
            <a:r>
              <a:rPr lang="ru-RU" sz="1600" b="1" dirty="0" err="1">
                <a:latin typeface="Century Gothic" panose="020B0502020202020204" pitchFamily="34" charset="0"/>
              </a:rPr>
              <a:t>Бейсуг</a:t>
            </a:r>
            <a:r>
              <a:rPr lang="ru-RU" sz="1600" b="1" dirty="0">
                <a:latin typeface="Century Gothic" panose="020B0502020202020204" pitchFamily="34" charset="0"/>
              </a:rPr>
              <a:t>, </a:t>
            </a:r>
            <a:r>
              <a:rPr lang="ru-RU" sz="1600" b="1" dirty="0" err="1">
                <a:latin typeface="Century Gothic" panose="020B0502020202020204" pitchFamily="34" charset="0"/>
              </a:rPr>
              <a:t>Кирпили</a:t>
            </a:r>
            <a:r>
              <a:rPr lang="ru-RU" sz="1600" dirty="0">
                <a:latin typeface="Century Gothic" panose="020B0502020202020204" pitchFamily="34" charset="0"/>
              </a:rPr>
              <a:t>. Реки Черноморского побережья невелики, наибольшая из них — </a:t>
            </a:r>
            <a:r>
              <a:rPr lang="ru-RU" sz="1600" b="1" dirty="0" err="1">
                <a:latin typeface="Century Gothic" panose="020B0502020202020204" pitchFamily="34" charset="0"/>
              </a:rPr>
              <a:t>Мзымта</a:t>
            </a:r>
            <a:r>
              <a:rPr lang="ru-RU" sz="16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653136"/>
            <a:ext cx="892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На территории края расположено </a:t>
            </a:r>
            <a:r>
              <a:rPr lang="ru-RU" sz="1600" b="1" dirty="0">
                <a:latin typeface="Century Gothic" panose="020B0502020202020204" pitchFamily="34" charset="0"/>
              </a:rPr>
              <a:t>много мелких карстовых озёр</a:t>
            </a:r>
            <a:r>
              <a:rPr lang="ru-RU" sz="1600" dirty="0">
                <a:latin typeface="Century Gothic" panose="020B0502020202020204" pitchFamily="34" charset="0"/>
              </a:rPr>
              <a:t>, на Таманском полуострове и побережье Азовского моря — </a:t>
            </a:r>
            <a:r>
              <a:rPr lang="ru-RU" sz="1600" b="1" dirty="0">
                <a:latin typeface="Century Gothic" panose="020B0502020202020204" pitchFamily="34" charset="0"/>
              </a:rPr>
              <a:t>озёра-лиманы</a:t>
            </a:r>
            <a:r>
              <a:rPr lang="ru-RU" sz="1600" dirty="0">
                <a:latin typeface="Century Gothic" panose="020B0502020202020204" pitchFamily="34" charset="0"/>
              </a:rPr>
              <a:t>. На территории Краснодарского края находится </a:t>
            </a:r>
            <a:r>
              <a:rPr lang="ru-RU" sz="1600" b="1" dirty="0">
                <a:latin typeface="Century Gothic" panose="020B0502020202020204" pitchFamily="34" charset="0"/>
              </a:rPr>
              <a:t>самое большое озеро Северного Кавказа — </a:t>
            </a:r>
            <a:r>
              <a:rPr lang="ru-RU" sz="1600" b="1" dirty="0" err="1">
                <a:latin typeface="Century Gothic" panose="020B0502020202020204" pitchFamily="34" charset="0"/>
              </a:rPr>
              <a:t>Абрау</a:t>
            </a:r>
            <a:r>
              <a:rPr lang="ru-RU" sz="16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На территории края расположен крупный </a:t>
            </a:r>
            <a:r>
              <a:rPr lang="ru-RU" sz="1600" b="1" dirty="0">
                <a:latin typeface="Century Gothic" panose="020B0502020202020204" pitchFamily="34" charset="0"/>
              </a:rPr>
              <a:t>Азово-Кубанский бассейн</a:t>
            </a:r>
            <a:r>
              <a:rPr lang="ru-RU" sz="1600" dirty="0">
                <a:latin typeface="Century Gothic" panose="020B0502020202020204" pitchFamily="34" charset="0"/>
              </a:rPr>
              <a:t> пресных подземных вод, имеющий значительные запасы </a:t>
            </a:r>
            <a:r>
              <a:rPr lang="ru-RU" sz="1600" b="1" dirty="0">
                <a:latin typeface="Century Gothic" panose="020B0502020202020204" pitchFamily="34" charset="0"/>
              </a:rPr>
              <a:t>термальных и минеральных вод</a:t>
            </a:r>
            <a:r>
              <a:rPr lang="ru-RU" sz="16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19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54" t="11318" r="41051" b="10057"/>
          <a:stretch/>
        </p:blipFill>
        <p:spPr>
          <a:xfrm>
            <a:off x="3779912" y="908720"/>
            <a:ext cx="5313647" cy="5328592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8229600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entury Gothic" panose="020B0502020202020204" pitchFamily="34" charset="0"/>
              </a:rPr>
              <a:t>Население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40" y="1119435"/>
            <a:ext cx="38453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Численность населения края </a:t>
            </a:r>
            <a:r>
              <a:rPr lang="ru-RU" dirty="0">
                <a:latin typeface="Century Gothic" panose="020B0502020202020204" pitchFamily="34" charset="0"/>
              </a:rPr>
              <a:t>по данным Росстата составляет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5 570 945 чел. </a:t>
            </a:r>
            <a:r>
              <a:rPr lang="ru-RU" dirty="0">
                <a:latin typeface="Century Gothic" panose="020B0502020202020204" pitchFamily="34" charset="0"/>
              </a:rPr>
              <a:t>(2017) </a:t>
            </a:r>
          </a:p>
          <a:p>
            <a:endParaRPr lang="ru-RU" sz="1600" i="1" dirty="0">
              <a:latin typeface="Century Gothic" panose="020B0502020202020204" pitchFamily="34" charset="0"/>
            </a:endParaRPr>
          </a:p>
          <a:p>
            <a:r>
              <a:rPr lang="ru-RU" sz="1600" i="1" dirty="0">
                <a:latin typeface="Century Gothic" panose="020B0502020202020204" pitchFamily="34" charset="0"/>
              </a:rPr>
              <a:t>*Население Словакии - </a:t>
            </a:r>
          </a:p>
          <a:p>
            <a:r>
              <a:rPr lang="ru-RU" sz="1600" i="1" dirty="0">
                <a:latin typeface="Century Gothic" panose="020B0502020202020204" pitchFamily="34" charset="0"/>
              </a:rPr>
              <a:t>5 400 536 чел. (2012)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Край занимает </a:t>
            </a:r>
            <a:r>
              <a:rPr lang="ru-RU" b="1" dirty="0">
                <a:latin typeface="Century Gothic" panose="020B0502020202020204" pitchFamily="34" charset="0"/>
              </a:rPr>
              <a:t>3-е место среди регионов РФ </a:t>
            </a:r>
            <a:r>
              <a:rPr lang="ru-RU" dirty="0">
                <a:latin typeface="Century Gothic" panose="020B0502020202020204" pitchFamily="34" charset="0"/>
              </a:rPr>
              <a:t>по числу жителей — после Москвы и Московской области. 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b="1" dirty="0">
                <a:latin typeface="Century Gothic" panose="020B0502020202020204" pitchFamily="34" charset="0"/>
              </a:rPr>
              <a:t>Плотность населения </a:t>
            </a:r>
            <a:r>
              <a:rPr lang="ru-RU" dirty="0">
                <a:latin typeface="Century Gothic" panose="020B0502020202020204" pitchFamily="34" charset="0"/>
              </a:rPr>
              <a:t>— </a:t>
            </a:r>
          </a:p>
          <a:p>
            <a:r>
              <a:rPr lang="ru-RU" dirty="0">
                <a:latin typeface="Century Gothic" panose="020B0502020202020204" pitchFamily="34" charset="0"/>
              </a:rPr>
              <a:t>73,80 чел./км</a:t>
            </a:r>
            <a:r>
              <a:rPr lang="ru-RU" baseline="30000" dirty="0">
                <a:latin typeface="Century Gothic" panose="020B0502020202020204" pitchFamily="34" charset="0"/>
              </a:rPr>
              <a:t>2</a:t>
            </a:r>
            <a:r>
              <a:rPr lang="ru-RU" dirty="0">
                <a:latin typeface="Century Gothic" panose="020B0502020202020204" pitchFamily="34" charset="0"/>
              </a:rPr>
              <a:t> (2017). </a:t>
            </a:r>
          </a:p>
          <a:p>
            <a:r>
              <a:rPr lang="ru-RU" dirty="0">
                <a:latin typeface="Century Gothic" panose="020B0502020202020204" pitchFamily="34" charset="0"/>
              </a:rPr>
              <a:t>Городское население — </a:t>
            </a:r>
          </a:p>
          <a:p>
            <a:r>
              <a:rPr lang="ru-RU" dirty="0">
                <a:latin typeface="Century Gothic" panose="020B0502020202020204" pitchFamily="34" charset="0"/>
              </a:rPr>
              <a:t>54,6 % (2017). </a:t>
            </a:r>
          </a:p>
          <a:p>
            <a:r>
              <a:rPr lang="ru-RU" dirty="0">
                <a:latin typeface="Century Gothic" panose="020B0502020202020204" pitchFamily="34" charset="0"/>
              </a:rPr>
              <a:t>Уровень урбанизации ниже, чем в среднем по стране (74,27%).</a:t>
            </a:r>
          </a:p>
        </p:txBody>
      </p:sp>
    </p:spTree>
    <p:extLst>
      <p:ext uri="{BB962C8B-B14F-4D97-AF65-F5344CB8AC3E}">
        <p14:creationId xmlns:p14="http://schemas.microsoft.com/office/powerpoint/2010/main" val="300339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405750"/>
            <a:ext cx="8229600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Национальный состав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987" t="23401" r="53938" b="31800"/>
          <a:stretch/>
        </p:blipFill>
        <p:spPr>
          <a:xfrm>
            <a:off x="179512" y="1403484"/>
            <a:ext cx="6143183" cy="4680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7200" y="6084004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*по переписи 2002 года</a:t>
            </a:r>
          </a:p>
        </p:txBody>
      </p:sp>
      <p:pic>
        <p:nvPicPr>
          <p:cNvPr id="5122" name="Picture 2" descr="Картинки по запросу кубань национальный соста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34" y="1507627"/>
            <a:ext cx="2275310" cy="19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кубань армяне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9467" y="3861048"/>
            <a:ext cx="2275310" cy="19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6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45151" y="349075"/>
            <a:ext cx="8229600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Промышленность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134" y="1381841"/>
            <a:ext cx="61260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Century Gothic" panose="020B0502020202020204" pitchFamily="34" charset="0"/>
              </a:rPr>
              <a:t>Пищевая отрасль обеспечивает 42,8 % общего объёма промышленной продукции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083683"/>
            <a:ext cx="34563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 электроэнергетика (13,4 %)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201" y="2552946"/>
            <a:ext cx="34566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топливная отрасль (10,5 %)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135" y="3022209"/>
            <a:ext cx="61260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машиностроение и металлообработка (9,4%)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135" y="3509985"/>
            <a:ext cx="61260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промышленность строительных материалов (7,9%)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2135" y="3960735"/>
            <a:ext cx="61260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химический и лесной комплексы - по 3-4 % промышленного производства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5455" y="508518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В Краснодаре и его окрестностях сосредоточено 38 % объёма промышленной продукции и 47 % инвестиций в основной капитал, сконцентрировано 16 % населения.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162" y="1134781"/>
            <a:ext cx="2587285" cy="17377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162" y="2948322"/>
            <a:ext cx="2587285" cy="17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1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3" y="407707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95536" y="260648"/>
            <a:ext cx="8229600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latin typeface="Century Gothic" panose="020B0502020202020204" pitchFamily="34" charset="0"/>
              </a:rPr>
              <a:t>Сельское хозяйство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В экономике России край выделяется как </a:t>
            </a:r>
          </a:p>
          <a:p>
            <a:pPr algn="ctr"/>
            <a:r>
              <a:rPr lang="ru-RU" b="1" dirty="0">
                <a:latin typeface="Century Gothic" panose="020B0502020202020204" pitchFamily="34" charset="0"/>
              </a:rPr>
              <a:t>важнейший сельскохозяйственный регион страны</a:t>
            </a:r>
            <a:r>
              <a:rPr lang="ru-RU" dirty="0">
                <a:latin typeface="Century Gothic" panose="020B0502020202020204" pitchFamily="34" charset="0"/>
              </a:rPr>
              <a:t> (7 % валовой продукции сельского хозяйства России,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1-е место в России</a:t>
            </a:r>
            <a:r>
              <a:rPr lang="ru-RU" dirty="0">
                <a:latin typeface="Century Gothic" panose="020B0502020202020204" pitchFamily="34" charset="0"/>
              </a:rPr>
              <a:t>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121168"/>
            <a:ext cx="8013576" cy="147732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Краснодарский край — лидер </a:t>
            </a:r>
            <a:r>
              <a:rPr lang="ru-RU" dirty="0">
                <a:latin typeface="Century Gothic" panose="020B0502020202020204" pitchFamily="34" charset="0"/>
              </a:rPr>
              <a:t>по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валовому сбору зерна (10% от общероссийского) 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сахарной свёклы (17,3%),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один из ведущих производителей семян подсолнечника (15 %) 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виноградных вин (37 %)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939" y="4080372"/>
            <a:ext cx="2920866" cy="1940915"/>
          </a:xfrm>
          <a:prstGeom prst="rect">
            <a:avLst/>
          </a:prstGeom>
        </p:spPr>
      </p:pic>
      <p:pic>
        <p:nvPicPr>
          <p:cNvPr id="7172" name="Picture 4" descr="Картинки по запросу краснодарский край виноградн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13" y="4077072"/>
            <a:ext cx="2578643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43328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6EDC33B-480B-4D4D-AAAA-443CBE30E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основе шаблона Знакомство с PowerPoint 2010</Template>
  <TotalTime>0</TotalTime>
  <Words>1263</Words>
  <Application>Microsoft Office PowerPoint</Application>
  <PresentationFormat>Экран (4:3)</PresentationFormat>
  <Paragraphs>108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Georgia</vt:lpstr>
      <vt:lpstr>Introducing PowerPoint 2010</vt:lpstr>
      <vt:lpstr>КРАСНОДАРСКИЙ КРАЙ </vt:lpstr>
      <vt:lpstr>Образован 13 сентября 1937 года</vt:lpstr>
      <vt:lpstr>Презентация PowerPoint</vt:lpstr>
      <vt:lpstr>Презентация PowerPoint</vt:lpstr>
      <vt:lpstr>Географическое положение</vt:lpstr>
      <vt:lpstr>Население края</vt:lpstr>
      <vt:lpstr>Национальный состав</vt:lpstr>
      <vt:lpstr>Промышленность</vt:lpstr>
      <vt:lpstr>Презентация PowerPoint</vt:lpstr>
      <vt:lpstr>Краснодарский чай</vt:lpstr>
      <vt:lpstr>Презентация PowerPoint</vt:lpstr>
      <vt:lpstr>Туризм</vt:lpstr>
      <vt:lpstr>Сочи — курорт федерального значения</vt:lpstr>
      <vt:lpstr>Презентация PowerPoint</vt:lpstr>
      <vt:lpstr>Известные люди, родившиеся в Краснодарском крае</vt:lpstr>
      <vt:lpstr>Ремесла и промыслы края</vt:lpstr>
      <vt:lpstr>Кубанский казачий хор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2017-04-22T13:59:00Z</dcterms:created>
  <dcterms:modified xsi:type="dcterms:W3CDTF">2017-04-24T06:47:40Z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