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82" r:id="rId3"/>
    <p:sldId id="258" r:id="rId4"/>
    <p:sldId id="259" r:id="rId5"/>
    <p:sldId id="286" r:id="rId6"/>
    <p:sldId id="283" r:id="rId7"/>
    <p:sldId id="284" r:id="rId8"/>
    <p:sldId id="307" r:id="rId9"/>
    <p:sldId id="264" r:id="rId10"/>
    <p:sldId id="285" r:id="rId11"/>
    <p:sldId id="310" r:id="rId12"/>
    <p:sldId id="309" r:id="rId13"/>
    <p:sldId id="311" r:id="rId14"/>
    <p:sldId id="308" r:id="rId15"/>
    <p:sldId id="312" r:id="rId16"/>
    <p:sldId id="313" r:id="rId17"/>
    <p:sldId id="288" r:id="rId18"/>
    <p:sldId id="292" r:id="rId19"/>
    <p:sldId id="295" r:id="rId20"/>
    <p:sldId id="314" r:id="rId21"/>
    <p:sldId id="293" r:id="rId22"/>
    <p:sldId id="289" r:id="rId23"/>
    <p:sldId id="315" r:id="rId24"/>
    <p:sldId id="270" r:id="rId25"/>
    <p:sldId id="316" r:id="rId26"/>
    <p:sldId id="303" r:id="rId27"/>
    <p:sldId id="261" r:id="rId28"/>
    <p:sldId id="306" r:id="rId29"/>
    <p:sldId id="317" r:id="rId30"/>
    <p:sldId id="318" r:id="rId31"/>
    <p:sldId id="263" r:id="rId32"/>
    <p:sldId id="305" r:id="rId33"/>
    <p:sldId id="281" r:id="rId34"/>
    <p:sldId id="319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70" d="100"/>
          <a:sy n="70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9B80-6BD2-4683-8B5F-AF339AF6C8DF}" type="datetimeFigureOut">
              <a:rPr lang="cs-CZ" smtClean="0"/>
              <a:pPr/>
              <a:t>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5DF-D90D-449F-B455-32787C6B5C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9B80-6BD2-4683-8B5F-AF339AF6C8DF}" type="datetimeFigureOut">
              <a:rPr lang="cs-CZ" smtClean="0"/>
              <a:pPr/>
              <a:t>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5DF-D90D-449F-B455-32787C6B5C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9B80-6BD2-4683-8B5F-AF339AF6C8DF}" type="datetimeFigureOut">
              <a:rPr lang="cs-CZ" smtClean="0"/>
              <a:pPr/>
              <a:t>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5DF-D90D-449F-B455-32787C6B5C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9B80-6BD2-4683-8B5F-AF339AF6C8DF}" type="datetimeFigureOut">
              <a:rPr lang="cs-CZ" smtClean="0"/>
              <a:pPr/>
              <a:t>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5DF-D90D-449F-B455-32787C6B5C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9B80-6BD2-4683-8B5F-AF339AF6C8DF}" type="datetimeFigureOut">
              <a:rPr lang="cs-CZ" smtClean="0"/>
              <a:pPr/>
              <a:t>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5DF-D90D-449F-B455-32787C6B5C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9B80-6BD2-4683-8B5F-AF339AF6C8DF}" type="datetimeFigureOut">
              <a:rPr lang="cs-CZ" smtClean="0"/>
              <a:pPr/>
              <a:t>6.5.2017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5DF-D90D-449F-B455-32787C6B5C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9B80-6BD2-4683-8B5F-AF339AF6C8DF}" type="datetimeFigureOut">
              <a:rPr lang="cs-CZ" smtClean="0"/>
              <a:pPr/>
              <a:t>6.5.2017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5DF-D90D-449F-B455-32787C6B5C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9B80-6BD2-4683-8B5F-AF339AF6C8DF}" type="datetimeFigureOut">
              <a:rPr lang="cs-CZ" smtClean="0"/>
              <a:pPr/>
              <a:t>6.5.2017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5DF-D90D-449F-B455-32787C6B5C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9B80-6BD2-4683-8B5F-AF339AF6C8DF}" type="datetimeFigureOut">
              <a:rPr lang="cs-CZ" smtClean="0"/>
              <a:pPr/>
              <a:t>6.5.2017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5DF-D90D-449F-B455-32787C6B5C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9B80-6BD2-4683-8B5F-AF339AF6C8DF}" type="datetimeFigureOut">
              <a:rPr lang="cs-CZ" smtClean="0"/>
              <a:pPr/>
              <a:t>6.5.2017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5DF-D90D-449F-B455-32787C6B5C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69B80-6BD2-4683-8B5F-AF339AF6C8DF}" type="datetimeFigureOut">
              <a:rPr lang="cs-CZ" smtClean="0"/>
              <a:pPr/>
              <a:t>6.5.2017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5DF-D90D-449F-B455-32787C6B5C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9000">
              <a:srgbClr val="FF0000"/>
            </a:gs>
            <a:gs pos="100000">
              <a:schemeClr val="accent2">
                <a:lumMod val="0"/>
                <a:lumOff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69B80-6BD2-4683-8B5F-AF339AF6C8DF}" type="datetimeFigureOut">
              <a:rPr lang="cs-CZ" smtClean="0"/>
              <a:pPr/>
              <a:t>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A75DF-D90D-449F-B455-32787C6B5C5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fia.ru/murmanskaya.html" TargetMode="External"/><Relationship Id="rId7" Type="http://schemas.openxmlformats.org/officeDocument/2006/relationships/hyperlink" Target="https://ru.wikipedia.org/" TargetMode="External"/><Relationship Id="rId2" Type="http://schemas.openxmlformats.org/officeDocument/2006/relationships/hyperlink" Target="http://tumannyj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andex.ru/" TargetMode="External"/><Relationship Id="rId5" Type="http://schemas.openxmlformats.org/officeDocument/2006/relationships/hyperlink" Target="http://nesiditsa.ru/region/murmanskaya" TargetMode="External"/><Relationship Id="rId4" Type="http://schemas.openxmlformats.org/officeDocument/2006/relationships/hyperlink" Target="https://ru.wikipedia.org/wiki/&#1052;&#1091;&#1088;&#1084;&#1072;&#1085;&#1089;&#1082;&#1072;&#1103;_&#1086;&#1073;&#1083;&#1072;&#1089;&#1090;&#1100;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38872" y="6237312"/>
            <a:ext cx="4258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/>
              <a:t>Сильвия Козарова</a:t>
            </a:r>
            <a:r>
              <a:rPr lang="cs-CZ" sz="2400" b="1" dirty="0"/>
              <a:t>, </a:t>
            </a:r>
            <a:r>
              <a:rPr lang="ru-RU" sz="2400" b="1" dirty="0"/>
              <a:t>453</a:t>
            </a:r>
            <a:r>
              <a:rPr lang="cs-CZ" sz="2400" b="1" dirty="0"/>
              <a:t> </a:t>
            </a:r>
            <a:r>
              <a:rPr lang="ru-RU" sz="2400" b="1" dirty="0"/>
              <a:t>441</a:t>
            </a:r>
            <a:endParaRPr lang="cs-CZ" sz="2400" b="1" dirty="0"/>
          </a:p>
        </p:txBody>
      </p:sp>
      <p:sp>
        <p:nvSpPr>
          <p:cNvPr id="7" name="Nadpis 6"/>
          <p:cNvSpPr txBox="1">
            <a:spLocks noGrp="1"/>
          </p:cNvSpPr>
          <p:nvPr>
            <p:ph type="ctrTitle"/>
          </p:nvPr>
        </p:nvSpPr>
        <p:spPr>
          <a:xfrm>
            <a:off x="155786" y="466952"/>
            <a:ext cx="896617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500" b="1" dirty="0">
                <a:ln w="22225">
                  <a:solidFill>
                    <a:schemeClr val="bg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Мурманская область</a:t>
            </a:r>
            <a:endParaRPr lang="cs-CZ" sz="7500" b="1" dirty="0">
              <a:ln w="22225">
                <a:solidFill>
                  <a:schemeClr val="bg2"/>
                </a:soli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 BLANCA" panose="02000000000000000000" pitchFamily="2" charset="0"/>
            </a:endParaRPr>
          </a:p>
        </p:txBody>
      </p:sp>
      <p:pic>
        <p:nvPicPr>
          <p:cNvPr id="12" name="Picture 2" descr="Мурманская область на карте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0" y="1837501"/>
            <a:ext cx="7776864" cy="42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0160">
                  <a:solidFill>
                    <a:schemeClr val="bg2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Реки</a:t>
            </a:r>
            <a:endParaRPr lang="ru-RU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ru-RU" dirty="0"/>
              <a:t>Несколько сотен </a:t>
            </a:r>
            <a:r>
              <a:rPr lang="ru-RU" b="1" dirty="0"/>
              <a:t>больших и малых рек</a:t>
            </a:r>
            <a:endParaRPr lang="cs-CZ" b="1" dirty="0"/>
          </a:p>
          <a:p>
            <a:r>
              <a:rPr lang="ru-RU" dirty="0"/>
              <a:t>Принадлежат бассейнам </a:t>
            </a:r>
            <a:r>
              <a:rPr lang="ru-RU" b="1" dirty="0"/>
              <a:t>Белого, Баренцева и Балтийского морей</a:t>
            </a:r>
            <a:endParaRPr lang="cs-CZ" b="1" dirty="0"/>
          </a:p>
          <a:p>
            <a:r>
              <a:rPr lang="ru-RU" b="1" dirty="0"/>
              <a:t>Крупнейшая река </a:t>
            </a:r>
            <a:r>
              <a:rPr lang="ru-RU" dirty="0"/>
              <a:t>области </a:t>
            </a:r>
            <a:r>
              <a:rPr lang="cs-CZ" dirty="0"/>
              <a:t>– </a:t>
            </a:r>
            <a:r>
              <a:rPr lang="ru-RU" b="1" dirty="0"/>
              <a:t>Поной</a:t>
            </a:r>
            <a:r>
              <a:rPr lang="cs-CZ" dirty="0"/>
              <a:t> (</a:t>
            </a:r>
            <a:r>
              <a:rPr lang="ru-RU" dirty="0"/>
              <a:t>длина 426 км</a:t>
            </a:r>
            <a:r>
              <a:rPr lang="cs-CZ" dirty="0"/>
              <a:t>)</a:t>
            </a:r>
          </a:p>
          <a:p>
            <a:r>
              <a:rPr lang="ru-RU" dirty="0"/>
              <a:t>Варзуга, Умба, Нива, Воронья, Кола, Тулома,</a:t>
            </a:r>
            <a:r>
              <a:rPr lang="cs-CZ" dirty="0"/>
              <a:t> </a:t>
            </a:r>
            <a:r>
              <a:rPr lang="ru-RU" dirty="0"/>
              <a:t>Стрельна</a:t>
            </a:r>
            <a:r>
              <a:rPr lang="cs-CZ" dirty="0"/>
              <a:t>, </a:t>
            </a:r>
            <a:r>
              <a:rPr lang="ru-RU" dirty="0"/>
              <a:t>Паз</a:t>
            </a:r>
            <a:r>
              <a:rPr lang="cs-CZ" dirty="0"/>
              <a:t>, 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thumb/a/ac/Harefossen2.jpg/800px-Harefoss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3" y="116632"/>
            <a:ext cx="4272409" cy="284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upload.wikimedia.org/wikipedia/commons/thumb/5/50/Suchaja_Yokanga.jpg/800px-Suchaja_Yokan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48" y="3861048"/>
            <a:ext cx="4272409" cy="284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upload.wikimedia.org/wikipedia/commons/thumb/b/b2/Krasnenkaya_ostrovnoy.jpg/800px-Krasnenkaya_ostrovno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4" y="476672"/>
            <a:ext cx="4128393" cy="309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upload.wikimedia.org/wikipedia/commons/thumb/c/ca/Naruska%2C_Salla%2C_Finland.jpg/800px-Naruska%2C_Salla%2C_Finla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6" y="3212976"/>
            <a:ext cx="4296346" cy="322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839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0160">
                  <a:solidFill>
                    <a:schemeClr val="bg2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Озёра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429200"/>
          </a:xfrm>
        </p:spPr>
        <p:txBody>
          <a:bodyPr>
            <a:normAutofit/>
          </a:bodyPr>
          <a:lstStyle/>
          <a:p>
            <a:r>
              <a:rPr lang="cs-CZ" dirty="0"/>
              <a:t>O</a:t>
            </a:r>
            <a:r>
              <a:rPr lang="ru-RU" dirty="0"/>
              <a:t>коло </a:t>
            </a:r>
            <a:r>
              <a:rPr lang="ru-RU" b="1" dirty="0"/>
              <a:t>ста тысяч озёр</a:t>
            </a:r>
            <a:endParaRPr lang="cs-CZ" b="1" dirty="0"/>
          </a:p>
          <a:p>
            <a:r>
              <a:rPr lang="cs-CZ" dirty="0"/>
              <a:t>O</a:t>
            </a:r>
            <a:r>
              <a:rPr lang="ru-RU" dirty="0"/>
              <a:t>коло 20 </a:t>
            </a:r>
            <a:r>
              <a:rPr lang="ru-RU" b="1" dirty="0"/>
              <a:t>крупных водохранилищ</a:t>
            </a:r>
            <a:endParaRPr lang="cs-CZ" b="1" dirty="0"/>
          </a:p>
          <a:p>
            <a:r>
              <a:rPr lang="ru-RU" b="1" dirty="0"/>
              <a:t>Крупнейшее о</a:t>
            </a:r>
            <a:r>
              <a:rPr lang="cs-CZ" b="1" dirty="0"/>
              <a:t>.</a:t>
            </a:r>
            <a:r>
              <a:rPr lang="ru-RU" dirty="0"/>
              <a:t> области — </a:t>
            </a:r>
            <a:r>
              <a:rPr lang="ru-RU" b="1" dirty="0"/>
              <a:t>Имандра</a:t>
            </a:r>
            <a:r>
              <a:rPr lang="ru-RU" dirty="0"/>
              <a:t> (876 км²)</a:t>
            </a:r>
            <a:endParaRPr lang="cs-CZ" dirty="0"/>
          </a:p>
          <a:p>
            <a:r>
              <a:rPr lang="ru-RU" b="1" dirty="0"/>
              <a:t>Глубочайшее</a:t>
            </a:r>
            <a:r>
              <a:rPr lang="cs-CZ" b="1" dirty="0"/>
              <a:t> </a:t>
            </a:r>
            <a:r>
              <a:rPr lang="ru-RU" b="1" dirty="0"/>
              <a:t>о</a:t>
            </a:r>
            <a:r>
              <a:rPr lang="cs-CZ" b="1" dirty="0"/>
              <a:t>. </a:t>
            </a:r>
            <a:r>
              <a:rPr lang="ru-RU" dirty="0"/>
              <a:t>области — </a:t>
            </a:r>
            <a:r>
              <a:rPr lang="ru-RU" b="1" dirty="0"/>
              <a:t>Умбозеро</a:t>
            </a:r>
            <a:r>
              <a:rPr lang="ru-RU" dirty="0"/>
              <a:t> (115 м)</a:t>
            </a:r>
            <a:endParaRPr lang="cs-CZ" dirty="0"/>
          </a:p>
          <a:p>
            <a:r>
              <a:rPr lang="ru-RU" dirty="0"/>
              <a:t>Ловозеро</a:t>
            </a:r>
            <a:r>
              <a:rPr lang="cs-CZ" dirty="0"/>
              <a:t>, </a:t>
            </a:r>
            <a:r>
              <a:rPr lang="ru-RU" dirty="0"/>
              <a:t>Кильдинское, Ковдозеро, Могильное, Сейдозеро,</a:t>
            </a:r>
            <a:r>
              <a:rPr lang="cs-CZ" dirty="0"/>
              <a:t>…</a:t>
            </a:r>
          </a:p>
          <a:p>
            <a:r>
              <a:rPr lang="ru-RU" dirty="0"/>
              <a:t>Верхнетериберское</a:t>
            </a:r>
            <a:r>
              <a:rPr lang="cs-CZ" dirty="0"/>
              <a:t>, </a:t>
            </a:r>
            <a:r>
              <a:rPr lang="ru-RU" dirty="0"/>
              <a:t>Верхнетуломское</a:t>
            </a:r>
            <a:r>
              <a:rPr lang="cs-CZ" dirty="0"/>
              <a:t>, </a:t>
            </a:r>
            <a:r>
              <a:rPr lang="ru-RU" dirty="0"/>
              <a:t>Иовское</a:t>
            </a:r>
            <a:r>
              <a:rPr lang="cs-CZ" dirty="0"/>
              <a:t>, </a:t>
            </a:r>
            <a:r>
              <a:rPr lang="ru-RU" dirty="0"/>
              <a:t>Ковдозерское водохранилищ</a:t>
            </a:r>
            <a:r>
              <a:rPr lang="cs-CZ" dirty="0"/>
              <a:t>a,…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897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b/b3/%D0%A1%D0%BE%D0%B1%D0%B0%D1%87%D1%8C%D1%8F_%D0%BF%D1%80%D0%BE%D1%82%D0%BE%D0%BA%D0%B0.jpg/800px-%D0%A1%D0%BE%D0%B1%D0%B0%D1%87%D1%8C%D1%8F_%D0%BF%D1%80%D0%BE%D1%82%D0%BE%D0%BA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056385" cy="304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upload.wikimedia.org/wikipedia/commons/thumb/3/39/Seydozero_from_Kuyvchorr.JPG/800px-Seydozero_from_Kuyvcho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47715"/>
            <a:ext cx="4056385" cy="304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upload.wikimedia.org/wikipedia/commons/2/22/Umboze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8016825" cy="253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648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429200"/>
          </a:xfrm>
        </p:spPr>
        <p:txBody>
          <a:bodyPr>
            <a:normAutofit/>
          </a:bodyPr>
          <a:lstStyle/>
          <a:p>
            <a:r>
              <a:rPr lang="ru-RU" b="1" dirty="0"/>
              <a:t>Западная часть </a:t>
            </a:r>
            <a:r>
              <a:rPr lang="ru-RU" dirty="0"/>
              <a:t>области</a:t>
            </a:r>
            <a:r>
              <a:rPr lang="ru-RU" b="1" dirty="0"/>
              <a:t> более гориста</a:t>
            </a:r>
            <a:r>
              <a:rPr lang="ru-RU" dirty="0"/>
              <a:t>, чем восточная</a:t>
            </a:r>
            <a:endParaRPr lang="cs-CZ" dirty="0"/>
          </a:p>
          <a:p>
            <a:r>
              <a:rPr lang="ru-RU" dirty="0"/>
              <a:t>Восточная часть области рельеф</a:t>
            </a:r>
            <a:r>
              <a:rPr lang="cs-CZ" dirty="0"/>
              <a:t>a</a:t>
            </a:r>
            <a:r>
              <a:rPr lang="ru-RU" dirty="0"/>
              <a:t> более однообразная - </a:t>
            </a:r>
            <a:r>
              <a:rPr lang="ru-RU" b="1" dirty="0"/>
              <a:t>плоская равнинная или увалистая</a:t>
            </a:r>
            <a:endParaRPr lang="cs-CZ" b="1" dirty="0"/>
          </a:p>
          <a:p>
            <a:r>
              <a:rPr lang="ru-RU" b="1" dirty="0"/>
              <a:t>Естественн</a:t>
            </a:r>
            <a:r>
              <a:rPr lang="cs-CZ" b="1" dirty="0"/>
              <a:t>a</a:t>
            </a:r>
            <a:r>
              <a:rPr lang="ru-RU" b="1" dirty="0"/>
              <a:t>я граница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ru-RU" dirty="0"/>
              <a:t>долина рек Вороньей</a:t>
            </a:r>
            <a:r>
              <a:rPr lang="cs-CZ" dirty="0"/>
              <a:t> </a:t>
            </a:r>
            <a:r>
              <a:rPr lang="ru-RU" dirty="0"/>
              <a:t>и</a:t>
            </a:r>
            <a:r>
              <a:rPr lang="cs-CZ" dirty="0"/>
              <a:t> </a:t>
            </a:r>
            <a:r>
              <a:rPr lang="ru-RU" dirty="0"/>
              <a:t>Умбы, озера Ловозеро и Умбозеро</a:t>
            </a:r>
            <a:endParaRPr lang="cs-CZ" dirty="0"/>
          </a:p>
          <a:p>
            <a:r>
              <a:rPr lang="ru-RU" dirty="0"/>
              <a:t>Рельеф Кольского полуострова - </a:t>
            </a:r>
            <a:r>
              <a:rPr lang="ru-RU" b="1" dirty="0"/>
              <a:t>горы, впадины, террасы</a:t>
            </a:r>
            <a:r>
              <a:rPr lang="cs-CZ" b="1" dirty="0"/>
              <a:t>, </a:t>
            </a:r>
            <a:r>
              <a:rPr lang="ru-RU" b="1" dirty="0"/>
              <a:t>плато</a:t>
            </a:r>
            <a:r>
              <a:rPr lang="cs-CZ" b="1" dirty="0"/>
              <a:t>, </a:t>
            </a:r>
            <a:r>
              <a:rPr lang="ru-RU" b="1" dirty="0"/>
              <a:t>равнины 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10160">
                  <a:solidFill>
                    <a:schemeClr val="bg2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Рельеф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7622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10160">
                  <a:solidFill>
                    <a:schemeClr val="bg2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Рельеф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ru-RU" dirty="0"/>
              <a:t>Горные массивы</a:t>
            </a:r>
            <a:r>
              <a:rPr lang="cs-CZ" dirty="0"/>
              <a:t>: </a:t>
            </a:r>
            <a:r>
              <a:rPr lang="ru-RU" b="1" dirty="0"/>
              <a:t>Хибины, Ловозерская тундра, Монче-тундра </a:t>
            </a:r>
            <a:r>
              <a:rPr lang="cs-CZ" dirty="0"/>
              <a:t>(</a:t>
            </a:r>
            <a:r>
              <a:rPr lang="ru-RU" dirty="0"/>
              <a:t>700-1</a:t>
            </a:r>
            <a:r>
              <a:rPr lang="cs-CZ" dirty="0"/>
              <a:t>2</a:t>
            </a:r>
            <a:r>
              <a:rPr lang="ru-RU" dirty="0"/>
              <a:t>00 м</a:t>
            </a:r>
            <a:r>
              <a:rPr lang="cs-CZ" dirty="0"/>
              <a:t>); </a:t>
            </a:r>
            <a:r>
              <a:rPr lang="ru-RU" dirty="0"/>
              <a:t>Мончетундра, Чунатундра, Волчьи Тундры</a:t>
            </a:r>
            <a:r>
              <a:rPr lang="cs-CZ" dirty="0"/>
              <a:t>, </a:t>
            </a:r>
            <a:r>
              <a:rPr lang="ru-RU" dirty="0"/>
              <a:t>Нявка Тундра, Сальные Тундры, </a:t>
            </a:r>
            <a:r>
              <a:rPr lang="cs-CZ" dirty="0"/>
              <a:t>…</a:t>
            </a:r>
            <a:endParaRPr lang="cs-CZ" b="1" dirty="0"/>
          </a:p>
          <a:p>
            <a:r>
              <a:rPr lang="ru-RU" b="1" dirty="0"/>
              <a:t>Высшая точка области – гора</a:t>
            </a:r>
            <a:r>
              <a:rPr lang="cs-CZ" b="1" dirty="0"/>
              <a:t> </a:t>
            </a:r>
            <a:r>
              <a:rPr lang="ru-RU" b="1" dirty="0"/>
              <a:t>Юдычвумчорр</a:t>
            </a:r>
            <a:r>
              <a:rPr lang="cs-CZ" b="1" dirty="0"/>
              <a:t> </a:t>
            </a:r>
            <a:r>
              <a:rPr lang="ru-RU" b="1" dirty="0"/>
              <a:t>(1200,6 м </a:t>
            </a:r>
            <a:r>
              <a:rPr lang="cs-CZ" b="1" dirty="0"/>
              <a:t>)</a:t>
            </a:r>
          </a:p>
          <a:p>
            <a:r>
              <a:rPr lang="ru-RU" dirty="0"/>
              <a:t>Многие равнины заняты </a:t>
            </a:r>
            <a:r>
              <a:rPr lang="ru-RU" b="1" dirty="0"/>
              <a:t>болотами и озерами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499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 Хибинах зим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09" y="260648"/>
            <a:ext cx="4200401" cy="307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dventure.petrelius.org/wp-content/uploads/hybiny-2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24" y="4005064"/>
            <a:ext cx="4200401" cy="264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nia14.ru/sites/default/files/news/pe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5" y="3616879"/>
            <a:ext cx="3826667" cy="286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mw2.google.com/mw-panoramio/photos/medium/96474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13" y="836712"/>
            <a:ext cx="4174424" cy="278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7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160">
                  <a:solidFill>
                    <a:schemeClr val="bg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Особо охраняемые природные территории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597832"/>
            <a:ext cx="8229600" cy="5229200"/>
          </a:xfrm>
        </p:spPr>
        <p:txBody>
          <a:bodyPr>
            <a:normAutofit/>
          </a:bodyPr>
          <a:lstStyle/>
          <a:p>
            <a:r>
              <a:rPr lang="cs-CZ" dirty="0"/>
              <a:t>3</a:t>
            </a:r>
            <a:r>
              <a:rPr lang="ru-RU" dirty="0"/>
              <a:t> заповедника</a:t>
            </a:r>
            <a:endParaRPr lang="cs-CZ" dirty="0"/>
          </a:p>
          <a:p>
            <a:r>
              <a:rPr lang="cs-CZ" dirty="0"/>
              <a:t>10</a:t>
            </a:r>
            <a:r>
              <a:rPr lang="ru-RU" dirty="0"/>
              <a:t> государственных природных заказников</a:t>
            </a:r>
            <a:endParaRPr lang="cs-CZ" dirty="0"/>
          </a:p>
          <a:p>
            <a:r>
              <a:rPr lang="ru-RU" dirty="0"/>
              <a:t>51 памятник природы</a:t>
            </a:r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1026" name="Picture 2" descr="https://scontent.fprg1-1.fna.fbcdn.net/v/t34.0-12/18281098_1256292847822766_1200442556_n.jpg?oh=863a701947333abf952f29cc418a9f77&amp;oe=590DE3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73632"/>
            <a:ext cx="2812653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fprg1-1.fna.fbcdn.net/v/t34.0-12/18302215_1256292857822765_1560604104_n.jpg?oh=d686d5c1bf83e4c90d94742932904426&amp;oe=590E2C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98" y="3673632"/>
            <a:ext cx="25241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.fprg1-1.fna.fbcdn.net/v/t34.0-12/18337287_1256292851156099_107437211_n.jpg?oh=b019bb62e6087f207c88ea5423bfeb8e&amp;oe=590D1B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16" y="4975327"/>
            <a:ext cx="2606908" cy="163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prg1-1.fna.fbcdn.net/v/t34.0-12/18360450_1256292881156096_181213661_n.jpg?oh=b345f27816ad76afaeaafaaa99e8a2e8&amp;oe=590E08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11" y="4975327"/>
            <a:ext cx="2718010" cy="163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0160">
                  <a:solidFill>
                    <a:schemeClr val="bg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Животные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Autofit/>
          </a:bodyPr>
          <a:lstStyle/>
          <a:p>
            <a:r>
              <a:rPr lang="cs-CZ" sz="3000" dirty="0"/>
              <a:t>B </a:t>
            </a:r>
            <a:r>
              <a:rPr lang="ru-RU" sz="3000" dirty="0"/>
              <a:t>основном животные,</a:t>
            </a:r>
            <a:r>
              <a:rPr lang="cs-CZ" sz="3000" dirty="0"/>
              <a:t> </a:t>
            </a:r>
            <a:r>
              <a:rPr lang="ru-RU" sz="3000" dirty="0"/>
              <a:t>способные выжить в северной тайге</a:t>
            </a:r>
          </a:p>
          <a:p>
            <a:r>
              <a:rPr lang="ru-RU" sz="3000" b="1" dirty="0"/>
              <a:t>Грызуны, лисицы, волки, буры</a:t>
            </a:r>
            <a:r>
              <a:rPr lang="cs-CZ" sz="3000" b="1" dirty="0"/>
              <a:t>e</a:t>
            </a:r>
            <a:r>
              <a:rPr lang="ru-RU" sz="3000" b="1" dirty="0"/>
              <a:t> медведи, мелки</a:t>
            </a:r>
            <a:r>
              <a:rPr lang="cs-CZ" sz="3000" b="1" dirty="0"/>
              <a:t>e</a:t>
            </a:r>
            <a:r>
              <a:rPr lang="ru-RU" sz="3000" b="1" dirty="0"/>
              <a:t> куньи, северны</a:t>
            </a:r>
            <a:r>
              <a:rPr lang="cs-CZ" sz="3000" b="1" dirty="0"/>
              <a:t>e </a:t>
            </a:r>
            <a:r>
              <a:rPr lang="ru-RU" sz="3000" b="1" dirty="0"/>
              <a:t>олени, лоси</a:t>
            </a:r>
            <a:r>
              <a:rPr lang="cs-CZ" sz="3000" b="1" dirty="0"/>
              <a:t>,</a:t>
            </a:r>
            <a:r>
              <a:rPr lang="ru-RU" sz="3000" b="1" dirty="0"/>
              <a:t> косульи</a:t>
            </a:r>
            <a:r>
              <a:rPr lang="cs-CZ" sz="3000" b="1" dirty="0"/>
              <a:t>, </a:t>
            </a:r>
            <a:r>
              <a:rPr lang="ru-RU" sz="3000" b="1" dirty="0"/>
              <a:t>заяц-беляк</a:t>
            </a:r>
            <a:r>
              <a:rPr lang="cs-CZ" sz="3000" b="1" dirty="0"/>
              <a:t>, </a:t>
            </a:r>
            <a:r>
              <a:rPr lang="ru-RU" sz="3000" b="1" dirty="0"/>
              <a:t>летучие мыши</a:t>
            </a:r>
            <a:r>
              <a:rPr lang="cs-CZ" sz="3000" dirty="0"/>
              <a:t>, …</a:t>
            </a:r>
            <a:endParaRPr lang="cs-CZ" sz="3000" b="1" dirty="0"/>
          </a:p>
          <a:p>
            <a:r>
              <a:rPr lang="ru-RU" sz="3000" dirty="0"/>
              <a:t>Мир пернатых более разнообразен </a:t>
            </a:r>
            <a:r>
              <a:rPr lang="cs-CZ" sz="3000" dirty="0"/>
              <a:t>- </a:t>
            </a:r>
            <a:r>
              <a:rPr lang="ru-RU" sz="3000" b="1" dirty="0"/>
              <a:t>около 283 видов птиц</a:t>
            </a:r>
            <a:endParaRPr lang="cs-CZ" sz="3000" b="1" dirty="0"/>
          </a:p>
          <a:p>
            <a:r>
              <a:rPr lang="ru-RU" sz="3000" dirty="0"/>
              <a:t>Подводный мир тоже очень разнообразен </a:t>
            </a:r>
            <a:r>
              <a:rPr lang="cs-CZ" sz="3000" dirty="0"/>
              <a:t>- </a:t>
            </a:r>
            <a:r>
              <a:rPr lang="ru-RU" sz="3000" b="1" dirty="0"/>
              <a:t>около 150 видов рыб</a:t>
            </a:r>
          </a:p>
          <a:p>
            <a:r>
              <a:rPr lang="ru-RU" sz="3000" dirty="0"/>
              <a:t>Огромное количество видов </a:t>
            </a:r>
            <a:r>
              <a:rPr lang="ru-RU" sz="3000" b="1" dirty="0"/>
              <a:t>бабочек</a:t>
            </a:r>
            <a:r>
              <a:rPr lang="ru-RU" sz="3000" dirty="0"/>
              <a:t> </a:t>
            </a:r>
            <a:r>
              <a:rPr lang="cs-CZ" sz="3000" dirty="0"/>
              <a:t>- </a:t>
            </a:r>
            <a:r>
              <a:rPr lang="ru-RU" sz="3000" dirty="0"/>
              <a:t>более 700</a:t>
            </a:r>
            <a:endParaRPr lang="cs-CZ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o-prirode.com/_nw/11/69425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3984377" cy="268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umannyj.ru/sc-pic/i50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53841"/>
            <a:ext cx="3480321" cy="261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upmonitor.ru/imgnews/https%253A%252F%252Fregnum.ru%252Fuploads%252Fpictures%252Fnews%252F2016%252F11%252F10%252Fregnum_picture_1478767216178373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786" y="4271765"/>
            <a:ext cx="3577084" cy="239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tumannyj.ru/sc-pic/i48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786" y="188641"/>
            <a:ext cx="3577084" cy="268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kartinkinaden.ru/uploads/posts/2015-11/1448623495_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92896"/>
            <a:ext cx="3224906" cy="259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5" y="1628800"/>
            <a:ext cx="8069736" cy="6309320"/>
          </a:xfrm>
        </p:spPr>
        <p:txBody>
          <a:bodyPr>
            <a:normAutofit/>
          </a:bodyPr>
          <a:lstStyle/>
          <a:p>
            <a:r>
              <a:rPr lang="ru-RU" dirty="0"/>
              <a:t>Субъект Российской Федерации</a:t>
            </a:r>
            <a:r>
              <a:rPr lang="cs-CZ" dirty="0"/>
              <a:t> </a:t>
            </a:r>
            <a:r>
              <a:rPr lang="ru-RU" b="1" dirty="0"/>
              <a:t>на северо-западе европейской части</a:t>
            </a:r>
            <a:r>
              <a:rPr lang="ru-RU" dirty="0"/>
              <a:t> России</a:t>
            </a:r>
            <a:endParaRPr lang="cs-CZ" dirty="0"/>
          </a:p>
          <a:p>
            <a:r>
              <a:rPr lang="ru-RU" dirty="0"/>
              <a:t>В составе </a:t>
            </a:r>
            <a:r>
              <a:rPr lang="ru-RU" b="1" dirty="0"/>
              <a:t>Северо-Западного федерального округа</a:t>
            </a:r>
            <a:endParaRPr lang="cs-CZ" b="1" dirty="0"/>
          </a:p>
          <a:p>
            <a:r>
              <a:rPr lang="ru-RU" dirty="0"/>
              <a:t>Площадь </a:t>
            </a:r>
            <a:r>
              <a:rPr lang="cs-CZ" dirty="0"/>
              <a:t>-</a:t>
            </a:r>
            <a:r>
              <a:rPr lang="ru-RU" dirty="0"/>
              <a:t> </a:t>
            </a:r>
            <a:r>
              <a:rPr lang="ru-RU" b="1" dirty="0"/>
              <a:t>144 902 км² </a:t>
            </a:r>
            <a:r>
              <a:rPr lang="ru-RU" dirty="0"/>
              <a:t>(</a:t>
            </a:r>
            <a:r>
              <a:rPr lang="ru-RU" b="1" dirty="0"/>
              <a:t>0</a:t>
            </a:r>
            <a:r>
              <a:rPr lang="cs-CZ" b="1" dirty="0"/>
              <a:t>,</a:t>
            </a:r>
            <a:r>
              <a:rPr lang="ru-RU" b="1" dirty="0"/>
              <a:t>85 % площади</a:t>
            </a:r>
            <a:r>
              <a:rPr lang="ru-RU" dirty="0"/>
              <a:t> России)</a:t>
            </a:r>
            <a:endParaRPr lang="cs-CZ" dirty="0"/>
          </a:p>
          <a:p>
            <a:r>
              <a:rPr lang="cs-CZ" dirty="0"/>
              <a:t>O</a:t>
            </a:r>
            <a:r>
              <a:rPr lang="ru-RU" dirty="0"/>
              <a:t>бласть занимает </a:t>
            </a:r>
            <a:r>
              <a:rPr lang="ru-RU" b="1" dirty="0"/>
              <a:t>2</a:t>
            </a:r>
            <a:r>
              <a:rPr lang="cs-CZ" b="1" dirty="0"/>
              <a:t>5</a:t>
            </a:r>
            <a:r>
              <a:rPr lang="ru-RU" b="1" dirty="0"/>
              <a:t>-е место по площади</a:t>
            </a:r>
            <a:r>
              <a:rPr lang="cs-CZ" b="1" dirty="0"/>
              <a:t> </a:t>
            </a:r>
            <a:r>
              <a:rPr lang="ru-RU" dirty="0"/>
              <a:t>в стране</a:t>
            </a:r>
            <a:endParaRPr lang="cs-CZ" dirty="0"/>
          </a:p>
          <a:p>
            <a:endParaRPr lang="cs-CZ" sz="3000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7681" y="476672"/>
            <a:ext cx="8229600" cy="10464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0160">
                  <a:solidFill>
                    <a:schemeClr val="bg2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География</a:t>
            </a:r>
            <a:endParaRPr lang="cs-CZ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-port.com/mediafiles/items/2016/08/186353/b8d3893aed8a80953b87061cbbd78cbb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4" y="180146"/>
            <a:ext cx="3980789" cy="260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umannyj.ru/sc-pic/i48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518" y="188640"/>
            <a:ext cx="345638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umannyj.ru/sc-pic/i48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589" y="4077073"/>
            <a:ext cx="3495313" cy="262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shina.click/wp-content/uploads/2016/08/%D0%A0%D0%B5%D0%BA%D0%BB%D0%B0%D0%BC%D0%B5-%D1%88%D0%B8%D0%BD-%D0%BF%D1%80%D0%B8%D1%88%D0%B5%D0%BB-%D0%BF%D0%B5%D1%81%D0%B5%D1%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5" y="3847393"/>
            <a:ext cx="3650140" cy="285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tumannyj.ru/sc-pic/i48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76872"/>
            <a:ext cx="3331205" cy="249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908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ru-RU" dirty="0"/>
              <a:t>Почти вся область</a:t>
            </a:r>
            <a:r>
              <a:rPr lang="cs-CZ" dirty="0"/>
              <a:t> – </a:t>
            </a:r>
            <a:r>
              <a:rPr lang="ru-RU" b="1" dirty="0"/>
              <a:t>тундра</a:t>
            </a:r>
            <a:r>
              <a:rPr lang="cs-CZ" b="1" dirty="0"/>
              <a:t> </a:t>
            </a:r>
            <a:r>
              <a:rPr lang="ru-RU" b="1" dirty="0"/>
              <a:t>и лесотундра</a:t>
            </a:r>
            <a:r>
              <a:rPr lang="ru-RU" dirty="0"/>
              <a:t>, на юге </a:t>
            </a:r>
            <a:r>
              <a:rPr lang="ru-RU" b="1" dirty="0"/>
              <a:t>северная тайга</a:t>
            </a:r>
            <a:endParaRPr lang="cs-CZ" b="1" dirty="0"/>
          </a:p>
          <a:p>
            <a:r>
              <a:rPr lang="ru-RU" dirty="0"/>
              <a:t>Деревья на севере карликовые </a:t>
            </a:r>
            <a:r>
              <a:rPr lang="cs-CZ" dirty="0"/>
              <a:t>- </a:t>
            </a:r>
            <a:r>
              <a:rPr lang="ru-RU" b="1" dirty="0"/>
              <a:t>берёза и осина</a:t>
            </a:r>
            <a:endParaRPr lang="cs-CZ" b="1" dirty="0"/>
          </a:p>
          <a:p>
            <a:r>
              <a:rPr lang="cs-CZ" dirty="0"/>
              <a:t>X</a:t>
            </a:r>
            <a:r>
              <a:rPr lang="ru-RU" dirty="0"/>
              <a:t>орошо растёт </a:t>
            </a:r>
            <a:r>
              <a:rPr lang="ru-RU" b="1" dirty="0"/>
              <a:t>ель</a:t>
            </a:r>
            <a:r>
              <a:rPr lang="ru-RU" dirty="0"/>
              <a:t>, встречается </a:t>
            </a:r>
            <a:r>
              <a:rPr lang="ru-RU" b="1" dirty="0"/>
              <a:t>сосна</a:t>
            </a:r>
            <a:endParaRPr lang="cs-CZ" b="1" dirty="0"/>
          </a:p>
          <a:p>
            <a:r>
              <a:rPr lang="cs-CZ" dirty="0"/>
              <a:t>T</a:t>
            </a:r>
            <a:r>
              <a:rPr lang="ru-RU" dirty="0"/>
              <a:t>ундры</a:t>
            </a:r>
            <a:r>
              <a:rPr lang="cs-CZ" dirty="0"/>
              <a:t> – </a:t>
            </a:r>
            <a:r>
              <a:rPr lang="ru-RU" b="1" dirty="0"/>
              <a:t>м</a:t>
            </a:r>
            <a:r>
              <a:rPr lang="cs-CZ" b="1" dirty="0"/>
              <a:t>o</a:t>
            </a:r>
            <a:r>
              <a:rPr lang="ru-RU" b="1" dirty="0"/>
              <a:t>х и лишайник</a:t>
            </a:r>
            <a:endParaRPr lang="cs-CZ" b="1" dirty="0"/>
          </a:p>
          <a:p>
            <a:r>
              <a:rPr lang="cs-CZ" dirty="0"/>
              <a:t>M</a:t>
            </a:r>
            <a:r>
              <a:rPr lang="ru-RU" dirty="0"/>
              <a:t>ного ягод</a:t>
            </a:r>
            <a:r>
              <a:rPr lang="cs-CZ" dirty="0"/>
              <a:t> -</a:t>
            </a:r>
            <a:r>
              <a:rPr lang="ru-RU" dirty="0"/>
              <a:t> </a:t>
            </a:r>
            <a:r>
              <a:rPr lang="ru-RU" b="1" dirty="0"/>
              <a:t>черника, морошка, голубика, брусника и клюква</a:t>
            </a:r>
            <a:endParaRPr lang="cs-CZ" b="1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91683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10160">
                  <a:solidFill>
                    <a:schemeClr val="bg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Растительность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0" name="Picture 2" descr="http://lexicon.dobrohot.org/images/3/3d/00133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1" y="620688"/>
            <a:ext cx="8982685" cy="56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yamalenkiy.su/upload/000/u1/001/ad9a5e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586649" cy="239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gipertonija.ru/wp-content/uploads/2016/08/1018_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141" y="4581127"/>
            <a:ext cx="3596893" cy="20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nov-sad.ru/assets/images/listvennie/derevya/b-povisla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61" y="260648"/>
            <a:ext cx="2985864" cy="298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3.art-plus-test.ru/images/stories/virtuemart/product/s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38098"/>
            <a:ext cx="3629029" cy="245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cdn.fishki.net/upload/post/2016/06/28/1996901/122813789-4003916-20150523-1309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04864"/>
            <a:ext cx="2908845" cy="29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402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437178"/>
            <a:ext cx="8686801" cy="5257800"/>
          </a:xfrm>
        </p:spPr>
        <p:txBody>
          <a:bodyPr>
            <a:normAutofit/>
          </a:bodyPr>
          <a:lstStyle/>
          <a:p>
            <a:r>
              <a:rPr lang="ru-RU" dirty="0"/>
              <a:t>Наиболее развитые</a:t>
            </a:r>
            <a:r>
              <a:rPr lang="cs-CZ" dirty="0"/>
              <a:t> </a:t>
            </a:r>
            <a:r>
              <a:rPr lang="ru-RU" dirty="0"/>
              <a:t>отрасли: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- </a:t>
            </a:r>
            <a:r>
              <a:rPr lang="ru-RU" b="1" dirty="0"/>
              <a:t>горнодобывающая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- </a:t>
            </a:r>
            <a:r>
              <a:rPr lang="ru-RU" b="1" dirty="0"/>
              <a:t>металлургическая</a:t>
            </a:r>
            <a:r>
              <a:rPr lang="cs-CZ" b="1" dirty="0"/>
              <a:t>,</a:t>
            </a:r>
            <a:br>
              <a:rPr lang="cs-CZ" b="1" dirty="0"/>
            </a:br>
            <a:r>
              <a:rPr lang="cs-CZ" b="1" dirty="0"/>
              <a:t>- </a:t>
            </a:r>
            <a:r>
              <a:rPr lang="ru-RU" b="1" dirty="0"/>
              <a:t>топливно-энергетическая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- </a:t>
            </a:r>
            <a:r>
              <a:rPr lang="ru-RU" b="1" dirty="0"/>
              <a:t>пищевая</a:t>
            </a:r>
            <a:endParaRPr lang="cs-CZ" b="1" dirty="0"/>
          </a:p>
          <a:p>
            <a:r>
              <a:rPr lang="ru-RU" b="1" dirty="0"/>
              <a:t>17</a:t>
            </a:r>
            <a:r>
              <a:rPr lang="ru-RU" dirty="0"/>
              <a:t> </a:t>
            </a:r>
            <a:r>
              <a:rPr lang="ru-RU" b="1" dirty="0"/>
              <a:t>гидроэлектростанций</a:t>
            </a:r>
            <a:endParaRPr lang="cs-CZ" b="1" dirty="0"/>
          </a:p>
          <a:p>
            <a:r>
              <a:rPr lang="ru-RU" b="1" dirty="0"/>
              <a:t>Атомная электростанция</a:t>
            </a:r>
            <a:endParaRPr lang="cs-CZ" b="1" dirty="0"/>
          </a:p>
          <a:p>
            <a:r>
              <a:rPr lang="ru-RU" b="1" dirty="0"/>
              <a:t>2</a:t>
            </a:r>
            <a:r>
              <a:rPr lang="ru-RU" dirty="0"/>
              <a:t> </a:t>
            </a:r>
            <a:r>
              <a:rPr lang="ru-RU" b="1" dirty="0"/>
              <a:t>теплоэлектроцентрали</a:t>
            </a:r>
            <a:endParaRPr lang="cs-CZ" b="1" dirty="0"/>
          </a:p>
          <a:p>
            <a:r>
              <a:rPr lang="ru-RU" b="1" dirty="0"/>
              <a:t>Добыча медно-никелевой руды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91683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10160">
                  <a:solidFill>
                    <a:schemeClr val="bg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1683" y="1500808"/>
            <a:ext cx="8579296" cy="535719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Металлургическ</a:t>
            </a:r>
            <a:r>
              <a:rPr lang="cs-CZ" dirty="0"/>
              <a:t>a</a:t>
            </a:r>
            <a:r>
              <a:rPr lang="ru-RU" dirty="0"/>
              <a:t>я промышленность </a:t>
            </a:r>
            <a:r>
              <a:rPr lang="cs-CZ" dirty="0"/>
              <a:t>-</a:t>
            </a:r>
            <a:r>
              <a:rPr lang="ru-RU" dirty="0"/>
              <a:t> </a:t>
            </a:r>
            <a:r>
              <a:rPr lang="ru-RU" b="1" dirty="0"/>
              <a:t>заводы по производству алюминия</a:t>
            </a:r>
            <a:endParaRPr lang="cs-CZ" b="1" dirty="0"/>
          </a:p>
          <a:p>
            <a:r>
              <a:rPr lang="cs-CZ" b="1" dirty="0"/>
              <a:t>P</a:t>
            </a:r>
            <a:r>
              <a:rPr lang="ru-RU" b="1" dirty="0"/>
              <a:t>ыбный промысел</a:t>
            </a:r>
            <a:r>
              <a:rPr lang="cs-CZ" b="1" dirty="0"/>
              <a:t> </a:t>
            </a:r>
            <a:r>
              <a:rPr lang="cs-CZ" dirty="0"/>
              <a:t>- p</a:t>
            </a:r>
            <a:r>
              <a:rPr lang="ru-RU" dirty="0"/>
              <a:t>егион является крупнейшим поставщиком рыбной продукции в разные субъекты России и соседние страны</a:t>
            </a:r>
            <a:endParaRPr lang="cs-CZ" dirty="0"/>
          </a:p>
          <a:p>
            <a:r>
              <a:rPr lang="ru-RU" b="1" dirty="0"/>
              <a:t>Сельское хозяйство не развито</a:t>
            </a:r>
            <a:r>
              <a:rPr lang="ru-RU" dirty="0"/>
              <a:t> из-за суровых климатических условий</a:t>
            </a:r>
          </a:p>
          <a:p>
            <a:r>
              <a:rPr lang="ru-RU" dirty="0"/>
              <a:t>По ежегодным объемам промышленного производства </a:t>
            </a:r>
            <a:r>
              <a:rPr lang="ru-RU" b="1" dirty="0"/>
              <a:t>Мурманская область опережает многие регионы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91683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10160">
                  <a:solidFill>
                    <a:schemeClr val="bg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0862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nord-news.ru/img/newsimages/20140609/1_d8a6336c9a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481" y="908720"/>
            <a:ext cx="4226564" cy="231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w2.google.com/mw-panoramio/photos/medium/236091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679" y="3933056"/>
            <a:ext cx="3960440" cy="265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nord-news.ru/img/newsimages/20170102/1_fc29f6e022c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39" y="3501008"/>
            <a:ext cx="4560441" cy="229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flashnord.com/sites/default/files/uploads/main/4837/ryba_sredni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39" y="229898"/>
            <a:ext cx="4298347" cy="269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Памятник Алёша </a:t>
            </a:r>
            <a:r>
              <a:rPr lang="ru-RU" dirty="0"/>
              <a:t>- Памятник Защитникам Советского Заполярья в годы Великой Отечественной войны</a:t>
            </a:r>
            <a:endParaRPr lang="cs-CZ" dirty="0"/>
          </a:p>
          <a:p>
            <a:r>
              <a:rPr lang="ru-RU" b="1" dirty="0"/>
              <a:t>Атомный ледокол «Ленин»</a:t>
            </a:r>
            <a:r>
              <a:rPr lang="cs-CZ" dirty="0"/>
              <a:t> - </a:t>
            </a:r>
            <a:r>
              <a:rPr lang="ru-RU" dirty="0"/>
              <a:t>первое в мире надводное судно с ядерной силовой установкой</a:t>
            </a:r>
            <a:endParaRPr lang="cs-CZ" dirty="0"/>
          </a:p>
          <a:p>
            <a:r>
              <a:rPr lang="ru-RU" b="1" dirty="0"/>
              <a:t>Музейно-выставочный центр «Апатит»</a:t>
            </a:r>
            <a:r>
              <a:rPr lang="cs-CZ" dirty="0"/>
              <a:t> - </a:t>
            </a:r>
            <a:r>
              <a:rPr lang="ru-RU" dirty="0"/>
              <a:t>наиболее современный музей</a:t>
            </a:r>
            <a:r>
              <a:rPr lang="cs-CZ" dirty="0"/>
              <a:t> </a:t>
            </a:r>
            <a:r>
              <a:rPr lang="ru-RU" dirty="0"/>
              <a:t>в г. Кировск, Мурманской области</a:t>
            </a:r>
            <a:endParaRPr lang="ru-RU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23528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10160">
                  <a:solidFill>
                    <a:schemeClr val="bg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Достопримечательности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vestnik.ru/mvfoto/2016/02/20/Ales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225"/>
            <a:ext cx="4251920" cy="31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mail.deltarussia.ru/images/700__lenin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5904656" cy="318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everpost.ru/docs/upload/2017/04/149243684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16972"/>
            <a:ext cx="4141369" cy="240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10160">
                  <a:solidFill>
                    <a:schemeClr val="bg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Достопримечательности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b="1" dirty="0"/>
              <a:t>Успенская церковь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ru-RU" dirty="0"/>
              <a:t>примечательный памятник деревянного зодчества</a:t>
            </a:r>
            <a:r>
              <a:rPr lang="cs-CZ" dirty="0"/>
              <a:t> </a:t>
            </a:r>
            <a:r>
              <a:rPr lang="ru-RU" dirty="0"/>
              <a:t>в селе Варзуга</a:t>
            </a:r>
            <a:endParaRPr lang="cs-CZ" dirty="0"/>
          </a:p>
          <a:p>
            <a:r>
              <a:rPr lang="ru-RU" b="1" dirty="0"/>
              <a:t>Мемориальный комплекс морякам</a:t>
            </a:r>
            <a:r>
              <a:rPr lang="ru-RU" dirty="0"/>
              <a:t> </a:t>
            </a:r>
            <a:r>
              <a:rPr lang="ru-RU" b="1" dirty="0"/>
              <a:t>погибшим в мирное время</a:t>
            </a:r>
            <a:endParaRPr lang="cs-CZ" b="1" dirty="0"/>
          </a:p>
          <a:p>
            <a:r>
              <a:rPr lang="ru-RU" b="1" dirty="0"/>
              <a:t>Мурманский океанариум</a:t>
            </a:r>
            <a:r>
              <a:rPr lang="cs-CZ" b="1" dirty="0"/>
              <a:t> </a:t>
            </a:r>
            <a:r>
              <a:rPr lang="cs-CZ" dirty="0"/>
              <a:t>-</a:t>
            </a:r>
            <a:r>
              <a:rPr lang="ru-RU" dirty="0"/>
              <a:t> океанариум в городе Мурманске, самый северный в мире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262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443" y="332656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0160">
                  <a:solidFill>
                    <a:schemeClr val="bg2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Соседи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юге граничит с </a:t>
            </a:r>
            <a:r>
              <a:rPr lang="ru-RU" b="1" dirty="0"/>
              <a:t>Карелией</a:t>
            </a:r>
            <a:endParaRPr lang="cs-CZ" b="1" dirty="0"/>
          </a:p>
          <a:p>
            <a:r>
              <a:rPr lang="ru-RU" dirty="0"/>
              <a:t>На западе с </a:t>
            </a:r>
            <a:r>
              <a:rPr lang="ru-RU" b="1" dirty="0"/>
              <a:t>Финляндией </a:t>
            </a:r>
            <a:endParaRPr lang="cs-CZ" b="1" dirty="0"/>
          </a:p>
          <a:p>
            <a:r>
              <a:rPr lang="ru-RU" dirty="0"/>
              <a:t>На северо-западе с </a:t>
            </a:r>
            <a:r>
              <a:rPr lang="ru-RU" b="1" dirty="0"/>
              <a:t>Норвегией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ru-RU" dirty="0"/>
              <a:t>Через Белое море с </a:t>
            </a:r>
            <a:r>
              <a:rPr lang="ru-RU" b="1" dirty="0"/>
              <a:t>Архангельской областью</a:t>
            </a:r>
            <a:endParaRPr lang="cs-CZ" b="1" dirty="0"/>
          </a:p>
          <a:p>
            <a:r>
              <a:rPr lang="cs-CZ" dirty="0"/>
              <a:t>O</a:t>
            </a:r>
            <a:r>
              <a:rPr lang="ru-RU" dirty="0"/>
              <a:t>дин из немногих регионов, в которых Россия </a:t>
            </a:r>
            <a:r>
              <a:rPr lang="ru-RU" b="1" dirty="0"/>
              <a:t>имеет</a:t>
            </a:r>
            <a:r>
              <a:rPr lang="ru-RU" dirty="0"/>
              <a:t> общую </a:t>
            </a:r>
            <a:r>
              <a:rPr lang="ru-RU" b="1" dirty="0"/>
              <a:t>границу с Европейским Союзом и странами НАТО</a:t>
            </a:r>
            <a:endParaRPr lang="cs-CZ" b="1" dirty="0"/>
          </a:p>
          <a:p>
            <a:endParaRPr lang="cs-CZ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Успенская церковь (самое высокое строение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476672"/>
            <a:ext cx="3696345" cy="361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obzor-mest.ru/wp-content/uploads/2014/01/memorial-moryakam-pogibshim-v-mirnoe-vremya-murman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212976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big-radio.ru/news/images/670x-/36fedf22b686672418dd2861d79198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67" y="188640"/>
            <a:ext cx="3552329" cy="266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photo.qip.ru/photo/mmaria.fotoplenka/151217669/1781098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0" y="4437112"/>
            <a:ext cx="3430723" cy="228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924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0160">
                  <a:solidFill>
                    <a:schemeClr val="bg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Известные люди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Александр А</a:t>
            </a:r>
            <a:r>
              <a:rPr lang="cs-CZ" b="1" dirty="0"/>
              <a:t>.</a:t>
            </a:r>
            <a:r>
              <a:rPr lang="ru-RU" b="1" dirty="0"/>
              <a:t> Суриков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ru-RU" dirty="0"/>
              <a:t> российский государственный деятель</a:t>
            </a:r>
            <a:endParaRPr lang="cs-CZ" dirty="0"/>
          </a:p>
          <a:p>
            <a:r>
              <a:rPr lang="ru-RU" b="1" dirty="0"/>
              <a:t>Ирина Л</a:t>
            </a:r>
            <a:r>
              <a:rPr lang="cs-CZ" b="1" dirty="0"/>
              <a:t>. </a:t>
            </a:r>
            <a:r>
              <a:rPr lang="ru-RU" b="1" dirty="0"/>
              <a:t>Соколова </a:t>
            </a:r>
            <a:r>
              <a:rPr lang="cs-CZ" dirty="0"/>
              <a:t>- </a:t>
            </a:r>
            <a:r>
              <a:rPr lang="ru-RU" dirty="0"/>
              <a:t>советская и российская актриса театра и кино</a:t>
            </a:r>
            <a:r>
              <a:rPr lang="cs-CZ" dirty="0"/>
              <a:t>, </a:t>
            </a:r>
            <a:r>
              <a:rPr lang="ru-RU" dirty="0"/>
              <a:t>народная артистка РСФСР</a:t>
            </a:r>
            <a:endParaRPr lang="cs-CZ" dirty="0"/>
          </a:p>
          <a:p>
            <a:r>
              <a:rPr lang="ru-RU" b="1" dirty="0"/>
              <a:t>Алексей А</a:t>
            </a:r>
            <a:r>
              <a:rPr lang="cs-CZ" b="1" dirty="0"/>
              <a:t>. </a:t>
            </a:r>
            <a:r>
              <a:rPr lang="ru-RU" b="1" dirty="0"/>
              <a:t>Семёнов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ru-RU" dirty="0"/>
              <a:t>профессиональный российский хоккеист</a:t>
            </a:r>
            <a:endParaRPr lang="cs-CZ" dirty="0"/>
          </a:p>
          <a:p>
            <a:r>
              <a:rPr lang="ru-RU" b="1" dirty="0"/>
              <a:t>Владимир Николаевич Захаров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ru-RU" dirty="0"/>
              <a:t>российский филолог, исследователь русской классической литературы, специалист по исторической поэтике, текстологии, творчеству Ф. М. Достоевского</a:t>
            </a:r>
          </a:p>
          <a:p>
            <a:endParaRPr lang="ru-RU" dirty="0"/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Старосветские помещики, ТЮЗ, Ирина Сокол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05" y="260648"/>
            <a:ext cx="3024336" cy="402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Alexei Semenov 2010-12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74" y="3413863"/>
            <a:ext cx="2163646" cy="32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img-fotki.yandex.ru/get/28256/311695.985/0_ba161_a765d864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082" y="3413862"/>
            <a:ext cx="3308943" cy="324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Александр Александрович Сурик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599754" cy="366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0160">
                  <a:solidFill>
                    <a:schemeClr val="bg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https://gov-murman.ru/</a:t>
            </a:r>
          </a:p>
          <a:p>
            <a:r>
              <a:rPr lang="cs-CZ" dirty="0">
                <a:hlinkClick r:id="rId2"/>
              </a:rPr>
              <a:t>http://tumannyj.ru/</a:t>
            </a:r>
            <a:endParaRPr lang="cs-CZ" dirty="0"/>
          </a:p>
          <a:p>
            <a:r>
              <a:rPr lang="cs-CZ" dirty="0">
                <a:hlinkClick r:id="rId3"/>
              </a:rPr>
              <a:t>http://www.geografia.ru/murmanskaya.html</a:t>
            </a:r>
            <a:endParaRPr lang="cs-CZ" dirty="0"/>
          </a:p>
          <a:p>
            <a:r>
              <a:rPr lang="cs-CZ" dirty="0">
                <a:hlinkClick r:id="rId4"/>
              </a:rPr>
              <a:t>https://ru.wikipedia.org/wiki/</a:t>
            </a:r>
            <a:r>
              <a:rPr lang="ru-RU" dirty="0">
                <a:hlinkClick r:id="rId4"/>
              </a:rPr>
              <a:t>Мурманская_область</a:t>
            </a:r>
            <a:endParaRPr lang="cs-CZ" dirty="0"/>
          </a:p>
          <a:p>
            <a:r>
              <a:rPr lang="cs-CZ" dirty="0">
                <a:hlinkClick r:id="rId5"/>
              </a:rPr>
              <a:t>http://nesiditsa.ru/region/murmanskaya</a:t>
            </a:r>
            <a:endParaRPr lang="cs-CZ" dirty="0"/>
          </a:p>
          <a:p>
            <a:r>
              <a:rPr lang="cs-CZ" dirty="0">
                <a:hlinkClick r:id="rId6"/>
              </a:rPr>
              <a:t>https://www.yandex.ru/</a:t>
            </a:r>
            <a:endParaRPr lang="cs-CZ" dirty="0"/>
          </a:p>
          <a:p>
            <a:r>
              <a:rPr lang="cs-CZ" dirty="0">
                <a:hlinkClick r:id="rId7"/>
              </a:rPr>
              <a:t>https://ru.wikipedia.org/</a:t>
            </a:r>
            <a:r>
              <a:rPr lang="cs-CZ" dirty="0"/>
              <a:t> </a:t>
            </a:r>
            <a:endParaRPr lang="ru-RU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6"/>
          <p:cNvSpPr txBox="1">
            <a:spLocks/>
          </p:cNvSpPr>
          <p:nvPr/>
        </p:nvSpPr>
        <p:spPr>
          <a:xfrm>
            <a:off x="0" y="2708920"/>
            <a:ext cx="9133340" cy="116955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7000" b="1" dirty="0">
                <a:ln w="22225">
                  <a:solidFill>
                    <a:schemeClr val="bg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Спасибо за внимание</a:t>
            </a:r>
            <a:r>
              <a:rPr lang="cs-CZ" sz="7000" b="1">
                <a:ln w="22225">
                  <a:solidFill>
                    <a:schemeClr val="bg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cs-CZ" sz="7000" b="1" dirty="0">
              <a:ln w="22225">
                <a:solidFill>
                  <a:schemeClr val="bg2"/>
                </a:soli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28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0160">
                  <a:solidFill>
                    <a:schemeClr val="bg2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Флаг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http://davydov.in/wp-content/uploads/2016/12/flag_murmanskoj_oblast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396610"/>
            <a:ext cx="7560840" cy="505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0160">
                  <a:solidFill>
                    <a:schemeClr val="bg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mpr.gov-murman.ru/upload/resize_cache/iblock/1e7/1080_720_1/gerb-oblas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563" y="1556792"/>
            <a:ext cx="4256873" cy="514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0160">
                  <a:solidFill>
                    <a:schemeClr val="bg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</a:t>
            </a:r>
            <a:r>
              <a:rPr lang="cs-CZ" b="1" dirty="0">
                <a:ln w="10160">
                  <a:solidFill>
                    <a:schemeClr val="bg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b="1" dirty="0">
                <a:ln w="10160">
                  <a:solidFill>
                    <a:schemeClr val="bg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герой</a:t>
            </a:r>
            <a:r>
              <a:rPr lang="cs-CZ" b="1" dirty="0">
                <a:ln w="10160">
                  <a:solidFill>
                    <a:schemeClr val="bg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ln w="10160">
                  <a:solidFill>
                    <a:schemeClr val="bg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Мурманск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ru-RU" b="1" dirty="0"/>
              <a:t>Административный центр</a:t>
            </a:r>
            <a:r>
              <a:rPr lang="ru-RU" dirty="0"/>
              <a:t> Мурманской области</a:t>
            </a:r>
            <a:endParaRPr lang="cs-CZ" dirty="0"/>
          </a:p>
          <a:p>
            <a:r>
              <a:rPr lang="ru-RU" dirty="0"/>
              <a:t>Население — </a:t>
            </a:r>
            <a:r>
              <a:rPr lang="ru-RU" b="1" dirty="0"/>
              <a:t>301 572</a:t>
            </a:r>
            <a:r>
              <a:rPr lang="cs-CZ" b="1" baseline="30000" dirty="0"/>
              <a:t> </a:t>
            </a:r>
            <a:r>
              <a:rPr lang="ru-RU" b="1" dirty="0"/>
              <a:t>человек</a:t>
            </a:r>
            <a:endParaRPr lang="ru-RU" dirty="0"/>
          </a:p>
          <a:p>
            <a:r>
              <a:rPr lang="ru-RU" dirty="0"/>
              <a:t>Расстояние </a:t>
            </a:r>
            <a:r>
              <a:rPr lang="ru-RU" b="1" dirty="0"/>
              <a:t>от Мурманска до Москвы</a:t>
            </a:r>
            <a:r>
              <a:rPr lang="cs-CZ" b="1" dirty="0"/>
              <a:t> – 1900 </a:t>
            </a:r>
            <a:r>
              <a:rPr lang="ru-RU" b="1" dirty="0"/>
              <a:t>км</a:t>
            </a:r>
          </a:p>
          <a:p>
            <a:r>
              <a:rPr lang="ru-RU" dirty="0"/>
              <a:t>Расположенный </a:t>
            </a:r>
            <a:r>
              <a:rPr lang="ru-RU" b="1" dirty="0"/>
              <a:t>за Северным полярным кругом</a:t>
            </a:r>
            <a:endParaRPr lang="cs-CZ" b="1" dirty="0"/>
          </a:p>
          <a:p>
            <a:r>
              <a:rPr lang="ru-RU" b="1" dirty="0"/>
              <a:t>Крупнейший незамерзающий порт</a:t>
            </a:r>
            <a:r>
              <a:rPr lang="ru-RU" dirty="0"/>
              <a:t> России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-gl.ru/images/flag/Russia/MurmanskayObl/FlagMurman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0" y="1436502"/>
            <a:ext cx="7661560" cy="510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611560" y="2816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10160">
                  <a:solidFill>
                    <a:schemeClr val="bg2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Флаг города Мурманск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1417638"/>
            <a:ext cx="4104456" cy="534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11560" y="2627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n w="10160">
                  <a:solidFill>
                    <a:schemeClr val="bg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 города Мурманск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3182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0160">
                  <a:solidFill>
                    <a:schemeClr val="bg2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Население</a:t>
            </a:r>
            <a:endParaRPr lang="cs-CZ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445224"/>
          </a:xfrm>
        </p:spPr>
        <p:txBody>
          <a:bodyPr>
            <a:normAutofit/>
          </a:bodyPr>
          <a:lstStyle/>
          <a:p>
            <a:r>
              <a:rPr lang="ru-RU" dirty="0"/>
              <a:t>Население — </a:t>
            </a:r>
            <a:r>
              <a:rPr lang="ru-RU" b="1" dirty="0"/>
              <a:t> 757 621</a:t>
            </a:r>
            <a:r>
              <a:rPr lang="cs-CZ" b="1" dirty="0"/>
              <a:t> </a:t>
            </a:r>
            <a:r>
              <a:rPr lang="ru-RU" b="1" dirty="0"/>
              <a:t>человек</a:t>
            </a:r>
            <a:endParaRPr lang="cs-CZ" dirty="0"/>
          </a:p>
          <a:p>
            <a:r>
              <a:rPr lang="ru-RU" dirty="0"/>
              <a:t>Плотность населения — </a:t>
            </a:r>
            <a:r>
              <a:rPr lang="ru-RU" b="1" dirty="0"/>
              <a:t>5,23 чел./км</a:t>
            </a:r>
            <a:r>
              <a:rPr lang="ru-RU" b="1" baseline="30000" dirty="0"/>
              <a:t>2</a:t>
            </a:r>
            <a:endParaRPr lang="cs-CZ" b="1" dirty="0"/>
          </a:p>
          <a:p>
            <a:r>
              <a:rPr lang="ru-RU" dirty="0"/>
              <a:t>Городское население — </a:t>
            </a:r>
            <a:r>
              <a:rPr lang="ru-RU" b="1" dirty="0"/>
              <a:t>92,4</a:t>
            </a:r>
            <a:r>
              <a:rPr lang="cs-CZ" b="1" dirty="0"/>
              <a:t>9</a:t>
            </a:r>
            <a:r>
              <a:rPr lang="ru-RU" b="1" dirty="0"/>
              <a:t> %</a:t>
            </a:r>
            <a:endParaRPr lang="cs-CZ" b="1" dirty="0"/>
          </a:p>
          <a:p>
            <a:r>
              <a:rPr lang="ru-RU" b="1" dirty="0"/>
              <a:t>Национальный состав</a:t>
            </a:r>
            <a:r>
              <a:rPr lang="cs-CZ" b="1" dirty="0"/>
              <a:t>: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/>
              <a:t>1.</a:t>
            </a:r>
            <a:r>
              <a:rPr lang="cs-CZ" dirty="0"/>
              <a:t> </a:t>
            </a:r>
            <a:r>
              <a:rPr lang="ru-RU" b="1" dirty="0"/>
              <a:t>Русские</a:t>
            </a:r>
            <a:r>
              <a:rPr lang="cs-CZ" b="1" dirty="0"/>
              <a:t> </a:t>
            </a:r>
            <a:r>
              <a:rPr lang="ru-RU" b="1" dirty="0"/>
              <a:t>(89,0 %) </a:t>
            </a:r>
            <a:r>
              <a:rPr lang="cs-CZ" dirty="0"/>
              <a:t>	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5.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Коми (0,2 %)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/>
              <a:t>2. </a:t>
            </a:r>
            <a:r>
              <a:rPr lang="ru-RU" b="1" dirty="0"/>
              <a:t>Украинцы (4,8 %)</a:t>
            </a:r>
            <a:r>
              <a:rPr lang="cs-CZ" dirty="0"/>
              <a:t>	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6.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Саамы (0,2 %)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/>
              <a:t>3.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Белорусы (1,7 %)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	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7.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Карелы (0,2 %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Татары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(0,8 %)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	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Финны (0,03 %)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</TotalTime>
  <Words>547</Words>
  <Application>Microsoft Office PowerPoint</Application>
  <PresentationFormat>Экран (4:3)</PresentationFormat>
  <Paragraphs>102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 BLANCA</vt:lpstr>
      <vt:lpstr>Arial</vt:lpstr>
      <vt:lpstr>Calibri</vt:lpstr>
      <vt:lpstr>Motiv sady Office</vt:lpstr>
      <vt:lpstr>Мурманская область</vt:lpstr>
      <vt:lpstr>Презентация PowerPoint</vt:lpstr>
      <vt:lpstr>Соседи</vt:lpstr>
      <vt:lpstr>Флаг</vt:lpstr>
      <vt:lpstr>Герб</vt:lpstr>
      <vt:lpstr>Город-герой Мурманск</vt:lpstr>
      <vt:lpstr>Презентация PowerPoint</vt:lpstr>
      <vt:lpstr>Презентация PowerPoint</vt:lpstr>
      <vt:lpstr>Население</vt:lpstr>
      <vt:lpstr>Реки</vt:lpstr>
      <vt:lpstr>Презентация PowerPoint</vt:lpstr>
      <vt:lpstr>Озёра</vt:lpstr>
      <vt:lpstr>Презентация PowerPoint</vt:lpstr>
      <vt:lpstr>Презентация PowerPoint</vt:lpstr>
      <vt:lpstr>Рельеф</vt:lpstr>
      <vt:lpstr>Презентация PowerPoint</vt:lpstr>
      <vt:lpstr> Особо охраняемые природные территории </vt:lpstr>
      <vt:lpstr>Животные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Достопримечательности</vt:lpstr>
      <vt:lpstr>Презентация PowerPoint</vt:lpstr>
      <vt:lpstr>Известные люди</vt:lpstr>
      <vt:lpstr>Презентация PowerPoint</vt:lpstr>
      <vt:lpstr>Источники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</dc:creator>
  <cp:lastModifiedBy>RePack by Diakov</cp:lastModifiedBy>
  <cp:revision>64</cp:revision>
  <dcterms:created xsi:type="dcterms:W3CDTF">2017-04-08T19:18:29Z</dcterms:created>
  <dcterms:modified xsi:type="dcterms:W3CDTF">2017-05-06T08:27:56Z</dcterms:modified>
</cp:coreProperties>
</file>