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82" r:id="rId4"/>
    <p:sldId id="258" r:id="rId5"/>
    <p:sldId id="259" r:id="rId6"/>
    <p:sldId id="286" r:id="rId7"/>
    <p:sldId id="283" r:id="rId8"/>
    <p:sldId id="284" r:id="rId9"/>
    <p:sldId id="264" r:id="rId10"/>
    <p:sldId id="285" r:id="rId11"/>
    <p:sldId id="290" r:id="rId12"/>
    <p:sldId id="287" r:id="rId13"/>
    <p:sldId id="288" r:id="rId14"/>
    <p:sldId id="289" r:id="rId15"/>
    <p:sldId id="292" r:id="rId16"/>
    <p:sldId id="297" r:id="rId17"/>
    <p:sldId id="295" r:id="rId18"/>
    <p:sldId id="294" r:id="rId19"/>
    <p:sldId id="296" r:id="rId20"/>
    <p:sldId id="298" r:id="rId21"/>
    <p:sldId id="293" r:id="rId22"/>
    <p:sldId id="260" r:id="rId23"/>
    <p:sldId id="299" r:id="rId24"/>
    <p:sldId id="301" r:id="rId25"/>
    <p:sldId id="300" r:id="rId26"/>
    <p:sldId id="261" r:id="rId27"/>
    <p:sldId id="306" r:id="rId28"/>
    <p:sldId id="263" r:id="rId29"/>
    <p:sldId id="305" r:id="rId30"/>
    <p:sldId id="269" r:id="rId31"/>
    <p:sldId id="302" r:id="rId32"/>
    <p:sldId id="270" r:id="rId33"/>
    <p:sldId id="303" r:id="rId34"/>
    <p:sldId id="304" r:id="rId35"/>
    <p:sldId id="281" r:id="rId36"/>
    <p:sldId id="280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9B80-6BD2-4683-8B5F-AF339AF6C8DF}" type="datetimeFigureOut">
              <a:rPr lang="cs-CZ" smtClean="0"/>
              <a:pPr/>
              <a:t>20.04.2017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5DF-D90D-449F-B455-32787C6B5C5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9B80-6BD2-4683-8B5F-AF339AF6C8DF}" type="datetimeFigureOut">
              <a:rPr lang="cs-CZ" smtClean="0"/>
              <a:pPr/>
              <a:t>20.04.2017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5DF-D90D-449F-B455-32787C6B5C5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9B80-6BD2-4683-8B5F-AF339AF6C8DF}" type="datetimeFigureOut">
              <a:rPr lang="cs-CZ" smtClean="0"/>
              <a:pPr/>
              <a:t>20.04.2017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5DF-D90D-449F-B455-32787C6B5C5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9B80-6BD2-4683-8B5F-AF339AF6C8DF}" type="datetimeFigureOut">
              <a:rPr lang="cs-CZ" smtClean="0"/>
              <a:pPr/>
              <a:t>20.04.2017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5DF-D90D-449F-B455-32787C6B5C5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9B80-6BD2-4683-8B5F-AF339AF6C8DF}" type="datetimeFigureOut">
              <a:rPr lang="cs-CZ" smtClean="0"/>
              <a:pPr/>
              <a:t>20.04.2017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5DF-D90D-449F-B455-32787C6B5C5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9B80-6BD2-4683-8B5F-AF339AF6C8DF}" type="datetimeFigureOut">
              <a:rPr lang="cs-CZ" smtClean="0"/>
              <a:pPr/>
              <a:t>20.04.2017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5DF-D90D-449F-B455-32787C6B5C5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9B80-6BD2-4683-8B5F-AF339AF6C8DF}" type="datetimeFigureOut">
              <a:rPr lang="cs-CZ" smtClean="0"/>
              <a:pPr/>
              <a:t>20.04.2017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5DF-D90D-449F-B455-32787C6B5C5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9B80-6BD2-4683-8B5F-AF339AF6C8DF}" type="datetimeFigureOut">
              <a:rPr lang="cs-CZ" smtClean="0"/>
              <a:pPr/>
              <a:t>20.04.2017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5DF-D90D-449F-B455-32787C6B5C5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9B80-6BD2-4683-8B5F-AF339AF6C8DF}" type="datetimeFigureOut">
              <a:rPr lang="cs-CZ" smtClean="0"/>
              <a:pPr/>
              <a:t>20.04.2017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5DF-D90D-449F-B455-32787C6B5C5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9B80-6BD2-4683-8B5F-AF339AF6C8DF}" type="datetimeFigureOut">
              <a:rPr lang="cs-CZ" smtClean="0"/>
              <a:pPr/>
              <a:t>20.04.2017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5DF-D90D-449F-B455-32787C6B5C5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9B80-6BD2-4683-8B5F-AF339AF6C8DF}" type="datetimeFigureOut">
              <a:rPr lang="cs-CZ" smtClean="0"/>
              <a:pPr/>
              <a:t>20.04.2017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5DF-D90D-449F-B455-32787C6B5C5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69B80-6BD2-4683-8B5F-AF339AF6C8DF}" type="datetimeFigureOut">
              <a:rPr lang="cs-CZ" smtClean="0"/>
              <a:pPr/>
              <a:t>20.04.2017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A75DF-D90D-449F-B455-32787C6B5C5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pogodaomsk.ru/Priroda_Omskoi_oblasti/Zhivotnye_Omskoi_oblasti/" TargetMode="External"/><Relationship Id="rId7" Type="http://schemas.openxmlformats.org/officeDocument/2006/relationships/hyperlink" Target="https://ru.wikipedia.org/" TargetMode="External"/><Relationship Id="rId2" Type="http://schemas.openxmlformats.org/officeDocument/2006/relationships/hyperlink" Target="https://ru.wikipedia.org/wiki/%D0%9E%D0%BC%D1%81%D0%BA%D0%B0%D1%8F_%D0%BE%D0%B1%D0%BB%D0%B0%D1%81%D1%82%D1%8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" TargetMode="External"/><Relationship Id="rId5" Type="http://schemas.openxmlformats.org/officeDocument/2006/relationships/hyperlink" Target="https://www.yandex.ru/" TargetMode="External"/><Relationship Id="rId4" Type="http://schemas.openxmlformats.org/officeDocument/2006/relationships/hyperlink" Target="http://pogodaomsk.ru/Priroda_Omskoi_oblasti/Derevya_Omskoi_oblasti/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vlajkar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785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39552" y="2204864"/>
            <a:ext cx="82012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itka Small" pitchFamily="2" charset="0"/>
              </a:rPr>
              <a:t>Омская область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887416" y="6093296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/>
              <a:t>Алжбета Кнапова</a:t>
            </a:r>
            <a:r>
              <a:rPr lang="cs-CZ" sz="2400" b="1" dirty="0"/>
              <a:t>	</a:t>
            </a:r>
            <a:r>
              <a:rPr lang="cs-CZ" sz="2400" b="1" dirty="0" smtClean="0"/>
              <a:t>447 505</a:t>
            </a:r>
            <a:endParaRPr lang="cs-CZ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Природные условия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Главная водная артерия — </a:t>
            </a:r>
            <a:r>
              <a:rPr lang="ru-RU" dirty="0" smtClean="0">
                <a:solidFill>
                  <a:srgbClr val="FF0000"/>
                </a:solidFill>
              </a:rPr>
              <a:t>Иртыш</a:t>
            </a:r>
            <a:r>
              <a:rPr lang="ru-RU" dirty="0" smtClean="0"/>
              <a:t> и его притоки</a:t>
            </a:r>
            <a:r>
              <a:rPr lang="ru-RU" dirty="0" smtClean="0">
                <a:solidFill>
                  <a:srgbClr val="FF0000"/>
                </a:solidFill>
              </a:rPr>
              <a:t> Ишим, Омь, Оша, Тара</a:t>
            </a:r>
          </a:p>
          <a:p>
            <a:r>
              <a:rPr lang="ru-RU" dirty="0" smtClean="0"/>
              <a:t>Плоский рельеф </a:t>
            </a:r>
            <a:r>
              <a:rPr lang="cs-CZ" dirty="0" smtClean="0"/>
              <a:t>- </a:t>
            </a:r>
            <a:r>
              <a:rPr lang="ru-RU" dirty="0" smtClean="0">
                <a:solidFill>
                  <a:srgbClr val="FF0000"/>
                </a:solidFill>
              </a:rPr>
              <a:t>Западно-Сибирская равнина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На юге — </a:t>
            </a:r>
            <a:r>
              <a:rPr lang="ru-RU" dirty="0" smtClean="0">
                <a:solidFill>
                  <a:srgbClr val="FF0000"/>
                </a:solidFill>
              </a:rPr>
              <a:t>степи</a:t>
            </a:r>
            <a:r>
              <a:rPr lang="ru-RU" dirty="0" smtClean="0"/>
              <a:t> переходящие в </a:t>
            </a:r>
            <a:r>
              <a:rPr lang="ru-RU" dirty="0" smtClean="0">
                <a:solidFill>
                  <a:srgbClr val="FF0000"/>
                </a:solidFill>
              </a:rPr>
              <a:t>лесостепи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Насевере</a:t>
            </a:r>
            <a:r>
              <a:rPr lang="cs-CZ" dirty="0" smtClean="0"/>
              <a:t> - 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лес</a:t>
            </a:r>
            <a:r>
              <a:rPr lang="ru-RU" dirty="0" smtClean="0"/>
              <a:t> и болотистая </a:t>
            </a:r>
            <a:r>
              <a:rPr lang="ru-RU" dirty="0" smtClean="0">
                <a:solidFill>
                  <a:srgbClr val="FF0000"/>
                </a:solidFill>
              </a:rPr>
              <a:t>тайга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Много</a:t>
            </a:r>
            <a:r>
              <a:rPr lang="cs-CZ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озёр</a:t>
            </a:r>
            <a:r>
              <a:rPr lang="ru-RU" dirty="0" smtClean="0"/>
              <a:t>:</a:t>
            </a:r>
            <a:r>
              <a:rPr lang="cs-CZ" dirty="0" smtClean="0"/>
              <a:t>  </a:t>
            </a:r>
            <a:r>
              <a:rPr lang="ru-RU" dirty="0" smtClean="0"/>
              <a:t>Салтаим, Тенис, Ик, Эбейты, Ульжай,Тобол-Кушлы</a:t>
            </a:r>
            <a:endParaRPr lang="cs-CZ" dirty="0" smtClean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Иртыш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Zástupný symbol pro obsah 3" descr="24oms_novyy_razm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68761"/>
            <a:ext cx="5292080" cy="3457708"/>
          </a:xfrm>
        </p:spPr>
      </p:pic>
      <p:pic>
        <p:nvPicPr>
          <p:cNvPr id="5" name="Obrázek 4" descr="most-cherez-reku-irtysh-v-omske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9394" y="3789040"/>
            <a:ext cx="5134606" cy="30689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1465208436090_gallery_15681_26_302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21088"/>
            <a:ext cx="5083204" cy="2636912"/>
          </a:xfrm>
          <a:prstGeom prst="rect">
            <a:avLst/>
          </a:prstGeom>
        </p:spPr>
      </p:pic>
      <p:pic>
        <p:nvPicPr>
          <p:cNvPr id="6" name="Obrázek 5" descr="392212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221088"/>
            <a:ext cx="4139952" cy="2636911"/>
          </a:xfrm>
          <a:prstGeom prst="rect">
            <a:avLst/>
          </a:prstGeom>
        </p:spPr>
      </p:pic>
      <p:pic>
        <p:nvPicPr>
          <p:cNvPr id="4" name="Zástupný symbol pro obsah 3" descr="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71999" cy="3284983"/>
          </a:xfrm>
        </p:spPr>
      </p:pic>
      <p:pic>
        <p:nvPicPr>
          <p:cNvPr id="7" name="Obrázek 6" descr="otdyh_na_pyati_ozerah_omskoy_oblasti_1_260947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8004" y="0"/>
            <a:ext cx="4935996" cy="329066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779912" y="3356992"/>
            <a:ext cx="1672253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Озера</a:t>
            </a:r>
            <a:endParaRPr lang="cs-CZ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r>
              <a:rPr lang="ru-RU" dirty="0" smtClean="0"/>
              <a:t>В собственности Омской области находится </a:t>
            </a:r>
            <a:r>
              <a:rPr lang="ru-RU" dirty="0" smtClean="0">
                <a:solidFill>
                  <a:srgbClr val="FF0000"/>
                </a:solidFill>
              </a:rPr>
              <a:t>28 особо охраняемых природных территорий регионального назначения</a:t>
            </a:r>
            <a:r>
              <a:rPr lang="ru-RU" dirty="0" smtClean="0"/>
              <a:t>. В том числе природные парки в Большеречье и Омске («Птичья гавань»)</a:t>
            </a:r>
            <a:endParaRPr lang="cs-CZ" dirty="0"/>
          </a:p>
        </p:txBody>
      </p:sp>
      <p:pic>
        <p:nvPicPr>
          <p:cNvPr id="4" name="Obrázek 3" descr="77bf4e8f66205809bbd0ff720b475b84_w875_h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858470"/>
            <a:ext cx="5832648" cy="39995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Наивысшая точка </a:t>
            </a:r>
            <a:r>
              <a:rPr lang="ru-RU" dirty="0" smtClean="0"/>
              <a:t>в Омской области — </a:t>
            </a:r>
            <a:r>
              <a:rPr lang="ru-RU" dirty="0" smtClean="0">
                <a:solidFill>
                  <a:srgbClr val="FF0000"/>
                </a:solidFill>
              </a:rPr>
              <a:t>150 м около села Нагорное</a:t>
            </a:r>
            <a:endParaRPr lang="cs-CZ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Наименьшая</a:t>
            </a:r>
            <a:r>
              <a:rPr lang="ru-RU" dirty="0" smtClean="0"/>
              <a:t> — это </a:t>
            </a:r>
            <a:r>
              <a:rPr lang="ru-RU" dirty="0" smtClean="0">
                <a:solidFill>
                  <a:srgbClr val="FF0000"/>
                </a:solidFill>
              </a:rPr>
              <a:t>урез воды на Иртыше — 41 м</a:t>
            </a:r>
            <a:r>
              <a:rPr lang="ru-RU" dirty="0" smtClean="0"/>
              <a:t>, около посёлка Малая Бича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Obrázek 3" descr="toch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2852936"/>
            <a:ext cx="1885950" cy="36290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Животные Омской области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Благодаря тому, что Омская область расположена в нескольких растительно-ландшафтных зонах, её </a:t>
            </a:r>
            <a:r>
              <a:rPr lang="ru-RU" dirty="0" smtClean="0">
                <a:solidFill>
                  <a:srgbClr val="FF0000"/>
                </a:solidFill>
              </a:rPr>
              <a:t>животный мир богат и разнообразен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Всего в Омской области насчитывается более </a:t>
            </a:r>
            <a:r>
              <a:rPr lang="ru-RU" dirty="0" smtClean="0">
                <a:solidFill>
                  <a:srgbClr val="FF0000"/>
                </a:solidFill>
              </a:rPr>
              <a:t>60 видов млекопитающих</a:t>
            </a:r>
            <a:r>
              <a:rPr lang="ru-RU" dirty="0" smtClean="0"/>
              <a:t>, более </a:t>
            </a:r>
            <a:r>
              <a:rPr lang="ru-RU" dirty="0" smtClean="0">
                <a:solidFill>
                  <a:srgbClr val="FF0000"/>
                </a:solidFill>
              </a:rPr>
              <a:t>250 видов птиц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FF0000"/>
                </a:solidFill>
              </a:rPr>
              <a:t>13 видов амфибий</a:t>
            </a:r>
            <a:r>
              <a:rPr lang="ru-RU" dirty="0" smtClean="0"/>
              <a:t> и </a:t>
            </a:r>
            <a:r>
              <a:rPr lang="ru-RU" dirty="0" smtClean="0">
                <a:solidFill>
                  <a:srgbClr val="FF0000"/>
                </a:solidFill>
              </a:rPr>
              <a:t>рептилий </a:t>
            </a:r>
            <a:r>
              <a:rPr lang="ru-RU" dirty="0" smtClean="0"/>
              <a:t>и около </a:t>
            </a:r>
            <a:r>
              <a:rPr lang="ru-RU" dirty="0" smtClean="0">
                <a:solidFill>
                  <a:srgbClr val="FF0000"/>
                </a:solidFill>
              </a:rPr>
              <a:t>20 видов рыб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11649"/>
            <a:ext cx="5674162" cy="3546351"/>
          </a:xfrm>
        </p:spPr>
      </p:pic>
      <p:pic>
        <p:nvPicPr>
          <p:cNvPr id="5" name="Obrázek 4" descr="i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6750" y="0"/>
            <a:ext cx="5947250" cy="371703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lo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050959"/>
            <a:ext cx="5076055" cy="3807041"/>
          </a:xfrm>
        </p:spPr>
      </p:pic>
      <p:pic>
        <p:nvPicPr>
          <p:cNvPr id="5" name="Obrázek 4" descr="bel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3915" y="0"/>
            <a:ext cx="5340085" cy="40050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schu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15882" y="0"/>
            <a:ext cx="5628117" cy="4221088"/>
          </a:xfrm>
        </p:spPr>
      </p:pic>
      <p:pic>
        <p:nvPicPr>
          <p:cNvPr id="5" name="Obrázek 4" descr="oset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96952"/>
            <a:ext cx="4897984" cy="386104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ozernaya_lyagush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23862" y="1"/>
            <a:ext cx="5820138" cy="4365104"/>
          </a:xfrm>
        </p:spPr>
      </p:pic>
      <p:pic>
        <p:nvPicPr>
          <p:cNvPr id="5" name="Obrázek 4" descr="bezzub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212976"/>
            <a:ext cx="4860032" cy="36450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мская область на карте россии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Zástupný symbol pro obsah 3" descr="russia_map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8532440" cy="498256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37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37925"/>
            <a:ext cx="5580112" cy="3720075"/>
          </a:xfrm>
          <a:prstGeom prst="rect">
            <a:avLst/>
          </a:prstGeom>
        </p:spPr>
      </p:pic>
      <p:pic>
        <p:nvPicPr>
          <p:cNvPr id="4" name="Zástupný symbol pro obsah 3" descr="v_omsk_posle_zimovki_nachali_vozvraschatsya_pereletnye_ptitsy_thumb_fed_phot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136404" y="1"/>
            <a:ext cx="6007595" cy="40050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Растительность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Преобладающими породами лесного фонда Омской области являются: </a:t>
            </a:r>
            <a:r>
              <a:rPr lang="ru-RU" dirty="0" smtClean="0">
                <a:solidFill>
                  <a:srgbClr val="FF0000"/>
                </a:solidFill>
              </a:rPr>
              <a:t>береза – 55%</a:t>
            </a:r>
            <a:r>
              <a:rPr lang="ru-RU" dirty="0" smtClean="0"/>
              <a:t>, сосна – 23%, осина – 12%, кедр – 4,8%, ель и пихта – 4,4%</a:t>
            </a:r>
            <a:endParaRPr lang="cs-CZ" dirty="0"/>
          </a:p>
        </p:txBody>
      </p:sp>
      <p:pic>
        <p:nvPicPr>
          <p:cNvPr id="4" name="Obrázek 3" descr="img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3671646"/>
            <a:ext cx="4248472" cy="3186354"/>
          </a:xfrm>
          <a:prstGeom prst="rect">
            <a:avLst/>
          </a:prstGeom>
        </p:spPr>
      </p:pic>
      <p:pic>
        <p:nvPicPr>
          <p:cNvPr id="5" name="Obrázek 4" descr="obereg_bereza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712468"/>
            <a:ext cx="3145532" cy="314553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Спорт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области развит </a:t>
            </a:r>
            <a:r>
              <a:rPr lang="ru-RU" dirty="0" smtClean="0">
                <a:solidFill>
                  <a:srgbClr val="FF0000"/>
                </a:solidFill>
              </a:rPr>
              <a:t>конный спорт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Футбольный клуб </a:t>
            </a:r>
            <a:r>
              <a:rPr lang="ru-RU" dirty="0" smtClean="0"/>
              <a:t>Иртыш Омск</a:t>
            </a:r>
          </a:p>
          <a:p>
            <a:pPr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4" name="Obrázek 3" descr="73829239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2852936"/>
            <a:ext cx="3810000" cy="3800475"/>
          </a:xfrm>
          <a:prstGeom prst="rect">
            <a:avLst/>
          </a:prstGeom>
        </p:spPr>
      </p:pic>
      <p:pic>
        <p:nvPicPr>
          <p:cNvPr id="5" name="Obrázek 4" descr="32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501008"/>
            <a:ext cx="4312760" cy="28726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Спорт </a:t>
            </a:r>
            <a:r>
              <a:rPr lang="cs-C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хоккей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Омск является </a:t>
            </a:r>
            <a:r>
              <a:rPr lang="ru-RU" dirty="0" smtClean="0">
                <a:solidFill>
                  <a:srgbClr val="FF0000"/>
                </a:solidFill>
              </a:rPr>
              <a:t>одним из самых хоккейных городов России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Авангард омск </a:t>
            </a:r>
            <a:r>
              <a:rPr lang="cs-CZ" dirty="0" smtClean="0"/>
              <a:t>- </a:t>
            </a:r>
            <a:r>
              <a:rPr lang="ru-RU" dirty="0" smtClean="0"/>
              <a:t>чемпион россии 2004</a:t>
            </a:r>
            <a:endParaRPr lang="cs-CZ" dirty="0" smtClean="0"/>
          </a:p>
          <a:p>
            <a:r>
              <a:rPr lang="ru-RU" dirty="0" smtClean="0"/>
              <a:t>Клуб был основан в 1950 г.</a:t>
            </a:r>
          </a:p>
          <a:p>
            <a:r>
              <a:rPr lang="ru-RU" dirty="0" smtClean="0"/>
              <a:t>Клуб играет КХЛ </a:t>
            </a:r>
            <a:r>
              <a:rPr lang="cs-CZ" dirty="0" smtClean="0"/>
              <a:t>- </a:t>
            </a:r>
            <a:r>
              <a:rPr lang="ru-RU" dirty="0" smtClean="0">
                <a:solidFill>
                  <a:srgbClr val="FF0000"/>
                </a:solidFill>
              </a:rPr>
              <a:t>Континентальная хоккейная лига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Арена Омск</a:t>
            </a:r>
            <a:r>
              <a:rPr lang="ru-RU" dirty="0" smtClean="0"/>
              <a:t> — главная ледовая арена города</a:t>
            </a:r>
            <a:endParaRPr lang="cs-CZ" dirty="0" smtClean="0"/>
          </a:p>
          <a:p>
            <a:r>
              <a:rPr lang="ru-RU" dirty="0" smtClean="0"/>
              <a:t>Чешский</a:t>
            </a:r>
            <a:r>
              <a:rPr lang="cs-CZ" dirty="0" smtClean="0"/>
              <a:t> </a:t>
            </a:r>
            <a:r>
              <a:rPr lang="ru-RU" dirty="0" smtClean="0"/>
              <a:t>знаменитый</a:t>
            </a:r>
            <a:r>
              <a:rPr lang="cs-CZ" dirty="0" smtClean="0"/>
              <a:t> </a:t>
            </a:r>
            <a:r>
              <a:rPr lang="ru-RU" dirty="0" smtClean="0"/>
              <a:t>хоккеист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Jaromír Jágr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Авангард 2007_08 Тертышный Белоусов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8242922" cy="5289451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 descr="ArenaOms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4027966"/>
            <a:ext cx="5761746" cy="2830034"/>
          </a:xfrm>
          <a:prstGeom prst="rect">
            <a:avLst/>
          </a:prstGeom>
        </p:spPr>
      </p:pic>
      <p:pic>
        <p:nvPicPr>
          <p:cNvPr id="5" name="Obrázek 4" descr="l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32656"/>
            <a:ext cx="3132956" cy="4176464"/>
          </a:xfrm>
          <a:prstGeom prst="rect">
            <a:avLst/>
          </a:prstGeom>
        </p:spPr>
      </p:pic>
      <p:pic>
        <p:nvPicPr>
          <p:cNvPr id="4" name="Zástupný symbol pro obsah 3" descr="9c0691e2fe628afea3f9d5bde275798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9512" y="404664"/>
            <a:ext cx="4680520" cy="410445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Достопримечательности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Успенский кафедральный собор</a:t>
            </a:r>
            <a:r>
              <a:rPr lang="ru-RU" dirty="0" smtClean="0"/>
              <a:t> —один из наиболее посещаемых храмов Омска</a:t>
            </a:r>
            <a:endParaRPr lang="cs-CZ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Омский государственный академический театр драмы</a:t>
            </a:r>
            <a:r>
              <a:rPr lang="ru-RU" dirty="0" smtClean="0"/>
              <a:t> — крупнейший и старейший российский академический </a:t>
            </a:r>
            <a:r>
              <a:rPr lang="cs-CZ" dirty="0" smtClean="0"/>
              <a:t>       </a:t>
            </a:r>
            <a:r>
              <a:rPr lang="ru-RU" dirty="0" smtClean="0"/>
              <a:t>драматический театр в Сибири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i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96952"/>
            <a:ext cx="5154050" cy="3861048"/>
          </a:xfrm>
          <a:prstGeom prst="rect">
            <a:avLst/>
          </a:prstGeom>
        </p:spPr>
      </p:pic>
      <p:pic>
        <p:nvPicPr>
          <p:cNvPr id="4" name="Zástupný symbol pro obsah 3" descr="800px-Cathedral_of_the_Dormition_in_Oms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73044" y="1"/>
            <a:ext cx="5470955" cy="3645024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Знаменитые люди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Родились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туда</a:t>
            </a:r>
            <a:r>
              <a:rPr lang="cs-CZ" dirty="0" smtClean="0"/>
              <a:t>:</a:t>
            </a:r>
            <a:r>
              <a:rPr lang="ru-RU" dirty="0" smtClean="0"/>
              <a:t> Иннокентий Ф. Анненский</a:t>
            </a:r>
            <a:r>
              <a:rPr lang="cs-CZ" dirty="0" smtClean="0"/>
              <a:t> – </a:t>
            </a:r>
            <a:r>
              <a:rPr lang="ru-RU" dirty="0" smtClean="0"/>
              <a:t>поэт</a:t>
            </a:r>
            <a:r>
              <a:rPr lang="cs-CZ" dirty="0" smtClean="0"/>
              <a:t>, </a:t>
            </a:r>
            <a:r>
              <a:rPr lang="ru-RU" dirty="0" smtClean="0"/>
              <a:t>переводчик</a:t>
            </a:r>
            <a:r>
              <a:rPr lang="cs-CZ" dirty="0" smtClean="0"/>
              <a:t>, </a:t>
            </a:r>
            <a:r>
              <a:rPr lang="ru-RU" dirty="0" smtClean="0"/>
              <a:t>критик</a:t>
            </a:r>
            <a:endParaRPr lang="cs-CZ" dirty="0" smtClean="0"/>
          </a:p>
          <a:p>
            <a:r>
              <a:rPr lang="ru-RU" i="1" dirty="0" smtClean="0"/>
              <a:t>Валериан В</a:t>
            </a:r>
            <a:r>
              <a:rPr lang="cs-CZ" i="1" dirty="0" smtClean="0"/>
              <a:t>.</a:t>
            </a:r>
            <a:r>
              <a:rPr lang="ru-RU" i="1" dirty="0" smtClean="0"/>
              <a:t> Куйбышев</a:t>
            </a:r>
            <a:r>
              <a:rPr lang="cs-CZ" i="1" dirty="0" smtClean="0"/>
              <a:t> – </a:t>
            </a:r>
            <a:r>
              <a:rPr lang="ru-RU" i="1" dirty="0" smtClean="0"/>
              <a:t>революционер</a:t>
            </a:r>
            <a:r>
              <a:rPr lang="cs-CZ" i="1" dirty="0" smtClean="0"/>
              <a:t>, </a:t>
            </a:r>
            <a:r>
              <a:rPr lang="ru-RU" i="1" dirty="0" smtClean="0"/>
              <a:t>политик</a:t>
            </a:r>
            <a:endParaRPr lang="cs-CZ" i="1" dirty="0" smtClean="0"/>
          </a:p>
          <a:p>
            <a:r>
              <a:rPr lang="ru-RU" dirty="0" smtClean="0"/>
              <a:t>Егор Летов</a:t>
            </a:r>
            <a:r>
              <a:rPr lang="cs-CZ" dirty="0" smtClean="0"/>
              <a:t> – </a:t>
            </a:r>
            <a:r>
              <a:rPr lang="ru-RU" dirty="0" smtClean="0"/>
              <a:t>певец</a:t>
            </a:r>
            <a:r>
              <a:rPr lang="cs-CZ" dirty="0" smtClean="0"/>
              <a:t>, </a:t>
            </a:r>
            <a:r>
              <a:rPr lang="ru-RU" dirty="0" smtClean="0"/>
              <a:t>гитарист</a:t>
            </a:r>
            <a:r>
              <a:rPr lang="cs-CZ" dirty="0" smtClean="0"/>
              <a:t>, </a:t>
            </a:r>
            <a:r>
              <a:rPr lang="ru-RU" dirty="0" smtClean="0"/>
              <a:t>поэт</a:t>
            </a:r>
            <a:endParaRPr lang="cs-CZ" dirty="0" smtClean="0"/>
          </a:p>
          <a:p>
            <a:r>
              <a:rPr lang="ru-RU" dirty="0" smtClean="0"/>
              <a:t>Елизавета В</a:t>
            </a:r>
            <a:r>
              <a:rPr lang="cs-CZ" dirty="0" smtClean="0"/>
              <a:t>.</a:t>
            </a:r>
            <a:r>
              <a:rPr lang="ru-RU" dirty="0" smtClean="0"/>
              <a:t> Рыжих</a:t>
            </a:r>
            <a:r>
              <a:rPr lang="cs-CZ" dirty="0" smtClean="0"/>
              <a:t> – </a:t>
            </a:r>
            <a:r>
              <a:rPr lang="ru-RU" dirty="0" smtClean="0"/>
              <a:t>немецкая</a:t>
            </a:r>
            <a:r>
              <a:rPr lang="cs-CZ" dirty="0" smtClean="0"/>
              <a:t> </a:t>
            </a:r>
            <a:r>
              <a:rPr lang="vi-VN" dirty="0" smtClean="0"/>
              <a:t>атлетка</a:t>
            </a:r>
            <a:endParaRPr lang="cs-CZ" dirty="0" smtClean="0"/>
          </a:p>
          <a:p>
            <a:r>
              <a:rPr lang="ru-RU" dirty="0" smtClean="0"/>
              <a:t>Евгения О</a:t>
            </a:r>
            <a:r>
              <a:rPr lang="cs-CZ" dirty="0" smtClean="0"/>
              <a:t>.</a:t>
            </a:r>
            <a:r>
              <a:rPr lang="ru-RU" dirty="0" smtClean="0"/>
              <a:t> Канаева</a:t>
            </a:r>
            <a:r>
              <a:rPr lang="cs-CZ" dirty="0" smtClean="0"/>
              <a:t> - </a:t>
            </a:r>
            <a:r>
              <a:rPr lang="ru-RU" dirty="0" smtClean="0"/>
              <a:t>гимнастка</a:t>
            </a:r>
            <a:endParaRPr lang="cs-CZ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В ссылке </a:t>
            </a:r>
            <a:r>
              <a:rPr lang="ru-RU" dirty="0" smtClean="0"/>
              <a:t>был там  Фёдор Михайлович </a:t>
            </a:r>
            <a:r>
              <a:rPr lang="ru-RU" dirty="0" smtClean="0">
                <a:solidFill>
                  <a:srgbClr val="FF0000"/>
                </a:solidFill>
              </a:rPr>
              <a:t>Достоевский</a:t>
            </a:r>
            <a:endParaRPr lang="cs-CZ" dirty="0" smtClean="0">
              <a:solidFill>
                <a:srgbClr val="FF0000"/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 descr="Dostoevsky_18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712" y="0"/>
            <a:ext cx="2921863" cy="3645024"/>
          </a:xfrm>
          <a:prstGeom prst="rect">
            <a:avLst/>
          </a:prstGeom>
        </p:spPr>
      </p:pic>
      <p:pic>
        <p:nvPicPr>
          <p:cNvPr id="7" name="Obrázek 6" descr="Valerian_kuybysh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0"/>
            <a:ext cx="2800169" cy="3645024"/>
          </a:xfrm>
          <a:prstGeom prst="rect">
            <a:avLst/>
          </a:prstGeom>
        </p:spPr>
      </p:pic>
      <p:pic>
        <p:nvPicPr>
          <p:cNvPr id="8" name="Obrázek 7" descr="Innokenty_Annensk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0"/>
            <a:ext cx="2745456" cy="3632010"/>
          </a:xfrm>
          <a:prstGeom prst="rect">
            <a:avLst/>
          </a:prstGeom>
        </p:spPr>
      </p:pic>
      <p:pic>
        <p:nvPicPr>
          <p:cNvPr id="4" name="Zástupný symbol pro obsah 3" descr="800px-Evgenia_Kanaeva_Grand_Prix_2012_in_Austria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0" y="2936894"/>
            <a:ext cx="2808312" cy="3921106"/>
          </a:xfrm>
        </p:spPr>
      </p:pic>
      <p:pic>
        <p:nvPicPr>
          <p:cNvPr id="5" name="Obrázek 4" descr="800px-Lisa_Ryzih.jpg"/>
          <p:cNvPicPr>
            <a:picLocks noChangeAspect="1"/>
          </p:cNvPicPr>
          <p:nvPr/>
        </p:nvPicPr>
        <p:blipFill>
          <a:blip r:embed="rId6" cstate="print"/>
          <a:srcRect l="20325" r="27109"/>
          <a:stretch>
            <a:fillRect/>
          </a:stretch>
        </p:blipFill>
        <p:spPr>
          <a:xfrm>
            <a:off x="1475656" y="2924944"/>
            <a:ext cx="2756583" cy="39330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6525344"/>
          </a:xfrm>
        </p:spPr>
        <p:txBody>
          <a:bodyPr>
            <a:normAutofit/>
          </a:bodyPr>
          <a:lstStyle/>
          <a:p>
            <a:r>
              <a:rPr lang="ru-RU" sz="3000" dirty="0" smtClean="0"/>
              <a:t>Субъект Российской Федерации на </a:t>
            </a:r>
            <a:r>
              <a:rPr lang="ru-RU" sz="3000" dirty="0" smtClean="0">
                <a:solidFill>
                  <a:srgbClr val="FF0000"/>
                </a:solidFill>
              </a:rPr>
              <a:t>юго-западе Сибири</a:t>
            </a:r>
            <a:endParaRPr lang="cs-CZ" sz="3000" dirty="0" smtClean="0">
              <a:solidFill>
                <a:srgbClr val="FF0000"/>
              </a:solidFill>
            </a:endParaRPr>
          </a:p>
          <a:p>
            <a:r>
              <a:rPr lang="ru-RU" sz="3000" dirty="0" smtClean="0"/>
              <a:t>В составе </a:t>
            </a:r>
            <a:r>
              <a:rPr lang="ru-RU" sz="3000" dirty="0" smtClean="0">
                <a:solidFill>
                  <a:srgbClr val="FF0000"/>
                </a:solidFill>
              </a:rPr>
              <a:t>Сибирского федерального округа</a:t>
            </a:r>
            <a:endParaRPr lang="cs-CZ" sz="3000" dirty="0" smtClean="0">
              <a:solidFill>
                <a:srgbClr val="FF0000"/>
              </a:solidFill>
            </a:endParaRPr>
          </a:p>
          <a:p>
            <a:r>
              <a:rPr lang="ru-RU" sz="3000" dirty="0" smtClean="0"/>
              <a:t>В составе </a:t>
            </a:r>
            <a:r>
              <a:rPr lang="ru-RU" sz="3000" dirty="0" smtClean="0">
                <a:solidFill>
                  <a:srgbClr val="FF0000"/>
                </a:solidFill>
              </a:rPr>
              <a:t>Западно-Сибирского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  <a:r>
              <a:rPr lang="ru-RU" sz="3000" dirty="0" smtClean="0">
                <a:solidFill>
                  <a:srgbClr val="FF0000"/>
                </a:solidFill>
              </a:rPr>
              <a:t>экономического района</a:t>
            </a:r>
            <a:endParaRPr lang="cs-CZ" sz="3000" dirty="0" smtClean="0">
              <a:solidFill>
                <a:srgbClr val="FF0000"/>
              </a:solidFill>
            </a:endParaRPr>
          </a:p>
          <a:p>
            <a:r>
              <a:rPr lang="ru-RU" sz="3000" dirty="0"/>
              <a:t>Территория — 141 140 км²</a:t>
            </a:r>
            <a:endParaRPr lang="cs-CZ" sz="3000" dirty="0" smtClean="0">
              <a:solidFill>
                <a:srgbClr val="FF0000"/>
              </a:solidFill>
            </a:endParaRPr>
          </a:p>
          <a:p>
            <a:r>
              <a:rPr lang="cs-CZ" sz="3000" dirty="0"/>
              <a:t>C</a:t>
            </a:r>
            <a:r>
              <a:rPr lang="ru-RU" sz="3000" dirty="0" smtClean="0"/>
              <a:t>оставляет </a:t>
            </a:r>
            <a:r>
              <a:rPr lang="ru-RU" sz="3000" dirty="0">
                <a:solidFill>
                  <a:srgbClr val="FF0000"/>
                </a:solidFill>
              </a:rPr>
              <a:t>0,83 % площади </a:t>
            </a:r>
            <a:r>
              <a:rPr lang="ru-RU" sz="3000" dirty="0" smtClean="0"/>
              <a:t>России</a:t>
            </a:r>
            <a:endParaRPr lang="cs-CZ" sz="3000" dirty="0" smtClean="0"/>
          </a:p>
          <a:p>
            <a:r>
              <a:rPr lang="cs-CZ" sz="3000" dirty="0" smtClean="0"/>
              <a:t>O</a:t>
            </a:r>
            <a:r>
              <a:rPr lang="ru-RU" sz="3000" dirty="0" smtClean="0"/>
              <a:t>бласть </a:t>
            </a:r>
            <a:r>
              <a:rPr lang="ru-RU" sz="3000" dirty="0"/>
              <a:t>занимает </a:t>
            </a:r>
            <a:r>
              <a:rPr lang="ru-RU" sz="3000" dirty="0">
                <a:solidFill>
                  <a:srgbClr val="FF0000"/>
                </a:solidFill>
              </a:rPr>
              <a:t>28-е место</a:t>
            </a:r>
            <a:r>
              <a:rPr lang="ru-RU" sz="3000" dirty="0"/>
              <a:t> в </a:t>
            </a:r>
            <a:r>
              <a:rPr lang="ru-RU" sz="3000" dirty="0" smtClean="0"/>
              <a:t>стране</a:t>
            </a:r>
          </a:p>
          <a:p>
            <a:r>
              <a:rPr lang="ru-RU" sz="3000" dirty="0" smtClean="0">
                <a:solidFill>
                  <a:srgbClr val="FF0000"/>
                </a:solidFill>
              </a:rPr>
              <a:t>Часовой пояс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  <a:r>
              <a:rPr lang="cs-CZ" sz="3000" dirty="0" smtClean="0"/>
              <a:t>-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  <a:r>
              <a:rPr lang="ru-RU" sz="3000" dirty="0" smtClean="0"/>
              <a:t> Смещение относительно </a:t>
            </a:r>
            <a:r>
              <a:rPr lang="ru-RU" sz="3000" dirty="0" smtClean="0">
                <a:solidFill>
                  <a:srgbClr val="FF0000"/>
                </a:solidFill>
              </a:rPr>
              <a:t>UTC</a:t>
            </a:r>
            <a:r>
              <a:rPr lang="ru-RU" sz="3000" dirty="0" smtClean="0"/>
              <a:t> составляет </a:t>
            </a:r>
            <a:r>
              <a:rPr lang="ru-RU" sz="3000" dirty="0" smtClean="0">
                <a:solidFill>
                  <a:srgbClr val="FF0000"/>
                </a:solidFill>
              </a:rPr>
              <a:t>+6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  <a:r>
              <a:rPr lang="ru-RU" sz="3000" dirty="0" smtClean="0">
                <a:solidFill>
                  <a:srgbClr val="FF0000"/>
                </a:solidFill>
              </a:rPr>
              <a:t>ч</a:t>
            </a:r>
            <a:r>
              <a:rPr lang="cs-CZ" sz="3000" dirty="0" smtClean="0">
                <a:solidFill>
                  <a:srgbClr val="FF0000"/>
                </a:solidFill>
              </a:rPr>
              <a:t>. </a:t>
            </a:r>
            <a:r>
              <a:rPr lang="cs-CZ" sz="3000" dirty="0" smtClean="0"/>
              <a:t>o</a:t>
            </a:r>
            <a:r>
              <a:rPr lang="ru-RU" sz="3000" dirty="0" smtClean="0"/>
              <a:t>тносительно </a:t>
            </a:r>
            <a:r>
              <a:rPr lang="ru-RU" sz="3000" dirty="0" smtClean="0">
                <a:solidFill>
                  <a:srgbClr val="FF0000"/>
                </a:solidFill>
              </a:rPr>
              <a:t>московского времени +3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  <a:r>
              <a:rPr lang="ru-RU" sz="3000" dirty="0" smtClean="0">
                <a:solidFill>
                  <a:srgbClr val="FF0000"/>
                </a:solidFill>
              </a:rPr>
              <a:t>ч</a:t>
            </a:r>
            <a:r>
              <a:rPr lang="cs-CZ" sz="3000" dirty="0" smtClean="0">
                <a:solidFill>
                  <a:srgbClr val="FF0000"/>
                </a:solidFill>
              </a:rPr>
              <a:t>.</a:t>
            </a:r>
          </a:p>
          <a:p>
            <a:endParaRPr lang="cs-CZ" sz="3000" dirty="0" smtClean="0"/>
          </a:p>
          <a:p>
            <a:endParaRPr lang="cs-CZ" sz="3000" u="sng" dirty="0"/>
          </a:p>
        </p:txBody>
      </p:sp>
      <p:sp>
        <p:nvSpPr>
          <p:cNvPr id="4" name="TextovéPole 3"/>
          <p:cNvSpPr txBox="1"/>
          <p:nvPr/>
        </p:nvSpPr>
        <p:spPr>
          <a:xfrm>
            <a:off x="3059832" y="260648"/>
            <a:ext cx="2725298" cy="104644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География</a:t>
            </a:r>
          </a:p>
          <a:p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Транспорт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Транспорт</a:t>
            </a:r>
            <a:r>
              <a:rPr lang="cs-CZ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-</a:t>
            </a:r>
            <a:r>
              <a:rPr lang="ru-RU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dirty="0" smtClean="0"/>
              <a:t>автомобильный автомагистрали железнодорожный, речный, авиационный, трубопроводный, а также городский электрический (трамвае и троллейбусы)</a:t>
            </a:r>
          </a:p>
          <a:p>
            <a:r>
              <a:rPr lang="ru-RU" dirty="0" smtClean="0"/>
              <a:t>Важнейшей транспортной магистралью является </a:t>
            </a:r>
            <a:r>
              <a:rPr lang="ru-RU" dirty="0" smtClean="0">
                <a:solidFill>
                  <a:srgbClr val="FF0000"/>
                </a:solidFill>
              </a:rPr>
              <a:t>Транссибирская магистраль</a:t>
            </a:r>
            <a:r>
              <a:rPr lang="ru-RU" dirty="0" smtClean="0"/>
              <a:t>, которая соединяется с Средне-Сибирской железной дорогой</a:t>
            </a:r>
          </a:p>
          <a:p>
            <a:r>
              <a:rPr lang="ru-RU" dirty="0" smtClean="0"/>
              <a:t>Город </a:t>
            </a:r>
            <a:r>
              <a:rPr lang="ru-RU" dirty="0" smtClean="0">
                <a:solidFill>
                  <a:srgbClr val="FF0000"/>
                </a:solidFill>
              </a:rPr>
              <a:t>Омск</a:t>
            </a:r>
            <a:r>
              <a:rPr lang="ru-RU" dirty="0" smtClean="0"/>
              <a:t> является </a:t>
            </a:r>
            <a:r>
              <a:rPr lang="ru-RU" dirty="0" smtClean="0">
                <a:solidFill>
                  <a:srgbClr val="FF0000"/>
                </a:solidFill>
              </a:rPr>
              <a:t>крупным транспортным узлом</a:t>
            </a:r>
            <a:r>
              <a:rPr lang="ru-RU" dirty="0" smtClean="0"/>
              <a:t> — в нем находится </a:t>
            </a:r>
            <a:r>
              <a:rPr lang="ru-RU" dirty="0" smtClean="0">
                <a:solidFill>
                  <a:srgbClr val="FF0000"/>
                </a:solidFill>
              </a:rPr>
              <a:t>аэропорт международного значения</a:t>
            </a:r>
            <a:endParaRPr lang="ru-RU" dirty="0" smtClean="0"/>
          </a:p>
          <a:p>
            <a:r>
              <a:rPr lang="ru-RU" dirty="0" smtClean="0"/>
              <a:t>В настоящее время в городе ведется </a:t>
            </a:r>
            <a:r>
              <a:rPr lang="ru-RU" dirty="0" smtClean="0">
                <a:solidFill>
                  <a:srgbClr val="FF0000"/>
                </a:solidFill>
              </a:rPr>
              <a:t>строительство метро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 descr="Aeropo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3789040"/>
            <a:ext cx="4091947" cy="3068960"/>
          </a:xfrm>
          <a:prstGeom prst="rect">
            <a:avLst/>
          </a:prstGeom>
        </p:spPr>
      </p:pic>
      <p:pic>
        <p:nvPicPr>
          <p:cNvPr id="5" name="Obrázek 4" descr="ae6817b_resizedScaled_817to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772816"/>
            <a:ext cx="4860032" cy="2493740"/>
          </a:xfrm>
          <a:prstGeom prst="rect">
            <a:avLst/>
          </a:prstGeom>
        </p:spPr>
      </p:pic>
      <p:pic>
        <p:nvPicPr>
          <p:cNvPr id="4" name="Zástupný symbol pro obsah 3" descr="Транссибирская магистраль_html_20b0e8e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499992" y="260648"/>
            <a:ext cx="4382121" cy="288032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Промышленность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Промышленные отрасли представлены </a:t>
            </a:r>
            <a:r>
              <a:rPr lang="ru-RU" dirty="0" smtClean="0">
                <a:solidFill>
                  <a:srgbClr val="FF0000"/>
                </a:solidFill>
              </a:rPr>
              <a:t>военным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FF0000"/>
                </a:solidFill>
              </a:rPr>
              <a:t>аэрокосмическим</a:t>
            </a:r>
            <a:r>
              <a:rPr lang="ru-RU" dirty="0" smtClean="0"/>
              <a:t> и </a:t>
            </a:r>
            <a:r>
              <a:rPr lang="ru-RU" dirty="0" smtClean="0">
                <a:solidFill>
                  <a:srgbClr val="FF0000"/>
                </a:solidFill>
              </a:rPr>
              <a:t>сельскохозяйственным</a:t>
            </a:r>
            <a:r>
              <a:rPr lang="ru-RU" dirty="0" smtClean="0"/>
              <a:t> машиностроением, </a:t>
            </a:r>
            <a:r>
              <a:rPr lang="ru-RU" dirty="0" smtClean="0">
                <a:solidFill>
                  <a:srgbClr val="FF0000"/>
                </a:solidFill>
              </a:rPr>
              <a:t>нефтехимической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FF0000"/>
                </a:solidFill>
              </a:rPr>
              <a:t>пищевой</a:t>
            </a:r>
            <a:r>
              <a:rPr lang="ru-RU" dirty="0" smtClean="0"/>
              <a:t> промышленностью</a:t>
            </a:r>
            <a:endParaRPr lang="cs-CZ" dirty="0" smtClean="0"/>
          </a:p>
          <a:p>
            <a:r>
              <a:rPr lang="ru-RU" dirty="0" smtClean="0"/>
              <a:t>Производятся также </a:t>
            </a:r>
            <a:r>
              <a:rPr lang="ru-RU" dirty="0" smtClean="0">
                <a:solidFill>
                  <a:srgbClr val="FF0000"/>
                </a:solidFill>
              </a:rPr>
              <a:t>строительные материалы</a:t>
            </a:r>
            <a:endParaRPr lang="cs-CZ" dirty="0" smtClean="0"/>
          </a:p>
          <a:p>
            <a:r>
              <a:rPr lang="ru-RU" dirty="0" smtClean="0"/>
              <a:t>Основными отраслями </a:t>
            </a:r>
            <a:r>
              <a:rPr lang="ru-RU" dirty="0" smtClean="0">
                <a:solidFill>
                  <a:srgbClr val="FF0000"/>
                </a:solidFill>
              </a:rPr>
              <a:t>сельского хозяйства</a:t>
            </a:r>
            <a:r>
              <a:rPr lang="ru-RU" dirty="0" smtClean="0"/>
              <a:t> области являются </a:t>
            </a:r>
            <a:r>
              <a:rPr lang="ru-RU" dirty="0" smtClean="0">
                <a:solidFill>
                  <a:srgbClr val="FF0000"/>
                </a:solidFill>
              </a:rPr>
              <a:t>растениеводство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FF0000"/>
                </a:solidFill>
              </a:rPr>
              <a:t>молочно-мясное животноводство, свиноводство и птицеводство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 В области выращивают </a:t>
            </a:r>
            <a:r>
              <a:rPr lang="ru-RU" dirty="0" smtClean="0">
                <a:solidFill>
                  <a:srgbClr val="FF0000"/>
                </a:solidFill>
              </a:rPr>
              <a:t>зерновые культуры </a:t>
            </a:r>
            <a:r>
              <a:rPr lang="ru-RU" dirty="0" smtClean="0"/>
              <a:t>(пшеница, рожь, овёс, ячмень), </a:t>
            </a:r>
            <a:r>
              <a:rPr lang="ru-RU" dirty="0" smtClean="0">
                <a:solidFill>
                  <a:srgbClr val="FF0000"/>
                </a:solidFill>
              </a:rPr>
              <a:t>картофель, овощи, подсолнечник</a:t>
            </a:r>
            <a:r>
              <a:rPr lang="ru-RU" dirty="0" smtClean="0"/>
              <a:t> и другие культуры</a:t>
            </a:r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cs-CZ" dirty="0"/>
          </a:p>
        </p:txBody>
      </p:sp>
      <p:pic>
        <p:nvPicPr>
          <p:cNvPr id="4" name="Zástupný symbol pro obsah 3" descr="article_8_Page_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3789040"/>
            <a:ext cx="4320481" cy="2849484"/>
          </a:xfrm>
        </p:spPr>
      </p:pic>
      <p:pic>
        <p:nvPicPr>
          <p:cNvPr id="5" name="Obrázek 4" descr="zernov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548681"/>
            <a:ext cx="4243433" cy="2880320"/>
          </a:xfrm>
          <a:prstGeom prst="rect">
            <a:avLst/>
          </a:prstGeom>
        </p:spPr>
      </p:pic>
      <p:pic>
        <p:nvPicPr>
          <p:cNvPr id="6" name="Obrázek 5" descr="stažený soub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48680"/>
            <a:ext cx="4328350" cy="2880320"/>
          </a:xfrm>
          <a:prstGeom prst="rect">
            <a:avLst/>
          </a:prstGeom>
        </p:spPr>
      </p:pic>
      <p:pic>
        <p:nvPicPr>
          <p:cNvPr id="7" name="Obrázek 6" descr="3676-16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789040"/>
            <a:ext cx="4104456" cy="282631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tnw1200-1_IMG_03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4248472" cy="2708920"/>
          </a:xfrm>
        </p:spPr>
      </p:pic>
      <p:pic>
        <p:nvPicPr>
          <p:cNvPr id="5" name="Obrázek 4" descr="c60b531ae51b51fa49749c523d70234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2726" y="3429000"/>
            <a:ext cx="4351762" cy="3140968"/>
          </a:xfrm>
          <a:prstGeom prst="rect">
            <a:avLst/>
          </a:prstGeom>
        </p:spPr>
      </p:pic>
      <p:pic>
        <p:nvPicPr>
          <p:cNvPr id="6" name="Obrázek 5" descr="ioegwxdbrido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429000"/>
            <a:ext cx="4283968" cy="3212976"/>
          </a:xfrm>
          <a:prstGeom prst="rect">
            <a:avLst/>
          </a:prstGeom>
        </p:spPr>
      </p:pic>
      <p:pic>
        <p:nvPicPr>
          <p:cNvPr id="7" name="Obrázek 6" descr="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32656"/>
            <a:ext cx="4320480" cy="273630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Источники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/>
              </a:rPr>
              <a:t>Омская область</a:t>
            </a:r>
            <a:endParaRPr lang="cs-CZ" dirty="0" smtClean="0"/>
          </a:p>
          <a:p>
            <a:r>
              <a:rPr lang="ru-RU" dirty="0" smtClean="0">
                <a:hlinkClick r:id="rId2"/>
              </a:rPr>
              <a:t>Омск</a:t>
            </a:r>
            <a:endParaRPr lang="cs-CZ" dirty="0" smtClean="0"/>
          </a:p>
          <a:p>
            <a:r>
              <a:rPr lang="ru-RU" dirty="0" smtClean="0">
                <a:hlinkClick r:id="rId3"/>
              </a:rPr>
              <a:t>Животные Омской области</a:t>
            </a:r>
            <a:endParaRPr lang="cs-CZ" dirty="0" smtClean="0"/>
          </a:p>
          <a:p>
            <a:r>
              <a:rPr lang="ru-RU" dirty="0" smtClean="0">
                <a:hlinkClick r:id="rId4"/>
              </a:rPr>
              <a:t>Деревья и кустарники Омской области</a:t>
            </a:r>
            <a:endParaRPr lang="cs-CZ" dirty="0" smtClean="0"/>
          </a:p>
          <a:p>
            <a:r>
              <a:rPr lang="ru-RU" dirty="0" smtClean="0"/>
              <a:t>Картинки  </a:t>
            </a:r>
            <a:r>
              <a:rPr lang="cs-CZ" dirty="0" smtClean="0"/>
              <a:t>	</a:t>
            </a:r>
            <a:r>
              <a:rPr lang="cs-CZ" dirty="0" smtClean="0">
                <a:hlinkClick r:id="rId5"/>
              </a:rPr>
              <a:t>https://www.yandex.ru/</a:t>
            </a:r>
            <a:r>
              <a:rPr lang="cs-CZ" dirty="0" smtClean="0"/>
              <a:t>, 				</a:t>
            </a:r>
            <a:r>
              <a:rPr lang="cs-CZ" dirty="0" smtClean="0">
                <a:hlinkClick r:id="rId6"/>
              </a:rPr>
              <a:t>https://cs.wikipedia.org</a:t>
            </a:r>
            <a:r>
              <a:rPr lang="cs-CZ" dirty="0" smtClean="0"/>
              <a:t>, 				</a:t>
            </a:r>
            <a:r>
              <a:rPr lang="cs-CZ" dirty="0" smtClean="0">
                <a:hlinkClick r:id="rId7"/>
              </a:rPr>
              <a:t>https://ru.wikipedia.org/</a:t>
            </a:r>
            <a:r>
              <a:rPr lang="cs-CZ" dirty="0" smtClean="0"/>
              <a:t> </a:t>
            </a:r>
            <a:endParaRPr lang="ru-RU" dirty="0" smtClean="0"/>
          </a:p>
          <a:p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780928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  <a:endParaRPr lang="cs-CZ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Соседи Омской области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Тюменская область</a:t>
            </a:r>
          </a:p>
          <a:p>
            <a:r>
              <a:rPr lang="ru-RU" dirty="0" smtClean="0"/>
              <a:t>Томская область</a:t>
            </a:r>
          </a:p>
          <a:p>
            <a:r>
              <a:rPr lang="ru-RU" dirty="0" smtClean="0"/>
              <a:t>Новосибирская область</a:t>
            </a:r>
            <a:endParaRPr lang="cs-CZ" dirty="0" smtClean="0"/>
          </a:p>
          <a:p>
            <a:r>
              <a:rPr lang="ru-RU" dirty="0" smtClean="0"/>
              <a:t>Казахстан</a:t>
            </a:r>
            <a:endParaRPr lang="cs-CZ" dirty="0"/>
          </a:p>
        </p:txBody>
      </p:sp>
      <p:pic>
        <p:nvPicPr>
          <p:cNvPr id="7" name="Obrázek 6" descr="Reg2014-3_07_g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3476625"/>
            <a:ext cx="5215880" cy="3381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Герб и флаг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Zástupný symbol pro obsah 3" descr="600px-Coat_of_arms_of_Omsk_Oblast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88840"/>
            <a:ext cx="4233587" cy="4021907"/>
          </a:xfrm>
        </p:spPr>
      </p:pic>
      <p:pic>
        <p:nvPicPr>
          <p:cNvPr id="5" name="Obrázek 4" descr="Flag_of_Omsk_Oblast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068960"/>
            <a:ext cx="428625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Марки Омской области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Zástupný symbol pro obsah 3" descr="94a14871-7415-11e6-9416-6c3be550a8e9_fc048294-7436-11e6-9416-6c3be550a8e9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420888"/>
            <a:ext cx="4423946" cy="3211204"/>
          </a:xfrm>
        </p:spPr>
      </p:pic>
      <p:pic>
        <p:nvPicPr>
          <p:cNvPr id="5" name="Obrázek 4" descr="30355_re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1777" y="2420888"/>
            <a:ext cx="4492223" cy="3191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Омск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1,14 милл</a:t>
            </a:r>
            <a:r>
              <a:rPr lang="ru-RU" dirty="0" smtClean="0"/>
              <a:t>. жителей</a:t>
            </a:r>
            <a:endParaRPr lang="cs-CZ" dirty="0" smtClean="0"/>
          </a:p>
          <a:p>
            <a:r>
              <a:rPr lang="ru-RU" dirty="0"/>
              <a:t>Расстояние </a:t>
            </a:r>
            <a:r>
              <a:rPr lang="ru-RU" dirty="0">
                <a:solidFill>
                  <a:srgbClr val="FF0000"/>
                </a:solidFill>
              </a:rPr>
              <a:t>от Омска до </a:t>
            </a:r>
            <a:r>
              <a:rPr lang="ru-RU" dirty="0" smtClean="0">
                <a:solidFill>
                  <a:srgbClr val="FF0000"/>
                </a:solidFill>
              </a:rPr>
              <a:t>Москвы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– </a:t>
            </a:r>
            <a:r>
              <a:rPr lang="cs-CZ" dirty="0" smtClean="0">
                <a:solidFill>
                  <a:srgbClr val="FF0000"/>
                </a:solidFill>
              </a:rPr>
              <a:t>2700 </a:t>
            </a:r>
            <a:r>
              <a:rPr lang="ru-RU" dirty="0">
                <a:solidFill>
                  <a:srgbClr val="FF0000"/>
                </a:solidFill>
              </a:rPr>
              <a:t>км</a:t>
            </a:r>
            <a:r>
              <a:rPr lang="ru-RU" dirty="0"/>
              <a:t>.</a:t>
            </a:r>
            <a:endParaRPr lang="cs-CZ" dirty="0" smtClean="0"/>
          </a:p>
          <a:p>
            <a:r>
              <a:rPr lang="cs-CZ" dirty="0" smtClean="0"/>
              <a:t>R</a:t>
            </a:r>
            <a:r>
              <a:rPr lang="ru-RU" dirty="0" smtClean="0"/>
              <a:t>асположенный </a:t>
            </a:r>
            <a:r>
              <a:rPr lang="ru-RU" dirty="0"/>
              <a:t>на </a:t>
            </a:r>
            <a:r>
              <a:rPr lang="ru-RU" dirty="0" smtClean="0"/>
              <a:t>слиянии</a:t>
            </a:r>
            <a:r>
              <a:rPr lang="cs-CZ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рек</a:t>
            </a:r>
            <a:r>
              <a:rPr lang="ru-RU" dirty="0">
                <a:solidFill>
                  <a:srgbClr val="FF0000"/>
                </a:solidFill>
              </a:rPr>
              <a:t> Иртыш и </a:t>
            </a:r>
            <a:r>
              <a:rPr lang="ru-RU" dirty="0" smtClean="0">
                <a:solidFill>
                  <a:srgbClr val="FF0000"/>
                </a:solidFill>
              </a:rPr>
              <a:t>Омь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smtClean="0">
                <a:solidFill>
                  <a:srgbClr val="FF0000"/>
                </a:solidFill>
              </a:rPr>
              <a:t>B</a:t>
            </a:r>
            <a:r>
              <a:rPr lang="ru-RU" dirty="0" smtClean="0">
                <a:solidFill>
                  <a:srgbClr val="FF0000"/>
                </a:solidFill>
              </a:rPr>
              <a:t>торой </a:t>
            </a:r>
            <a:r>
              <a:rPr lang="ru-RU" dirty="0"/>
              <a:t>по численности населения </a:t>
            </a:r>
            <a:r>
              <a:rPr lang="ru-RU" dirty="0">
                <a:solidFill>
                  <a:srgbClr val="FF0000"/>
                </a:solidFill>
              </a:rPr>
              <a:t>в Сибири</a:t>
            </a:r>
            <a:r>
              <a:rPr lang="ru-RU" dirty="0"/>
              <a:t> </a:t>
            </a:r>
            <a:r>
              <a:rPr lang="ru-RU" dirty="0" smtClean="0"/>
              <a:t>и</a:t>
            </a:r>
            <a:r>
              <a:rPr lang="cs-CZ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восьмой </a:t>
            </a:r>
            <a:r>
              <a:rPr lang="ru-RU" dirty="0">
                <a:solidFill>
                  <a:srgbClr val="FF0000"/>
                </a:solidFill>
              </a:rPr>
              <a:t>в </a:t>
            </a:r>
            <a:r>
              <a:rPr lang="ru-RU" dirty="0" smtClean="0">
                <a:solidFill>
                  <a:srgbClr val="FF0000"/>
                </a:solidFill>
              </a:rPr>
              <a:t>России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ru-RU" dirty="0"/>
              <a:t>Крупный </a:t>
            </a:r>
            <a:r>
              <a:rPr lang="ru-RU" dirty="0">
                <a:solidFill>
                  <a:srgbClr val="FF0000"/>
                </a:solidFill>
              </a:rPr>
              <a:t>транспортный узел</a:t>
            </a:r>
            <a:r>
              <a:rPr lang="ru-RU" dirty="0"/>
              <a:t>: </a:t>
            </a:r>
            <a:r>
              <a:rPr lang="ru-RU" dirty="0" smtClean="0"/>
              <a:t>через </a:t>
            </a:r>
            <a:r>
              <a:rPr lang="ru-RU" dirty="0"/>
              <a:t>город проходит железнодорожная </a:t>
            </a:r>
            <a:r>
              <a:rPr lang="ru-RU" dirty="0">
                <a:solidFill>
                  <a:srgbClr val="FF0000"/>
                </a:solidFill>
              </a:rPr>
              <a:t>Транссибирская </a:t>
            </a:r>
            <a:r>
              <a:rPr lang="ru-RU" dirty="0" smtClean="0">
                <a:solidFill>
                  <a:srgbClr val="FF0000"/>
                </a:solidFill>
              </a:rPr>
              <a:t>магистраль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ru-RU" dirty="0" smtClean="0"/>
              <a:t>и судоходная </a:t>
            </a:r>
            <a:r>
              <a:rPr lang="ru-RU" dirty="0">
                <a:solidFill>
                  <a:srgbClr val="FF0000"/>
                </a:solidFill>
              </a:rPr>
              <a:t>река </a:t>
            </a:r>
            <a:r>
              <a:rPr lang="ru-RU" dirty="0" smtClean="0">
                <a:solidFill>
                  <a:srgbClr val="FF0000"/>
                </a:solidFill>
              </a:rPr>
              <a:t>Иртыш</a:t>
            </a:r>
            <a:endParaRPr lang="cs-CZ" dirty="0" smtClean="0">
              <a:solidFill>
                <a:srgbClr val="FF0000"/>
              </a:solidFill>
            </a:endParaRPr>
          </a:p>
          <a:p>
            <a:endParaRPr lang="cs-CZ" dirty="0" smtClean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Герб и флаг</a:t>
            </a:r>
            <a:r>
              <a:rPr lang="cs-C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Омска</a:t>
            </a:r>
            <a:endParaRPr lang="cs-CZ" dirty="0"/>
          </a:p>
        </p:txBody>
      </p:sp>
      <p:pic>
        <p:nvPicPr>
          <p:cNvPr id="4" name="Zástupný symbol pro obsah 3" descr="Flag_of_Omsk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3284984"/>
            <a:ext cx="4153757" cy="2769171"/>
          </a:xfrm>
        </p:spPr>
      </p:pic>
      <p:pic>
        <p:nvPicPr>
          <p:cNvPr id="5" name="Obrázek 4" descr="Omsk_coat_of_arms_20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924944"/>
            <a:ext cx="3705408" cy="31588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Население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1 972 </a:t>
            </a:r>
            <a:r>
              <a:rPr lang="ru-RU" dirty="0" smtClean="0">
                <a:solidFill>
                  <a:srgbClr val="FF0000"/>
                </a:solidFill>
              </a:rPr>
              <a:t>682</a:t>
            </a:r>
            <a:r>
              <a:rPr lang="ru-RU" dirty="0"/>
              <a:t> чел. (2017</a:t>
            </a:r>
            <a:r>
              <a:rPr lang="ru-RU" dirty="0" smtClean="0"/>
              <a:t>)</a:t>
            </a:r>
            <a:endParaRPr lang="cs-CZ" dirty="0" smtClean="0"/>
          </a:p>
          <a:p>
            <a:r>
              <a:rPr lang="ru-RU" dirty="0" smtClean="0"/>
              <a:t>Городское население — 72,57 %</a:t>
            </a:r>
            <a:endParaRPr lang="cs-CZ" dirty="0" smtClean="0"/>
          </a:p>
          <a:p>
            <a:r>
              <a:rPr lang="ru-RU" dirty="0" smtClean="0"/>
              <a:t>В</a:t>
            </a:r>
            <a:r>
              <a:rPr lang="ru-RU" dirty="0"/>
              <a:t> </a:t>
            </a:r>
            <a:r>
              <a:rPr lang="ru-RU" dirty="0" smtClean="0">
                <a:solidFill>
                  <a:srgbClr val="FF0000"/>
                </a:solidFill>
              </a:rPr>
              <a:t>Омске</a:t>
            </a:r>
            <a:r>
              <a:rPr lang="cs-CZ" dirty="0" smtClean="0"/>
              <a:t> </a:t>
            </a:r>
            <a:r>
              <a:rPr lang="ru-RU" dirty="0" smtClean="0"/>
              <a:t>проживает </a:t>
            </a:r>
            <a:r>
              <a:rPr lang="ru-RU" dirty="0">
                <a:solidFill>
                  <a:srgbClr val="FF0000"/>
                </a:solidFill>
              </a:rPr>
              <a:t>56,1 %</a:t>
            </a:r>
            <a:r>
              <a:rPr lang="ru-RU" dirty="0"/>
              <a:t> </a:t>
            </a:r>
            <a:r>
              <a:rPr lang="ru-RU" dirty="0" smtClean="0"/>
              <a:t>жителей </a:t>
            </a:r>
            <a:r>
              <a:rPr lang="ru-RU" dirty="0"/>
              <a:t>Омской </a:t>
            </a:r>
            <a:r>
              <a:rPr lang="ru-RU" dirty="0" smtClean="0"/>
              <a:t>области</a:t>
            </a:r>
            <a:endParaRPr lang="cs-CZ" dirty="0" smtClean="0"/>
          </a:p>
          <a:p>
            <a:r>
              <a:rPr lang="ru-RU" dirty="0"/>
              <a:t>Национальный </a:t>
            </a:r>
            <a:r>
              <a:rPr lang="ru-RU" dirty="0" smtClean="0"/>
              <a:t>состав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	</a:t>
            </a:r>
            <a:r>
              <a:rPr lang="cs-CZ" dirty="0" smtClean="0">
                <a:solidFill>
                  <a:srgbClr val="FF0000"/>
                </a:solidFill>
              </a:rPr>
              <a:t>1. </a:t>
            </a:r>
            <a:r>
              <a:rPr lang="ru-RU" dirty="0" smtClean="0">
                <a:solidFill>
                  <a:srgbClr val="FF0000"/>
                </a:solidFill>
              </a:rPr>
              <a:t>Русские</a:t>
            </a:r>
            <a:r>
              <a:rPr lang="cs-CZ" dirty="0" smtClean="0">
                <a:solidFill>
                  <a:srgbClr val="FF0000"/>
                </a:solidFill>
              </a:rPr>
              <a:t> - </a:t>
            </a:r>
            <a:r>
              <a:rPr lang="cs-CZ" dirty="0">
                <a:solidFill>
                  <a:srgbClr val="FF0000"/>
                </a:solidFill>
              </a:rPr>
              <a:t>83,34 %</a:t>
            </a:r>
          </a:p>
          <a:p>
            <a:pPr>
              <a:buNone/>
            </a:pPr>
            <a:r>
              <a:rPr lang="cs-CZ" dirty="0" smtClean="0">
                <a:solidFill>
                  <a:srgbClr val="FF0000"/>
                </a:solidFill>
              </a:rPr>
              <a:t>                                                	2. </a:t>
            </a:r>
            <a:r>
              <a:rPr lang="ru-RU" dirty="0" smtClean="0">
                <a:solidFill>
                  <a:srgbClr val="FF0000"/>
                </a:solidFill>
              </a:rPr>
              <a:t>Казахи</a:t>
            </a:r>
            <a:r>
              <a:rPr lang="cs-CZ" dirty="0" smtClean="0">
                <a:solidFill>
                  <a:srgbClr val="FF0000"/>
                </a:solidFill>
              </a:rPr>
              <a:t> - </a:t>
            </a:r>
            <a:r>
              <a:rPr lang="cs-CZ" dirty="0">
                <a:solidFill>
                  <a:srgbClr val="FF0000"/>
                </a:solidFill>
              </a:rPr>
              <a:t>3,96 %</a:t>
            </a:r>
            <a:endParaRPr lang="cs-CZ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dirty="0">
                <a:solidFill>
                  <a:srgbClr val="FF0000"/>
                </a:solidFill>
              </a:rPr>
              <a:t>	</a:t>
            </a:r>
            <a:r>
              <a:rPr lang="cs-CZ" dirty="0" smtClean="0">
                <a:solidFill>
                  <a:srgbClr val="FF0000"/>
                </a:solidFill>
              </a:rPr>
              <a:t>				     	3. </a:t>
            </a:r>
            <a:r>
              <a:rPr lang="ru-RU" dirty="0" smtClean="0">
                <a:solidFill>
                  <a:srgbClr val="FF0000"/>
                </a:solidFill>
              </a:rPr>
              <a:t>Украинцы</a:t>
            </a:r>
            <a:r>
              <a:rPr lang="cs-CZ" dirty="0" smtClean="0">
                <a:solidFill>
                  <a:srgbClr val="FF0000"/>
                </a:solidFill>
              </a:rPr>
              <a:t> - 2,62 %</a:t>
            </a:r>
          </a:p>
          <a:p>
            <a:pPr>
              <a:buNone/>
            </a:pP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				     	4.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Немцы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cs-CZ" dirty="0" smtClean="0"/>
              <a:t>2,53 %</a:t>
            </a:r>
            <a:endParaRPr lang="cs-CZ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			     	5.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Татары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cs-CZ" dirty="0"/>
              <a:t>2,12 %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Obrázek 3" descr="карт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96094"/>
            <a:ext cx="4680520" cy="25610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327</Words>
  <Application>Microsoft Office PowerPoint</Application>
  <PresentationFormat>Předvádění na obrazovce (4:3)</PresentationFormat>
  <Paragraphs>88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Sitka Small</vt:lpstr>
      <vt:lpstr>Motiv sady Office</vt:lpstr>
      <vt:lpstr>Prezentace aplikace PowerPoint</vt:lpstr>
      <vt:lpstr>Oмская область на карте россии</vt:lpstr>
      <vt:lpstr>Prezentace aplikace PowerPoint</vt:lpstr>
      <vt:lpstr>Соседи Омской области</vt:lpstr>
      <vt:lpstr>Герб и флаг</vt:lpstr>
      <vt:lpstr>Марки Омской области</vt:lpstr>
      <vt:lpstr>Омск</vt:lpstr>
      <vt:lpstr>Герб и флаг Омска</vt:lpstr>
      <vt:lpstr>Население</vt:lpstr>
      <vt:lpstr>Природные условия</vt:lpstr>
      <vt:lpstr> Иртыш</vt:lpstr>
      <vt:lpstr>Prezentace aplikace PowerPoint</vt:lpstr>
      <vt:lpstr>Prezentace aplikace PowerPoint</vt:lpstr>
      <vt:lpstr>Prezentace aplikace PowerPoint</vt:lpstr>
      <vt:lpstr>Животные Омской области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Растительность</vt:lpstr>
      <vt:lpstr>Спорт</vt:lpstr>
      <vt:lpstr>Спорт - хоккей</vt:lpstr>
      <vt:lpstr>Prezentace aplikace PowerPoint</vt:lpstr>
      <vt:lpstr>Prezentace aplikace PowerPoint</vt:lpstr>
      <vt:lpstr>Достопримечательности</vt:lpstr>
      <vt:lpstr>Prezentace aplikace PowerPoint</vt:lpstr>
      <vt:lpstr>Знаменитые люди</vt:lpstr>
      <vt:lpstr>Prezentace aplikace PowerPoint</vt:lpstr>
      <vt:lpstr>Транспорт</vt:lpstr>
      <vt:lpstr>Prezentace aplikace PowerPoint</vt:lpstr>
      <vt:lpstr>Промышленность</vt:lpstr>
      <vt:lpstr>  </vt:lpstr>
      <vt:lpstr>Prezentace aplikace PowerPoint</vt:lpstr>
      <vt:lpstr>Источники</vt:lpstr>
      <vt:lpstr>Спасибо за внимание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PC</dc:creator>
  <cp:lastModifiedBy>Olga Berger</cp:lastModifiedBy>
  <cp:revision>17</cp:revision>
  <dcterms:created xsi:type="dcterms:W3CDTF">2017-04-08T19:18:29Z</dcterms:created>
  <dcterms:modified xsi:type="dcterms:W3CDTF">2017-04-20T11:06:54Z</dcterms:modified>
</cp:coreProperties>
</file>