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57" r:id="rId4"/>
    <p:sldId id="258" r:id="rId5"/>
    <p:sldId id="275" r:id="rId6"/>
    <p:sldId id="274" r:id="rId7"/>
    <p:sldId id="264" r:id="rId8"/>
    <p:sldId id="273" r:id="rId9"/>
    <p:sldId id="261" r:id="rId10"/>
    <p:sldId id="266" r:id="rId11"/>
    <p:sldId id="267" r:id="rId12"/>
    <p:sldId id="262" r:id="rId13"/>
    <p:sldId id="263" r:id="rId14"/>
    <p:sldId id="265" r:id="rId15"/>
    <p:sldId id="268" r:id="rId16"/>
    <p:sldId id="269" r:id="rId17"/>
    <p:sldId id="270" r:id="rId18"/>
    <p:sldId id="271" r:id="rId19"/>
    <p:sldId id="272" r:id="rId20"/>
    <p:sldId id="26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299938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32921D0-FFE9-4DA0-82E7-9D75844C636D}" type="datetimeFigureOut">
              <a:rPr lang="cs-CZ" smtClean="0"/>
              <a:t>20.04.2017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1607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308611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cs-CZ"/>
              <a:t>Kliknutím lze upravit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64995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41312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227286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67830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32576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74284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299218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65705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32921D0-FFE9-4DA0-82E7-9D75844C636D}" type="datetimeFigureOut">
              <a:rPr lang="cs-CZ" smtClean="0"/>
              <a:t>20.04.2017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21328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32921D0-FFE9-4DA0-82E7-9D75844C636D}" type="datetimeFigureOut">
              <a:rPr lang="cs-CZ" smtClean="0"/>
              <a:t>20.04.2017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59868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4915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357043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7" name="Date Placeholder 4"/>
          <p:cNvSpPr>
            <a:spLocks noGrp="1"/>
          </p:cNvSpPr>
          <p:nvPr>
            <p:ph type="dt" sz="half" idx="10"/>
          </p:nvPr>
        </p:nvSpPr>
        <p:spPr/>
        <p:txBody>
          <a:bodyPr/>
          <a:lstStyle/>
          <a:p>
            <a:fld id="{D32921D0-FFE9-4DA0-82E7-9D75844C636D}" type="datetimeFigureOut">
              <a:rPr lang="cs-CZ" smtClean="0"/>
              <a:t>20.04.2017</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179848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32921D0-FFE9-4DA0-82E7-9D75844C636D}" type="datetimeFigureOut">
              <a:rPr lang="cs-CZ" smtClean="0"/>
              <a:t>20.04.2017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98D74A-F6B8-4376-BE3E-43453637953B}" type="slidenum">
              <a:rPr lang="cs-CZ" smtClean="0"/>
              <a:t>‹#›</a:t>
            </a:fld>
            <a:endParaRPr lang="cs-CZ"/>
          </a:p>
        </p:txBody>
      </p:sp>
    </p:spTree>
    <p:extLst>
      <p:ext uri="{BB962C8B-B14F-4D97-AF65-F5344CB8AC3E}">
        <p14:creationId xmlns:p14="http://schemas.microsoft.com/office/powerpoint/2010/main" val="287906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2921D0-FFE9-4DA0-82E7-9D75844C636D}" type="datetimeFigureOut">
              <a:rPr lang="cs-CZ" smtClean="0"/>
              <a:t>20.04.2017</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498D74A-F6B8-4376-BE3E-43453637953B}" type="slidenum">
              <a:rPr lang="cs-CZ" smtClean="0"/>
              <a:t>‹#›</a:t>
            </a:fld>
            <a:endParaRPr lang="cs-CZ"/>
          </a:p>
        </p:txBody>
      </p:sp>
    </p:spTree>
    <p:extLst>
      <p:ext uri="{BB962C8B-B14F-4D97-AF65-F5344CB8AC3E}">
        <p14:creationId xmlns:p14="http://schemas.microsoft.com/office/powerpoint/2010/main" val="119120027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s.wikipedia.org/wiki/Raj%C3%B3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1447800"/>
            <a:ext cx="8825658" cy="3945835"/>
          </a:xfrm>
        </p:spPr>
        <p:txBody>
          <a:bodyPr>
            <a:normAutofit/>
          </a:bodyPr>
          <a:lstStyle/>
          <a:p>
            <a:pPr algn="ctr"/>
            <a:r>
              <a:rPr lang="cs-CZ" b="1" u="sng" dirty="0" err="1"/>
              <a:t>Республика</a:t>
            </a:r>
            <a:r>
              <a:rPr lang="cs-CZ" b="1" u="sng" dirty="0"/>
              <a:t> </a:t>
            </a:r>
            <a:r>
              <a:rPr lang="cs-CZ" b="1" u="sng" dirty="0" err="1"/>
              <a:t>Крым</a:t>
            </a:r>
            <a:r>
              <a:rPr lang="cs-CZ" b="1" u="sng" dirty="0"/>
              <a:t> </a:t>
            </a:r>
            <a:r>
              <a:rPr lang="cs-CZ" u="sng" dirty="0"/>
              <a:t>(</a:t>
            </a:r>
            <a:r>
              <a:rPr lang="cs-CZ" u="sng" dirty="0" err="1"/>
              <a:t>Симферополь</a:t>
            </a:r>
            <a:r>
              <a:rPr lang="cs-CZ" u="sng" dirty="0"/>
              <a:t>)</a:t>
            </a:r>
            <a:r>
              <a:rPr lang="cs-CZ" dirty="0"/>
              <a:t/>
            </a:r>
            <a:br>
              <a:rPr lang="cs-CZ" dirty="0"/>
            </a:b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78232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965265"/>
          </a:xfrm>
        </p:spPr>
        <p:txBody>
          <a:bodyPr/>
          <a:lstStyle/>
          <a:p>
            <a:pPr algn="ctr"/>
            <a:r>
              <a:rPr lang="ru-RU" b="1" dirty="0"/>
              <a:t>География</a:t>
            </a:r>
            <a:br>
              <a:rPr lang="ru-RU" b="1" dirty="0"/>
            </a:br>
            <a:endParaRPr lang="cs-CZ" dirty="0"/>
          </a:p>
        </p:txBody>
      </p:sp>
      <p:sp>
        <p:nvSpPr>
          <p:cNvPr id="3" name="Zástupný symbol pro obsah 2"/>
          <p:cNvSpPr>
            <a:spLocks noGrp="1"/>
          </p:cNvSpPr>
          <p:nvPr>
            <p:ph idx="1"/>
          </p:nvPr>
        </p:nvSpPr>
        <p:spPr>
          <a:xfrm>
            <a:off x="1103312" y="1630018"/>
            <a:ext cx="8946541" cy="4618382"/>
          </a:xfrm>
        </p:spPr>
        <p:txBody>
          <a:bodyPr/>
          <a:lstStyle/>
          <a:p>
            <a:r>
              <a:rPr lang="ru-RU" sz="2400" dirty="0"/>
              <a:t>Омывающие акватории</a:t>
            </a:r>
            <a:r>
              <a:rPr lang="cs-CZ" sz="2400" dirty="0"/>
              <a:t>-</a:t>
            </a:r>
            <a:r>
              <a:rPr lang="ru-RU" sz="2400" dirty="0"/>
              <a:t>Азовское море, Чёрное море</a:t>
            </a:r>
            <a:endParaRPr lang="cs-CZ" sz="2400" dirty="0"/>
          </a:p>
          <a:p>
            <a:r>
              <a:rPr lang="ru-RU" sz="2400" dirty="0"/>
              <a:t>Высокие горные вершины:</a:t>
            </a:r>
            <a:r>
              <a:rPr lang="cs-CZ" sz="2400" dirty="0"/>
              <a:t> </a:t>
            </a:r>
            <a:r>
              <a:rPr lang="ru-RU" sz="2400" dirty="0"/>
              <a:t>Роман-Кош — 1545 м</a:t>
            </a:r>
            <a:r>
              <a:rPr lang="cs-CZ" sz="2400" dirty="0"/>
              <a:t>, </a:t>
            </a:r>
            <a:r>
              <a:rPr lang="ru-RU" sz="2400" dirty="0"/>
              <a:t>Демир-Капу — 1540 м</a:t>
            </a:r>
            <a:r>
              <a:rPr lang="cs-CZ" sz="2400" dirty="0"/>
              <a:t>,</a:t>
            </a:r>
            <a:r>
              <a:rPr lang="ru-RU" sz="2400" dirty="0"/>
              <a:t> Зейтин-Кош — 1534 м</a:t>
            </a:r>
            <a:r>
              <a:rPr lang="cs-CZ" sz="2400" dirty="0"/>
              <a:t>, </a:t>
            </a:r>
            <a:r>
              <a:rPr lang="ru-RU" sz="2400" dirty="0"/>
              <a:t>Кемаль-Эгерек — 1529 м</a:t>
            </a:r>
            <a:r>
              <a:rPr lang="cs-CZ" sz="2400" dirty="0"/>
              <a:t>, </a:t>
            </a:r>
            <a:r>
              <a:rPr lang="ru-RU" sz="2400" dirty="0"/>
              <a:t>Эклизи-Бурун — 1527 м</a:t>
            </a:r>
            <a:r>
              <a:rPr lang="cs-CZ" sz="2400" dirty="0"/>
              <a:t>, </a:t>
            </a:r>
            <a:r>
              <a:rPr lang="ru-RU" sz="2400" dirty="0"/>
              <a:t>Ангара-Бурун — 1453 м</a:t>
            </a:r>
            <a:endParaRPr lang="cs-CZ" sz="2400" dirty="0"/>
          </a:p>
          <a:p>
            <a:r>
              <a:rPr lang="ru-RU" sz="2400" dirty="0"/>
              <a:t>Крайнее точки- Перекопский перешеек </a:t>
            </a:r>
            <a:r>
              <a:rPr lang="cs-CZ" sz="2400" dirty="0"/>
              <a:t>(</a:t>
            </a:r>
            <a:r>
              <a:rPr lang="ru-RU" sz="2400" dirty="0"/>
              <a:t>северная</a:t>
            </a:r>
            <a:r>
              <a:rPr lang="cs-CZ" sz="2400" dirty="0"/>
              <a:t>), </a:t>
            </a:r>
            <a:r>
              <a:rPr lang="ru-RU" sz="2400" dirty="0"/>
              <a:t>мыс Николая</a:t>
            </a:r>
            <a:r>
              <a:rPr lang="cs-CZ" sz="2400" dirty="0"/>
              <a:t> (</a:t>
            </a:r>
            <a:r>
              <a:rPr lang="ru-RU" sz="2400" dirty="0"/>
              <a:t>южная</a:t>
            </a:r>
            <a:r>
              <a:rPr lang="cs-CZ" sz="2400" dirty="0"/>
              <a:t>), </a:t>
            </a:r>
            <a:r>
              <a:rPr lang="ru-RU" sz="2400" dirty="0"/>
              <a:t>Прибойный (Кара-Мрун) на Тарханкуте</a:t>
            </a:r>
            <a:r>
              <a:rPr lang="cs-CZ" sz="2400" dirty="0"/>
              <a:t> (</a:t>
            </a:r>
            <a:r>
              <a:rPr lang="ru-RU" sz="2400" dirty="0"/>
              <a:t>западная</a:t>
            </a:r>
            <a:r>
              <a:rPr lang="cs-CZ" sz="2400" dirty="0"/>
              <a:t>), </a:t>
            </a:r>
            <a:r>
              <a:rPr lang="ru-RU" sz="2400" dirty="0"/>
              <a:t>мыс Фонарь</a:t>
            </a:r>
            <a:r>
              <a:rPr lang="cs-CZ" sz="2400" dirty="0"/>
              <a:t> (</a:t>
            </a:r>
            <a:r>
              <a:rPr lang="ru-RU" sz="2400" dirty="0"/>
              <a:t>восточная</a:t>
            </a:r>
            <a:r>
              <a:rPr lang="cs-CZ" sz="2400" dirty="0"/>
              <a:t>)</a:t>
            </a:r>
            <a:endParaRPr lang="ru-RU" sz="2400" dirty="0"/>
          </a:p>
          <a:p>
            <a:endParaRPr lang="cs-CZ" dirty="0"/>
          </a:p>
          <a:p>
            <a:endParaRPr lang="cs-CZ" dirty="0"/>
          </a:p>
        </p:txBody>
      </p:sp>
    </p:spTree>
    <p:extLst>
      <p:ext uri="{BB962C8B-B14F-4D97-AF65-F5344CB8AC3E}">
        <p14:creationId xmlns:p14="http://schemas.microsoft.com/office/powerpoint/2010/main" val="6365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1190552"/>
          </a:xfrm>
        </p:spPr>
        <p:txBody>
          <a:bodyPr/>
          <a:lstStyle/>
          <a:p>
            <a:pPr algn="ctr"/>
            <a:r>
              <a:rPr lang="ru-RU" b="1" dirty="0"/>
              <a:t>География</a:t>
            </a:r>
            <a:br>
              <a:rPr lang="ru-RU" b="1" dirty="0"/>
            </a:br>
            <a:endParaRPr lang="cs-CZ" dirty="0"/>
          </a:p>
        </p:txBody>
      </p:sp>
      <p:sp>
        <p:nvSpPr>
          <p:cNvPr id="3" name="Zástupný symbol pro obsah 2"/>
          <p:cNvSpPr>
            <a:spLocks noGrp="1"/>
          </p:cNvSpPr>
          <p:nvPr>
            <p:ph idx="1"/>
          </p:nvPr>
        </p:nvSpPr>
        <p:spPr>
          <a:xfrm>
            <a:off x="1103312" y="1853248"/>
            <a:ext cx="8946541" cy="4395151"/>
          </a:xfrm>
        </p:spPr>
        <p:txBody>
          <a:bodyPr>
            <a:normAutofit/>
          </a:bodyPr>
          <a:lstStyle/>
          <a:p>
            <a:r>
              <a:rPr lang="ru-RU" sz="2400" dirty="0"/>
              <a:t>Климат северной части умеренно-континентальный</a:t>
            </a:r>
            <a:r>
              <a:rPr lang="cs-CZ" sz="2400" dirty="0"/>
              <a:t>, </a:t>
            </a:r>
            <a:r>
              <a:rPr lang="ru-RU" sz="2400" dirty="0"/>
              <a:t>на южном берегу</a:t>
            </a:r>
            <a:r>
              <a:rPr lang="cs-CZ" sz="2400" dirty="0"/>
              <a:t>-</a:t>
            </a:r>
            <a:r>
              <a:rPr lang="ru-RU" sz="2400" dirty="0"/>
              <a:t>субтропический</a:t>
            </a:r>
            <a:endParaRPr lang="cs-CZ" sz="2400" dirty="0"/>
          </a:p>
          <a:p>
            <a:r>
              <a:rPr lang="ru-RU" sz="2400" dirty="0"/>
              <a:t>По территории Крыма протекают 257 рек</a:t>
            </a:r>
            <a:r>
              <a:rPr lang="cs-CZ" sz="2400" dirty="0"/>
              <a:t> </a:t>
            </a:r>
            <a:r>
              <a:rPr lang="ru-RU" sz="2400" dirty="0"/>
              <a:t>(крупнейшие — Салгир, Кача, Альма, Бельбек)</a:t>
            </a:r>
            <a:endParaRPr lang="cs-CZ" sz="2400" dirty="0"/>
          </a:p>
          <a:p>
            <a:r>
              <a:rPr lang="ru-RU" sz="2400" dirty="0"/>
              <a:t>Самая длинная река Крыма — Салгир (220 км), самая полноводная — Бельбек</a:t>
            </a:r>
            <a:endParaRPr lang="cs-CZ" sz="2400" dirty="0"/>
          </a:p>
          <a:p>
            <a:r>
              <a:rPr lang="ru-RU" sz="2400" dirty="0"/>
              <a:t>В Крыму находится свыше 50 солёных озёр, самое крупное из них</a:t>
            </a:r>
            <a:r>
              <a:rPr lang="cs-CZ" sz="2400" dirty="0"/>
              <a:t> </a:t>
            </a:r>
            <a:r>
              <a:rPr lang="ru-RU" sz="2400" dirty="0"/>
              <a:t>озеро Сасык-Сиваш </a:t>
            </a:r>
            <a:r>
              <a:rPr lang="cs-CZ" sz="2400" dirty="0"/>
              <a:t>(</a:t>
            </a:r>
            <a:r>
              <a:rPr lang="ru-RU" sz="2400" dirty="0"/>
              <a:t>205 км²</a:t>
            </a:r>
            <a:r>
              <a:rPr lang="cs-CZ" sz="2400" dirty="0"/>
              <a:t>)</a:t>
            </a:r>
          </a:p>
          <a:p>
            <a:r>
              <a:rPr lang="ru-RU" sz="2400" dirty="0"/>
              <a:t>Крупнейший канал Северо-Крымский канал</a:t>
            </a:r>
            <a:endParaRPr lang="cs-CZ" sz="2400" dirty="0"/>
          </a:p>
        </p:txBody>
      </p:sp>
    </p:spTree>
    <p:extLst>
      <p:ext uri="{BB962C8B-B14F-4D97-AF65-F5344CB8AC3E}">
        <p14:creationId xmlns:p14="http://schemas.microsoft.com/office/powerpoint/2010/main" val="323573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ru-RU" b="1" dirty="0"/>
              <a:t>траслевая структура ВРП Крыма в 2015 году</a:t>
            </a:r>
            <a:endParaRPr lang="cs-CZ" b="1" dirty="0"/>
          </a:p>
        </p:txBody>
      </p:sp>
      <p:sp>
        <p:nvSpPr>
          <p:cNvPr id="3" name="Zástupný symbol pro obsah 2"/>
          <p:cNvSpPr>
            <a:spLocks noGrp="1"/>
          </p:cNvSpPr>
          <p:nvPr>
            <p:ph idx="1"/>
          </p:nvPr>
        </p:nvSpPr>
        <p:spPr>
          <a:xfrm>
            <a:off x="1103312" y="1736035"/>
            <a:ext cx="8946541" cy="4717773"/>
          </a:xfrm>
        </p:spPr>
        <p:txBody>
          <a:bodyPr>
            <a:normAutofit/>
          </a:bodyPr>
          <a:lstStyle/>
          <a:p>
            <a:pPr marL="0" indent="0">
              <a:buNone/>
            </a:pPr>
            <a:endParaRPr lang="ru-RU" dirty="0"/>
          </a:p>
          <a:p>
            <a:r>
              <a:rPr lang="ru-RU" sz="2400" dirty="0"/>
              <a:t>Сельское хозяйство, охота и лесное хозяйство — 17,0 %</a:t>
            </a:r>
          </a:p>
          <a:p>
            <a:r>
              <a:rPr lang="ru-RU" sz="2400" dirty="0"/>
              <a:t>Добыча полезных ископаемых — 2,9 %</a:t>
            </a:r>
          </a:p>
          <a:p>
            <a:r>
              <a:rPr lang="ru-RU" sz="2400" dirty="0"/>
              <a:t>Обрабатывающие производства — 7,1 %</a:t>
            </a:r>
          </a:p>
          <a:p>
            <a:r>
              <a:rPr lang="ru-RU" sz="2400" dirty="0"/>
              <a:t>Производство и распределение электроэнергии, газа и воды — 7,9 %</a:t>
            </a:r>
          </a:p>
          <a:p>
            <a:r>
              <a:rPr lang="ru-RU" sz="2400" dirty="0"/>
              <a:t>Строительство — 3,9 %</a:t>
            </a:r>
          </a:p>
          <a:p>
            <a:r>
              <a:rPr lang="ru-RU" sz="2400" dirty="0"/>
              <a:t>Торговля — 15,8 %</a:t>
            </a:r>
          </a:p>
          <a:p>
            <a:r>
              <a:rPr lang="ru-RU" sz="2400" dirty="0"/>
              <a:t>Гостиницы и рестораны — 2,3 %</a:t>
            </a:r>
          </a:p>
          <a:p>
            <a:endParaRPr lang="cs-CZ" dirty="0"/>
          </a:p>
        </p:txBody>
      </p:sp>
    </p:spTree>
    <p:extLst>
      <p:ext uri="{BB962C8B-B14F-4D97-AF65-F5344CB8AC3E}">
        <p14:creationId xmlns:p14="http://schemas.microsoft.com/office/powerpoint/2010/main" val="10680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ru-RU" b="1" dirty="0"/>
              <a:t>траслевая структура ВРП Крыма в 2015 году</a:t>
            </a:r>
            <a:endParaRPr lang="cs-CZ" b="1" dirty="0"/>
          </a:p>
        </p:txBody>
      </p:sp>
      <p:sp>
        <p:nvSpPr>
          <p:cNvPr id="3" name="Zástupný symbol pro obsah 2"/>
          <p:cNvSpPr>
            <a:spLocks noGrp="1"/>
          </p:cNvSpPr>
          <p:nvPr>
            <p:ph idx="1"/>
          </p:nvPr>
        </p:nvSpPr>
        <p:spPr/>
        <p:txBody>
          <a:bodyPr>
            <a:normAutofit lnSpcReduction="10000"/>
          </a:bodyPr>
          <a:lstStyle/>
          <a:p>
            <a:r>
              <a:rPr lang="ru-RU" sz="2400" dirty="0"/>
              <a:t>Транспорт и связь — 10,9 %</a:t>
            </a:r>
          </a:p>
          <a:p>
            <a:r>
              <a:rPr lang="ru-RU" sz="2400" dirty="0"/>
              <a:t>Операции с недвижимым имуществом, аренда и предоставление услуг — 6,0 %</a:t>
            </a:r>
          </a:p>
          <a:p>
            <a:r>
              <a:rPr lang="ru-RU" sz="2400" dirty="0"/>
              <a:t>Государственное управление и обеспечение военной безопасности; социальное страхование — 8,9 %</a:t>
            </a:r>
          </a:p>
          <a:p>
            <a:r>
              <a:rPr lang="ru-RU" sz="2400" dirty="0"/>
              <a:t>Образование — 5,0 %</a:t>
            </a:r>
          </a:p>
          <a:p>
            <a:r>
              <a:rPr lang="ru-RU" sz="2400" dirty="0"/>
              <a:t>Здравоохранение</a:t>
            </a:r>
            <a:r>
              <a:rPr lang="cs-CZ" sz="2400" dirty="0"/>
              <a:t> </a:t>
            </a:r>
            <a:r>
              <a:rPr lang="ru-RU" sz="2400" dirty="0"/>
              <a:t>и предоставление социальных услуг — 10,2 %</a:t>
            </a:r>
          </a:p>
          <a:p>
            <a:r>
              <a:rPr lang="ru-RU" sz="2400" dirty="0"/>
              <a:t>Предоставление прочих услуг — 2,1 %</a:t>
            </a:r>
          </a:p>
          <a:p>
            <a:endParaRPr lang="cs-CZ" dirty="0"/>
          </a:p>
        </p:txBody>
      </p:sp>
    </p:spTree>
    <p:extLst>
      <p:ext uri="{BB962C8B-B14F-4D97-AF65-F5344CB8AC3E}">
        <p14:creationId xmlns:p14="http://schemas.microsoft.com/office/powerpoint/2010/main" val="113164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ru-RU" b="1" dirty="0"/>
              <a:t>Промышленность</a:t>
            </a:r>
            <a:r>
              <a:rPr lang="cs-CZ" b="1" dirty="0"/>
              <a:t> </a:t>
            </a:r>
            <a:r>
              <a:rPr lang="ru-RU" b="1" dirty="0"/>
              <a:t>и </a:t>
            </a:r>
            <a:r>
              <a:rPr lang="cs-CZ" b="1" dirty="0"/>
              <a:t>c</a:t>
            </a:r>
            <a:r>
              <a:rPr lang="ru-RU" b="1" dirty="0"/>
              <a:t>ельское хозяйство</a:t>
            </a:r>
            <a:br>
              <a:rPr lang="ru-RU" b="1" dirty="0"/>
            </a:br>
            <a:r>
              <a:rPr lang="ru-RU" b="1" dirty="0"/>
              <a:t/>
            </a:r>
            <a:br>
              <a:rPr lang="ru-RU" b="1" dirty="0"/>
            </a:br>
            <a:endParaRPr lang="cs-CZ" dirty="0"/>
          </a:p>
        </p:txBody>
      </p:sp>
      <p:sp>
        <p:nvSpPr>
          <p:cNvPr id="3" name="Zástupný symbol pro obsah 2"/>
          <p:cNvSpPr>
            <a:spLocks noGrp="1"/>
          </p:cNvSpPr>
          <p:nvPr>
            <p:ph idx="1"/>
          </p:nvPr>
        </p:nvSpPr>
        <p:spPr/>
        <p:txBody>
          <a:bodyPr>
            <a:normAutofit/>
          </a:bodyPr>
          <a:lstStyle/>
          <a:p>
            <a:r>
              <a:rPr lang="ru-RU" sz="2400" dirty="0"/>
              <a:t>Основными отраслями промышленности являются пищевая, химическая, судостроение, добыча углеводородов, электроэнергетика</a:t>
            </a:r>
            <a:endParaRPr lang="cs-CZ" sz="2400" dirty="0"/>
          </a:p>
          <a:p>
            <a:r>
              <a:rPr lang="ru-RU" sz="2400" dirty="0"/>
              <a:t>Специализация сельского хозяйства Крыма — зерноводство, животноводство, виноградарство, садоводство, овощеводство, а также возделывание эфиромасличных культур (лаванды, розы, шалфея)</a:t>
            </a:r>
            <a:endParaRPr lang="cs-CZ" sz="2400" dirty="0"/>
          </a:p>
        </p:txBody>
      </p:sp>
    </p:spTree>
    <p:extLst>
      <p:ext uri="{BB962C8B-B14F-4D97-AF65-F5344CB8AC3E}">
        <p14:creationId xmlns:p14="http://schemas.microsoft.com/office/powerpoint/2010/main" val="5564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1031525"/>
          </a:xfrm>
        </p:spPr>
        <p:txBody>
          <a:bodyPr/>
          <a:lstStyle/>
          <a:p>
            <a:pPr algn="ctr"/>
            <a:r>
              <a:rPr lang="ru-RU" sz="4400" b="1" dirty="0"/>
              <a:t>Известные курортные районы</a:t>
            </a:r>
            <a:r>
              <a:rPr lang="ru-RU" sz="4400" dirty="0"/>
              <a:t/>
            </a:r>
            <a:br>
              <a:rPr lang="ru-RU" sz="4400" dirty="0"/>
            </a:br>
            <a:endParaRPr lang="cs-CZ" dirty="0"/>
          </a:p>
        </p:txBody>
      </p:sp>
      <p:sp>
        <p:nvSpPr>
          <p:cNvPr id="3" name="Zástupný symbol pro obsah 2"/>
          <p:cNvSpPr>
            <a:spLocks noGrp="1"/>
          </p:cNvSpPr>
          <p:nvPr>
            <p:ph idx="1"/>
          </p:nvPr>
        </p:nvSpPr>
        <p:spPr>
          <a:xfrm>
            <a:off x="1103312" y="1853248"/>
            <a:ext cx="9047853" cy="4395151"/>
          </a:xfrm>
        </p:spPr>
        <p:txBody>
          <a:bodyPr/>
          <a:lstStyle/>
          <a:p>
            <a:r>
              <a:rPr lang="ru-RU" sz="2800" dirty="0"/>
              <a:t>Южный берег Крыма - Ялтинский и Алуштинский регионы.</a:t>
            </a:r>
          </a:p>
          <a:p>
            <a:r>
              <a:rPr lang="ru-RU" sz="2800" dirty="0"/>
              <a:t>Западное побережье - Евпаторийско-Сакский регион.</a:t>
            </a:r>
          </a:p>
          <a:p>
            <a:r>
              <a:rPr lang="ru-RU" sz="2800" dirty="0"/>
              <a:t>Юго-Восточно побережье - Феодосийский и Судакский регионы</a:t>
            </a:r>
          </a:p>
          <a:p>
            <a:endParaRPr lang="cs-CZ" dirty="0"/>
          </a:p>
        </p:txBody>
      </p:sp>
    </p:spTree>
    <p:extLst>
      <p:ext uri="{BB962C8B-B14F-4D97-AF65-F5344CB8AC3E}">
        <p14:creationId xmlns:p14="http://schemas.microsoft.com/office/powerpoint/2010/main" val="129860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965265"/>
          </a:xfrm>
        </p:spPr>
        <p:txBody>
          <a:bodyPr/>
          <a:lstStyle/>
          <a:p>
            <a:pPr algn="ctr"/>
            <a:r>
              <a:rPr lang="ru-RU" b="1" dirty="0"/>
              <a:t>достопримечательности</a:t>
            </a:r>
            <a:endParaRPr lang="cs-CZ" b="1" dirty="0"/>
          </a:p>
        </p:txBody>
      </p:sp>
      <p:sp>
        <p:nvSpPr>
          <p:cNvPr id="3" name="Zástupný symbol pro obsah 2"/>
          <p:cNvSpPr>
            <a:spLocks noGrp="1"/>
          </p:cNvSpPr>
          <p:nvPr>
            <p:ph idx="1"/>
          </p:nvPr>
        </p:nvSpPr>
        <p:spPr/>
        <p:txBody>
          <a:bodyPr/>
          <a:lstStyle/>
          <a:p>
            <a:r>
              <a:rPr lang="ru-RU" dirty="0"/>
              <a:t>Севастополь</a:t>
            </a:r>
            <a:r>
              <a:rPr lang="cs-CZ" dirty="0"/>
              <a:t>-</a:t>
            </a:r>
            <a:r>
              <a:rPr lang="ru-RU" dirty="0"/>
              <a:t>памятники</a:t>
            </a:r>
            <a:r>
              <a:rPr lang="cs-CZ" dirty="0"/>
              <a:t> </a:t>
            </a:r>
            <a:r>
              <a:rPr lang="ru-RU" dirty="0"/>
              <a:t>героев войны</a:t>
            </a:r>
            <a:endParaRPr lang="cs-CZ" dirty="0"/>
          </a:p>
          <a:p>
            <a:endParaRPr lang="cs-CZ" dirty="0"/>
          </a:p>
          <a:p>
            <a:endParaRPr lang="cs-CZ" dirty="0"/>
          </a:p>
          <a:p>
            <a:endParaRPr lang="cs-CZ" dirty="0"/>
          </a:p>
          <a:p>
            <a:endParaRPr lang="cs-CZ" dirty="0"/>
          </a:p>
          <a:p>
            <a:r>
              <a:rPr lang="ru-RU" dirty="0"/>
              <a:t>Бахчисарайский фонтан</a:t>
            </a:r>
            <a:endParaRPr lang="cs-CZ"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99" y="2540317"/>
            <a:ext cx="2836595" cy="1595585"/>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590" y="3079101"/>
            <a:ext cx="2112865" cy="3169298"/>
          </a:xfrm>
          <a:prstGeom prst="rect">
            <a:avLst/>
          </a:prstGeom>
        </p:spPr>
      </p:pic>
    </p:spTree>
    <p:extLst>
      <p:ext uri="{BB962C8B-B14F-4D97-AF65-F5344CB8AC3E}">
        <p14:creationId xmlns:p14="http://schemas.microsoft.com/office/powerpoint/2010/main" val="178426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ru-RU" b="1" dirty="0"/>
              <a:t>достопримечательности</a:t>
            </a:r>
            <a:endParaRPr lang="cs-CZ" dirty="0"/>
          </a:p>
        </p:txBody>
      </p:sp>
      <p:sp>
        <p:nvSpPr>
          <p:cNvPr id="3" name="Zástupný symbol pro obsah 2"/>
          <p:cNvSpPr>
            <a:spLocks noGrp="1"/>
          </p:cNvSpPr>
          <p:nvPr>
            <p:ph idx="1"/>
          </p:nvPr>
        </p:nvSpPr>
        <p:spPr>
          <a:xfrm>
            <a:off x="1103312" y="1364566"/>
            <a:ext cx="8946541" cy="4883833"/>
          </a:xfrm>
        </p:spPr>
        <p:txBody>
          <a:bodyPr/>
          <a:lstStyle/>
          <a:p>
            <a:r>
              <a:rPr lang="ru-RU" dirty="0"/>
              <a:t>Ласточкино гнездо</a:t>
            </a:r>
            <a:r>
              <a:rPr lang="cs-CZ" dirty="0"/>
              <a:t>-</a:t>
            </a:r>
            <a:r>
              <a:rPr lang="ru-RU" dirty="0"/>
              <a:t>замок 40 метров над уровнем моря</a:t>
            </a:r>
            <a:endParaRPr lang="cs-CZ" dirty="0"/>
          </a:p>
          <a:p>
            <a:endParaRPr lang="ru-RU" dirty="0"/>
          </a:p>
          <a:p>
            <a:endParaRPr lang="cs-CZ" dirty="0"/>
          </a:p>
          <a:p>
            <a:endParaRPr lang="cs-CZ" dirty="0"/>
          </a:p>
          <a:p>
            <a:endParaRPr lang="cs-CZ" dirty="0"/>
          </a:p>
          <a:p>
            <a:r>
              <a:rPr lang="ru-RU" dirty="0"/>
              <a:t>Судак</a:t>
            </a:r>
            <a:r>
              <a:rPr lang="cs-CZ" dirty="0"/>
              <a:t> - </a:t>
            </a:r>
            <a:r>
              <a:rPr lang="ru-RU" dirty="0"/>
              <a:t>морской спа</a:t>
            </a:r>
            <a:r>
              <a:rPr lang="cs-CZ" dirty="0"/>
              <a:t>, </a:t>
            </a:r>
            <a:r>
              <a:rPr lang="ru-RU" dirty="0"/>
              <a:t>виноградарство</a:t>
            </a:r>
            <a:endParaRPr lang="cs-CZ" dirty="0"/>
          </a:p>
          <a:p>
            <a:endParaRPr lang="cs-CZ" dirty="0"/>
          </a:p>
          <a:p>
            <a:pPr marL="0" indent="0">
              <a:buNone/>
            </a:pPr>
            <a:endParaRPr lang="cs-CZ" dirty="0"/>
          </a:p>
          <a:p>
            <a:pPr marL="0" indent="0">
              <a:buNone/>
            </a:pP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29" y="1853248"/>
            <a:ext cx="2875917" cy="1624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173" y="3947344"/>
            <a:ext cx="3148990" cy="1779179"/>
          </a:xfrm>
          <a:prstGeom prst="rect">
            <a:avLst/>
          </a:prstGeom>
        </p:spPr>
      </p:pic>
    </p:spTree>
    <p:extLst>
      <p:ext uri="{BB962C8B-B14F-4D97-AF65-F5344CB8AC3E}">
        <p14:creationId xmlns:p14="http://schemas.microsoft.com/office/powerpoint/2010/main" val="187490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978517"/>
          </a:xfrm>
        </p:spPr>
        <p:txBody>
          <a:bodyPr/>
          <a:lstStyle/>
          <a:p>
            <a:pPr algn="ctr"/>
            <a:r>
              <a:rPr lang="ru-RU" b="1" dirty="0"/>
              <a:t>Известные люди</a:t>
            </a:r>
            <a:endParaRPr lang="cs-CZ" b="1" dirty="0"/>
          </a:p>
        </p:txBody>
      </p:sp>
      <p:sp>
        <p:nvSpPr>
          <p:cNvPr id="3" name="Zástupný symbol pro obsah 2"/>
          <p:cNvSpPr>
            <a:spLocks noGrp="1"/>
          </p:cNvSpPr>
          <p:nvPr>
            <p:ph idx="1"/>
          </p:nvPr>
        </p:nvSpPr>
        <p:spPr>
          <a:xfrm>
            <a:off x="1103312" y="1431236"/>
            <a:ext cx="8946541" cy="4817164"/>
          </a:xfrm>
        </p:spPr>
        <p:txBody>
          <a:bodyPr/>
          <a:lstStyle/>
          <a:p>
            <a:r>
              <a:rPr lang="ru-RU" dirty="0"/>
              <a:t>Иван</a:t>
            </a:r>
            <a:r>
              <a:rPr lang="cs-CZ" dirty="0"/>
              <a:t> </a:t>
            </a:r>
            <a:r>
              <a:rPr lang="ru-RU" dirty="0"/>
              <a:t>Айвазовский</a:t>
            </a:r>
            <a:r>
              <a:rPr lang="cs-CZ" dirty="0"/>
              <a:t>-</a:t>
            </a:r>
            <a:r>
              <a:rPr lang="ru-RU" dirty="0"/>
              <a:t> русский</a:t>
            </a:r>
            <a:r>
              <a:rPr lang="cs-CZ" baseline="30000" dirty="0"/>
              <a:t> </a:t>
            </a:r>
            <a:r>
              <a:rPr lang="ru-RU" dirty="0"/>
              <a:t>художник-маринист, баталист, коллекционер, меценат</a:t>
            </a:r>
            <a:r>
              <a:rPr lang="cs-CZ" dirty="0"/>
              <a:t> 19. </a:t>
            </a:r>
            <a:r>
              <a:rPr lang="ru-RU" dirty="0"/>
              <a:t>века</a:t>
            </a:r>
          </a:p>
          <a:p>
            <a:endParaRPr lang="ru-RU" dirty="0"/>
          </a:p>
          <a:p>
            <a:pPr marL="0" indent="0">
              <a:buNone/>
            </a:pPr>
            <a:r>
              <a:rPr lang="cs-CZ" dirty="0"/>
              <a:t>                                             </a:t>
            </a:r>
          </a:p>
          <a:p>
            <a:pPr marL="0" indent="0">
              <a:buNone/>
            </a:pPr>
            <a:endParaRPr lang="cs-CZ" dirty="0"/>
          </a:p>
          <a:p>
            <a:pPr marL="0" indent="0">
              <a:buNone/>
            </a:pPr>
            <a:r>
              <a:rPr lang="cs-CZ" dirty="0"/>
              <a:t>                                                                               </a:t>
            </a:r>
          </a:p>
          <a:p>
            <a:pPr marL="0" indent="0">
              <a:buNone/>
            </a:pPr>
            <a:r>
              <a:rPr lang="cs-CZ" dirty="0"/>
              <a:t>                                                                                 </a:t>
            </a:r>
            <a:r>
              <a:rPr lang="ru-RU" sz="1600" dirty="0"/>
              <a:t>Неаполитанский залив</a:t>
            </a:r>
            <a:endParaRPr lang="cs-CZ" sz="1600" dirty="0"/>
          </a:p>
          <a:p>
            <a:pPr marL="0" indent="0">
              <a:buNone/>
            </a:pPr>
            <a:endParaRPr lang="cs-CZ" dirty="0"/>
          </a:p>
          <a:p>
            <a:pPr marL="0" indent="0">
              <a:buNone/>
            </a:pPr>
            <a:endParaRPr lang="cs-CZ" dirty="0"/>
          </a:p>
          <a:p>
            <a:pPr marL="0" indent="0">
              <a:buNone/>
            </a:pPr>
            <a:r>
              <a:rPr lang="cs-CZ" dirty="0"/>
              <a:t>                                                       </a:t>
            </a:r>
            <a:r>
              <a:rPr lang="ru-RU" sz="1600" dirty="0"/>
              <a:t>Анна Саркисова</a:t>
            </a:r>
            <a:endParaRPr lang="cs-CZ" sz="16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646" y="2368873"/>
            <a:ext cx="2593766" cy="2941889"/>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746" y="3071673"/>
            <a:ext cx="1799645" cy="2096675"/>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527" y="2461338"/>
            <a:ext cx="2072901" cy="1378479"/>
          </a:xfrm>
          <a:prstGeom prst="rect">
            <a:avLst/>
          </a:prstGeom>
        </p:spPr>
      </p:pic>
    </p:spTree>
    <p:extLst>
      <p:ext uri="{BB962C8B-B14F-4D97-AF65-F5344CB8AC3E}">
        <p14:creationId xmlns:p14="http://schemas.microsoft.com/office/powerpoint/2010/main" val="4072364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938760"/>
          </a:xfrm>
        </p:spPr>
        <p:txBody>
          <a:bodyPr/>
          <a:lstStyle/>
          <a:p>
            <a:pPr algn="ctr"/>
            <a:r>
              <a:rPr lang="ru-RU" b="1" dirty="0"/>
              <a:t>Известные люди</a:t>
            </a:r>
            <a:endParaRPr lang="cs-CZ" dirty="0"/>
          </a:p>
        </p:txBody>
      </p:sp>
      <p:sp>
        <p:nvSpPr>
          <p:cNvPr id="3" name="Zástupný symbol pro obsah 2"/>
          <p:cNvSpPr>
            <a:spLocks noGrp="1"/>
          </p:cNvSpPr>
          <p:nvPr>
            <p:ph idx="1"/>
          </p:nvPr>
        </p:nvSpPr>
        <p:spPr>
          <a:xfrm>
            <a:off x="1103312" y="1590262"/>
            <a:ext cx="8946541" cy="4658138"/>
          </a:xfrm>
        </p:spPr>
        <p:txBody>
          <a:bodyPr/>
          <a:lstStyle/>
          <a:p>
            <a:r>
              <a:rPr lang="ru-RU" dirty="0"/>
              <a:t>Максимилиан</a:t>
            </a:r>
            <a:r>
              <a:rPr lang="cs-CZ" dirty="0"/>
              <a:t> </a:t>
            </a:r>
            <a:r>
              <a:rPr lang="ru-RU" dirty="0"/>
              <a:t>Волошин</a:t>
            </a:r>
            <a:r>
              <a:rPr lang="cs-CZ" dirty="0"/>
              <a:t>-</a:t>
            </a:r>
            <a:r>
              <a:rPr lang="ru-RU" dirty="0"/>
              <a:t>русский поэт, переводчик, художник-пейзажист, художественный и литературный критик.</a:t>
            </a:r>
            <a:endParaRPr lang="cs-CZ" dirty="0"/>
          </a:p>
          <a:p>
            <a:endParaRPr lang="ru-RU" dirty="0"/>
          </a:p>
          <a:p>
            <a:pPr marL="0" indent="0">
              <a:buNone/>
            </a:pPr>
            <a:r>
              <a:rPr lang="cs-CZ" sz="1400" dirty="0"/>
              <a:t>                                                                                                                     </a:t>
            </a:r>
            <a:r>
              <a:rPr lang="ru-RU" sz="1400" dirty="0"/>
              <a:t>Скульптура М. А. Волошина</a:t>
            </a:r>
          </a:p>
          <a:p>
            <a:pPr marL="0" indent="0">
              <a:buNone/>
            </a:pPr>
            <a:endParaRPr lang="cs-CZ" dirty="0"/>
          </a:p>
          <a:p>
            <a:pPr marL="0" indent="0">
              <a:buNone/>
            </a:pPr>
            <a:r>
              <a:rPr lang="cs-CZ" dirty="0"/>
              <a:t>                                                                                         </a:t>
            </a:r>
          </a:p>
          <a:p>
            <a:pPr marL="0" indent="0">
              <a:buNone/>
            </a:pPr>
            <a:endParaRPr lang="cs-CZ" dirty="0"/>
          </a:p>
          <a:p>
            <a:pPr marL="0" indent="0">
              <a:buNone/>
            </a:pPr>
            <a:r>
              <a:rPr lang="cs-CZ" dirty="0"/>
              <a:t>                                       </a:t>
            </a:r>
            <a:r>
              <a:rPr lang="cs-CZ" sz="1600" dirty="0"/>
              <a:t>        </a:t>
            </a:r>
            <a:r>
              <a:rPr lang="ru-RU" sz="1600" dirty="0"/>
              <a:t>Могила Максимилиана и </a:t>
            </a:r>
            <a:endParaRPr lang="cs-CZ" sz="1600" dirty="0"/>
          </a:p>
          <a:p>
            <a:pPr marL="0" indent="0">
              <a:buNone/>
            </a:pPr>
            <a:r>
              <a:rPr lang="cs-CZ" sz="1600" dirty="0"/>
              <a:t>                                                   </a:t>
            </a:r>
            <a:r>
              <a:rPr lang="ru-RU" sz="1600" dirty="0"/>
              <a:t>Марии Волошиных (Коктебель)</a:t>
            </a:r>
            <a:r>
              <a:rPr lang="cs-CZ" sz="1600" dirty="0"/>
              <a:t>                                   </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156" y="2362797"/>
            <a:ext cx="2129616" cy="3447161"/>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892" y="2531013"/>
            <a:ext cx="2471225" cy="1853419"/>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732" y="3234983"/>
            <a:ext cx="1324215" cy="2319313"/>
          </a:xfrm>
          <a:prstGeom prst="rect">
            <a:avLst/>
          </a:prstGeom>
        </p:spPr>
      </p:pic>
    </p:spTree>
    <p:extLst>
      <p:ext uri="{BB962C8B-B14F-4D97-AF65-F5344CB8AC3E}">
        <p14:creationId xmlns:p14="http://schemas.microsoft.com/office/powerpoint/2010/main" val="171242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560156"/>
          </a:xfrm>
        </p:spPr>
        <p:txBody>
          <a:bodyPr/>
          <a:lstStyle/>
          <a:p>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892" y="1152983"/>
            <a:ext cx="9155649" cy="5035607"/>
          </a:xfrm>
        </p:spPr>
      </p:pic>
    </p:spTree>
    <p:extLst>
      <p:ext uri="{BB962C8B-B14F-4D97-AF65-F5344CB8AC3E}">
        <p14:creationId xmlns:p14="http://schemas.microsoft.com/office/powerpoint/2010/main" val="3650057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859247"/>
          </a:xfrm>
        </p:spPr>
        <p:txBody>
          <a:bodyPr/>
          <a:lstStyle/>
          <a:p>
            <a:pPr algn="ctr"/>
            <a:r>
              <a:rPr lang="cs-CZ" dirty="0"/>
              <a:t>Zdroje</a:t>
            </a:r>
          </a:p>
        </p:txBody>
      </p:sp>
      <p:sp>
        <p:nvSpPr>
          <p:cNvPr id="3" name="Zástupný symbol pro obsah 2"/>
          <p:cNvSpPr>
            <a:spLocks noGrp="1"/>
          </p:cNvSpPr>
          <p:nvPr>
            <p:ph idx="1"/>
          </p:nvPr>
        </p:nvSpPr>
        <p:spPr>
          <a:xfrm>
            <a:off x="1103312" y="1431235"/>
            <a:ext cx="8946541" cy="5035825"/>
          </a:xfrm>
        </p:spPr>
        <p:txBody>
          <a:bodyPr>
            <a:normAutofit fontScale="55000" lnSpcReduction="20000"/>
          </a:bodyPr>
          <a:lstStyle/>
          <a:p>
            <a:r>
              <a:rPr lang="en-US" sz="2900" dirty="0"/>
              <a:t>In: </a:t>
            </a:r>
            <a:r>
              <a:rPr lang="en-US" sz="2900" i="1" dirty="0"/>
              <a:t>Wikipedia: the free encyclopedia</a:t>
            </a:r>
            <a:r>
              <a:rPr lang="en-US" sz="2900" dirty="0"/>
              <a:t> [online]. San Francisco (CA): Wikimedia Foundation, 2001- [cit. 2017-04-08]. </a:t>
            </a:r>
            <a:r>
              <a:rPr lang="en-US" sz="2900" dirty="0" err="1"/>
              <a:t>Dostupné</a:t>
            </a:r>
            <a:r>
              <a:rPr lang="en-US" sz="2900" dirty="0"/>
              <a:t> z: https://ru.wikipedia.org/wiki/%D0%A0%D0%B5%D1%81%D0%BF%D1%83%D0%B1%D0%BB%D0%B8%D0%BA%D0%B0_%D0%9A%D1%80%D1%8B%D0%BC</a:t>
            </a:r>
          </a:p>
          <a:p>
            <a:r>
              <a:rPr lang="it-IT" sz="2900" dirty="0"/>
              <a:t>[online]. [cit. 2017-04-08]. Dostupné z: http://creditvgorode.ru/region/respublika-krym/</a:t>
            </a:r>
          </a:p>
          <a:p>
            <a:r>
              <a:rPr lang="it-IT" sz="2900" dirty="0"/>
              <a:t>[online]. [cit. 2017-04-08]. Dostupné z: https://ru.wikipedia.org/wiki/%D0%A0%D0%B5%D1%81%D0%BF%D1%83%D0%B1%D0%BB%D0%B8%D0%BA%D0%B0_%D0%9A%D1%80%D1%8B%D0%BC</a:t>
            </a:r>
            <a:endParaRPr lang="cs-CZ" sz="2900" dirty="0"/>
          </a:p>
          <a:p>
            <a:r>
              <a:rPr lang="it-IT" sz="2900" dirty="0"/>
              <a:t>[online]. [cit. 2017-04-08]. Dostupné z: https://www.novinky.cz/cestovani/exotika-amerika/176808-sest-krymskych-nej-ktera-zmeni-vase-mineni-o-ukrajine.html</a:t>
            </a:r>
          </a:p>
          <a:p>
            <a:r>
              <a:rPr lang="it-IT" sz="2900" dirty="0"/>
              <a:t>[online]. [cit. 2017-04-08]. Dostupné z: https://www.google.com/imghp?hl=cs</a:t>
            </a:r>
            <a:endParaRPr lang="cs-CZ" sz="2900" dirty="0"/>
          </a:p>
          <a:p>
            <a:r>
              <a:rPr lang="it-IT" sz="2900" dirty="0"/>
              <a:t>[online]. [cit. 2017-04-08]. Dostupné z: http://creditvgorode.ru/region/respublika-krym/simferopol/vzyat-zaim-online/</a:t>
            </a:r>
            <a:endParaRPr lang="cs-CZ" sz="2900" dirty="0"/>
          </a:p>
          <a:p>
            <a:r>
              <a:rPr lang="it-IT" sz="2900" dirty="0"/>
              <a:t>[online]. [cit. 2017-04-08]. Dostupné z: https://ru.wikipedia.org/wiki/%D0%90%D0%BA%D1%81%D1%91%D0%BD%D0%BE%D0%B2,_%D0%A1%D0%B5%D1%80%D0%B3%D0%B5%D0%B9_%D0%92%D0%B0%D0%BB%D0%B5%D1%80%D1%8C%D0%B5%D0%B2%D0%B8%D1%87</a:t>
            </a:r>
            <a:r>
              <a:rPr lang="it-IT" sz="2900" u="sng" dirty="0"/>
              <a:t/>
            </a:r>
            <a:br>
              <a:rPr lang="it-IT" sz="2900" u="sng" dirty="0"/>
            </a:br>
            <a:endParaRPr lang="it-IT" sz="2900" dirty="0"/>
          </a:p>
          <a:p>
            <a:pPr marL="0" indent="0">
              <a:buNone/>
            </a:pPr>
            <a:r>
              <a:rPr lang="it-IT" u="sng" dirty="0"/>
              <a:t/>
            </a:r>
            <a:br>
              <a:rPr lang="it-IT" u="sng" dirty="0"/>
            </a:br>
            <a:r>
              <a:rPr lang="it-IT" u="sng" dirty="0"/>
              <a:t/>
            </a:r>
            <a:br>
              <a:rPr lang="it-IT" u="sng" dirty="0"/>
            </a:br>
            <a:r>
              <a:rPr lang="en-US" u="sng" dirty="0"/>
              <a:t/>
            </a:r>
            <a:br>
              <a:rPr lang="en-US" u="sng" dirty="0"/>
            </a:br>
            <a:endParaRPr lang="cs-CZ" dirty="0"/>
          </a:p>
        </p:txBody>
      </p:sp>
    </p:spTree>
    <p:extLst>
      <p:ext uri="{BB962C8B-B14F-4D97-AF65-F5344CB8AC3E}">
        <p14:creationId xmlns:p14="http://schemas.microsoft.com/office/powerpoint/2010/main" val="278128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859247"/>
          </a:xfrm>
        </p:spPr>
        <p:txBody>
          <a:bodyPr/>
          <a:lstStyle/>
          <a:p>
            <a:endParaRPr lang="cs-CZ" dirty="0"/>
          </a:p>
        </p:txBody>
      </p:sp>
      <p:sp>
        <p:nvSpPr>
          <p:cNvPr id="3" name="Zástupný symbol pro obsah 2"/>
          <p:cNvSpPr>
            <a:spLocks noGrp="1"/>
          </p:cNvSpPr>
          <p:nvPr>
            <p:ph idx="1"/>
          </p:nvPr>
        </p:nvSpPr>
        <p:spPr>
          <a:xfrm>
            <a:off x="1103312" y="1616766"/>
            <a:ext cx="8946541" cy="4631634"/>
          </a:xfrm>
        </p:spPr>
        <p:txBody>
          <a:bodyPr/>
          <a:lstStyle/>
          <a:p>
            <a:r>
              <a:rPr lang="ru-RU" sz="2800" dirty="0">
                <a:latin typeface="+mn-lt"/>
              </a:rPr>
              <a:t>республика</a:t>
            </a:r>
            <a:r>
              <a:rPr lang="cs-CZ" sz="2800" dirty="0">
                <a:latin typeface="+mn-lt"/>
              </a:rPr>
              <a:t>, </a:t>
            </a:r>
            <a:r>
              <a:rPr lang="cs-CZ" sz="2800" dirty="0" err="1">
                <a:latin typeface="+mn-lt"/>
              </a:rPr>
              <a:t>субъект</a:t>
            </a:r>
            <a:r>
              <a:rPr lang="ru-RU" sz="2800" dirty="0">
                <a:latin typeface="+mn-lt"/>
              </a:rPr>
              <a:t> </a:t>
            </a:r>
            <a:r>
              <a:rPr lang="cs-CZ" sz="2800" dirty="0" err="1">
                <a:latin typeface="+mn-lt"/>
              </a:rPr>
              <a:t>Российско</a:t>
            </a:r>
            <a:r>
              <a:rPr lang="ru-RU" sz="2800" dirty="0">
                <a:latin typeface="+mn-lt"/>
              </a:rPr>
              <a:t>й </a:t>
            </a:r>
            <a:r>
              <a:rPr lang="cs-CZ" sz="2800" dirty="0" err="1">
                <a:latin typeface="+mn-lt"/>
              </a:rPr>
              <a:t>Федерации</a:t>
            </a:r>
            <a:r>
              <a:rPr lang="cs-CZ" sz="2800" dirty="0">
                <a:latin typeface="+mn-lt"/>
              </a:rPr>
              <a:t>, </a:t>
            </a:r>
            <a:r>
              <a:rPr lang="cs-CZ" sz="2800" dirty="0" err="1">
                <a:latin typeface="+mn-lt"/>
              </a:rPr>
              <a:t>входящий</a:t>
            </a:r>
            <a:r>
              <a:rPr lang="cs-CZ" sz="2800" dirty="0">
                <a:latin typeface="+mn-lt"/>
              </a:rPr>
              <a:t> в </a:t>
            </a:r>
            <a:r>
              <a:rPr lang="cs-CZ" sz="2800" dirty="0" err="1">
                <a:latin typeface="+mn-lt"/>
              </a:rPr>
              <a:t>состав</a:t>
            </a:r>
            <a:r>
              <a:rPr lang="cs-CZ" sz="2800" dirty="0">
                <a:latin typeface="+mn-lt"/>
              </a:rPr>
              <a:t> </a:t>
            </a:r>
            <a:r>
              <a:rPr lang="cs-CZ" sz="2800" dirty="0" err="1">
                <a:latin typeface="+mn-lt"/>
              </a:rPr>
              <a:t>Южного</a:t>
            </a:r>
            <a:r>
              <a:rPr lang="cs-CZ" sz="2800" dirty="0">
                <a:latin typeface="+mn-lt"/>
              </a:rPr>
              <a:t> </a:t>
            </a:r>
            <a:r>
              <a:rPr lang="cs-CZ" sz="2800" dirty="0" err="1">
                <a:latin typeface="+mn-lt"/>
              </a:rPr>
              <a:t>федерального</a:t>
            </a:r>
            <a:r>
              <a:rPr lang="cs-CZ" sz="2800" dirty="0">
                <a:latin typeface="+mn-lt"/>
              </a:rPr>
              <a:t> </a:t>
            </a:r>
            <a:r>
              <a:rPr lang="cs-CZ" sz="2800" dirty="0" err="1">
                <a:latin typeface="+mn-lt"/>
              </a:rPr>
              <a:t>округа</a:t>
            </a:r>
            <a:endParaRPr lang="cs-CZ" sz="2800" dirty="0">
              <a:latin typeface="+mn-lt"/>
            </a:endParaRPr>
          </a:p>
          <a:p>
            <a:r>
              <a:rPr lang="ru-RU" sz="2800" dirty="0">
                <a:latin typeface="+mn-lt"/>
              </a:rPr>
              <a:t>Расстояние от Москвы до региона</a:t>
            </a:r>
            <a:r>
              <a:rPr lang="cs-CZ" sz="2800" dirty="0">
                <a:latin typeface="+mn-lt"/>
              </a:rPr>
              <a:t> 1401 </a:t>
            </a:r>
            <a:r>
              <a:rPr lang="ru-RU" sz="2800" dirty="0">
                <a:latin typeface="+mn-lt"/>
              </a:rPr>
              <a:t>км</a:t>
            </a:r>
            <a:endParaRPr lang="cs-CZ" sz="2800" dirty="0">
              <a:latin typeface="+mn-lt"/>
            </a:endParaRPr>
          </a:p>
          <a:p>
            <a:r>
              <a:rPr lang="ru-RU" sz="2800" dirty="0">
                <a:latin typeface="+mn-lt"/>
              </a:rPr>
              <a:t>Основан</a:t>
            </a:r>
            <a:r>
              <a:rPr lang="cs-CZ" sz="2800" dirty="0">
                <a:latin typeface="+mn-lt"/>
              </a:rPr>
              <a:t> </a:t>
            </a:r>
            <a:r>
              <a:rPr lang="ru-RU" sz="2800" dirty="0">
                <a:latin typeface="+mn-lt"/>
              </a:rPr>
              <a:t>1991</a:t>
            </a:r>
            <a:endParaRPr lang="cs-CZ" sz="2800" dirty="0">
              <a:latin typeface="+mn-lt"/>
            </a:endParaRPr>
          </a:p>
          <a:p>
            <a:r>
              <a:rPr lang="ru-RU" sz="2800" dirty="0">
                <a:latin typeface="+mn-lt"/>
              </a:rPr>
              <a:t>Крупнейший город</a:t>
            </a:r>
            <a:r>
              <a:rPr lang="cs-CZ" sz="2800" dirty="0">
                <a:latin typeface="+mn-lt"/>
              </a:rPr>
              <a:t>-</a:t>
            </a:r>
            <a:r>
              <a:rPr lang="ru-RU" sz="2800" dirty="0">
                <a:latin typeface="+mn-lt"/>
              </a:rPr>
              <a:t>Симферополь</a:t>
            </a:r>
            <a:endParaRPr lang="cs-CZ" sz="2800" dirty="0">
              <a:latin typeface="+mn-lt"/>
            </a:endParaRPr>
          </a:p>
          <a:p>
            <a:r>
              <a:rPr lang="ru-RU" sz="2800" dirty="0">
                <a:latin typeface="+mn-lt"/>
              </a:rPr>
              <a:t>Общее население</a:t>
            </a:r>
            <a:r>
              <a:rPr lang="cs-CZ" sz="2800" dirty="0">
                <a:latin typeface="+mn-lt"/>
              </a:rPr>
              <a:t>-</a:t>
            </a:r>
            <a:r>
              <a:rPr lang="ru-RU" sz="2800" dirty="0">
                <a:latin typeface="+mn-lt"/>
              </a:rPr>
              <a:t>1 907 142 чел</a:t>
            </a:r>
            <a:r>
              <a:rPr lang="cs-CZ" sz="2800" dirty="0">
                <a:latin typeface="+mn-lt"/>
              </a:rPr>
              <a:t>.</a:t>
            </a:r>
          </a:p>
          <a:p>
            <a:endParaRPr lang="cs-CZ" sz="3200" dirty="0">
              <a:latin typeface="+mn-lt"/>
            </a:endParaRPr>
          </a:p>
          <a:p>
            <a:endParaRPr lang="cs-CZ" sz="2400" dirty="0"/>
          </a:p>
          <a:p>
            <a:endParaRPr lang="cs-CZ" dirty="0"/>
          </a:p>
        </p:txBody>
      </p:sp>
      <p:sp>
        <p:nvSpPr>
          <p:cNvPr id="4" name="Rectangle 1"/>
          <p:cNvSpPr>
            <a:spLocks noChangeArrowheads="1"/>
          </p:cNvSpPr>
          <p:nvPr/>
        </p:nvSpPr>
        <p:spPr bwMode="auto">
          <a:xfrm>
            <a:off x="0"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2425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04800" y="3949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002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03312" y="1948070"/>
            <a:ext cx="8946541" cy="4300329"/>
          </a:xfrm>
        </p:spPr>
        <p:txBody>
          <a:bodyPr/>
          <a:lstStyle/>
          <a:p>
            <a:r>
              <a:rPr lang="ru-RU" sz="2400" dirty="0"/>
              <a:t>Площадь территории</a:t>
            </a:r>
            <a:r>
              <a:rPr lang="cs-CZ" sz="2400" dirty="0"/>
              <a:t>-</a:t>
            </a:r>
            <a:r>
              <a:rPr lang="ru-RU" sz="2400" dirty="0"/>
              <a:t>26 081 км²</a:t>
            </a:r>
            <a:r>
              <a:rPr lang="cs-CZ" sz="2400" dirty="0"/>
              <a:t> (</a:t>
            </a:r>
            <a:r>
              <a:rPr lang="ru-RU" sz="2400" dirty="0"/>
              <a:t>72 % — равнина, 20 % — горы и 8 % — озёра и другие водные объекты</a:t>
            </a:r>
            <a:r>
              <a:rPr lang="cs-CZ" sz="2400" dirty="0"/>
              <a:t>)</a:t>
            </a:r>
          </a:p>
          <a:p>
            <a:r>
              <a:rPr lang="ru-RU" sz="2400" dirty="0"/>
              <a:t>Федеральный округ</a:t>
            </a:r>
            <a:r>
              <a:rPr lang="cs-CZ" sz="2400" dirty="0"/>
              <a:t>-</a:t>
            </a:r>
            <a:r>
              <a:rPr lang="ru-RU" sz="2400" dirty="0"/>
              <a:t>Крымский</a:t>
            </a:r>
            <a:endParaRPr lang="cs-CZ" sz="2400" dirty="0"/>
          </a:p>
          <a:p>
            <a:r>
              <a:rPr lang="cs-CZ" sz="2400" dirty="0" err="1"/>
              <a:t>Государственные</a:t>
            </a:r>
            <a:r>
              <a:rPr lang="cs-CZ" sz="2400" dirty="0"/>
              <a:t> </a:t>
            </a:r>
            <a:r>
              <a:rPr lang="cs-CZ" sz="2400" dirty="0" err="1"/>
              <a:t>языки</a:t>
            </a:r>
            <a:r>
              <a:rPr lang="cs-CZ" sz="2400" dirty="0"/>
              <a:t> - </a:t>
            </a:r>
            <a:r>
              <a:rPr lang="cs-CZ" sz="2400" dirty="0" err="1"/>
              <a:t>русский</a:t>
            </a:r>
            <a:r>
              <a:rPr lang="cs-CZ" sz="2400" dirty="0"/>
              <a:t>, </a:t>
            </a:r>
            <a:r>
              <a:rPr lang="cs-CZ" sz="2400" dirty="0" err="1"/>
              <a:t>украинский</a:t>
            </a:r>
            <a:r>
              <a:rPr lang="cs-CZ" sz="2400" dirty="0"/>
              <a:t> и </a:t>
            </a:r>
            <a:r>
              <a:rPr lang="cs-CZ" sz="2400" dirty="0" err="1"/>
              <a:t>крымскотатарский</a:t>
            </a:r>
            <a:r>
              <a:rPr lang="cs-CZ" sz="2400" dirty="0"/>
              <a:t> (</a:t>
            </a:r>
            <a:r>
              <a:rPr lang="cs-CZ" sz="2400" dirty="0" err="1"/>
              <a:t>распространён</a:t>
            </a:r>
            <a:r>
              <a:rPr lang="cs-CZ" sz="2400" dirty="0"/>
              <a:t> </a:t>
            </a:r>
            <a:r>
              <a:rPr lang="cs-CZ" sz="2400" dirty="0" err="1"/>
              <a:t>татарский</a:t>
            </a:r>
            <a:r>
              <a:rPr lang="cs-CZ" sz="2400" dirty="0"/>
              <a:t> </a:t>
            </a:r>
            <a:r>
              <a:rPr lang="cs-CZ" sz="2400" dirty="0" err="1"/>
              <a:t>язык</a:t>
            </a:r>
            <a:r>
              <a:rPr lang="cs-CZ" sz="2400" dirty="0"/>
              <a:t>)</a:t>
            </a:r>
            <a:endParaRPr lang="ru-RU" sz="2400" dirty="0"/>
          </a:p>
          <a:p>
            <a:r>
              <a:rPr lang="ru-RU" sz="2400" dirty="0"/>
              <a:t>русские, украинцы, болгары, немцы и другие народы</a:t>
            </a:r>
            <a:endParaRPr lang="cs-CZ" sz="2400" dirty="0"/>
          </a:p>
          <a:p>
            <a:endParaRPr lang="cs-CZ" sz="3200" dirty="0"/>
          </a:p>
          <a:p>
            <a:endParaRPr lang="cs-CZ" dirty="0"/>
          </a:p>
        </p:txBody>
      </p:sp>
    </p:spTree>
    <p:extLst>
      <p:ext uri="{BB962C8B-B14F-4D97-AF65-F5344CB8AC3E}">
        <p14:creationId xmlns:p14="http://schemas.microsoft.com/office/powerpoint/2010/main" val="140566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713473"/>
          </a:xfrm>
        </p:spPr>
        <p:txBody>
          <a:bodyPr/>
          <a:lstStyle/>
          <a:p>
            <a:pPr algn="ctr"/>
            <a:r>
              <a:rPr lang="ru-RU" sz="3200" b="1" dirty="0"/>
              <a:t>Референдум о статусе Крыма (2014)</a:t>
            </a:r>
            <a:r>
              <a:rPr lang="ru-RU" dirty="0"/>
              <a:t/>
            </a:r>
            <a:br>
              <a:rPr lang="ru-RU" dirty="0"/>
            </a:br>
            <a:endParaRPr lang="cs-CZ" dirty="0"/>
          </a:p>
        </p:txBody>
      </p:sp>
      <p:sp>
        <p:nvSpPr>
          <p:cNvPr id="3" name="Zástupný symbol pro obsah 2"/>
          <p:cNvSpPr>
            <a:spLocks noGrp="1"/>
          </p:cNvSpPr>
          <p:nvPr>
            <p:ph idx="1"/>
          </p:nvPr>
        </p:nvSpPr>
        <p:spPr>
          <a:xfrm>
            <a:off x="1103312" y="1166192"/>
            <a:ext cx="8946541" cy="5082208"/>
          </a:xfrm>
        </p:spPr>
        <p:txBody>
          <a:bodyPr/>
          <a:lstStyle/>
          <a:p>
            <a:r>
              <a:rPr lang="ru-RU" dirty="0"/>
              <a:t>общекры́мский рефере́ндум, всеобщее голосование по вопросу о будущем статусе и государственной принадлежности полуострова, проведённое 16 марта 201</a:t>
            </a:r>
            <a:r>
              <a:rPr lang="cs-CZ" dirty="0"/>
              <a:t>4</a:t>
            </a:r>
            <a:r>
              <a:rPr lang="ru-RU" dirty="0"/>
              <a:t> года местными властями на территории Автономной Республики Крым и города Севастополя</a:t>
            </a:r>
          </a:p>
          <a:p>
            <a:r>
              <a:rPr lang="ru-RU" dirty="0"/>
              <a:t>96,77 % проголосовавших поддержало присоединение Крыма к России</a:t>
            </a:r>
            <a:endParaRPr lang="cs-CZ" dirty="0"/>
          </a:p>
          <a:p>
            <a:endParaRPr lang="cs-CZ" dirty="0"/>
          </a:p>
          <a:p>
            <a:endParaRPr lang="cs-CZ" sz="1400" dirty="0"/>
          </a:p>
          <a:p>
            <a:endParaRPr lang="cs-CZ" sz="1400" dirty="0"/>
          </a:p>
          <a:p>
            <a:endParaRPr lang="cs-CZ" sz="1400" dirty="0"/>
          </a:p>
          <a:p>
            <a:endParaRPr lang="cs-CZ" sz="1400" dirty="0"/>
          </a:p>
          <a:p>
            <a:pPr marL="0" indent="0">
              <a:buNone/>
            </a:pPr>
            <a:endParaRPr lang="ru-RU" sz="1400" dirty="0"/>
          </a:p>
          <a:p>
            <a:pPr marL="0" indent="0">
              <a:buNone/>
            </a:pPr>
            <a:r>
              <a:rPr lang="ru-RU" sz="1400" dirty="0"/>
              <a:t>Подписание Договора о принятии Республики Крым в Российскую Федерацию. Москва, </a:t>
            </a:r>
            <a:r>
              <a:rPr lang="cs-CZ" sz="1400" dirty="0"/>
              <a:t>                         </a:t>
            </a:r>
            <a:r>
              <a:rPr lang="ru-RU" sz="1400" dirty="0"/>
              <a:t>Кремль, 18 марта 2014 года</a:t>
            </a:r>
            <a:endParaRPr lang="cs-CZ" sz="1400"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551" y="3441630"/>
            <a:ext cx="3159727" cy="2101218"/>
          </a:xfrm>
          <a:prstGeom prst="rect">
            <a:avLst/>
          </a:prstGeom>
        </p:spPr>
      </p:pic>
    </p:spTree>
    <p:extLst>
      <p:ext uri="{BB962C8B-B14F-4D97-AF65-F5344CB8AC3E}">
        <p14:creationId xmlns:p14="http://schemas.microsoft.com/office/powerpoint/2010/main" val="42223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779734"/>
          </a:xfrm>
        </p:spPr>
        <p:txBody>
          <a:bodyPr/>
          <a:lstStyle/>
          <a:p>
            <a:pPr algn="ctr"/>
            <a:r>
              <a:rPr lang="ru-RU" b="1" dirty="0"/>
              <a:t>Глава Республики Крым</a:t>
            </a:r>
            <a:endParaRPr lang="cs-CZ" dirty="0"/>
          </a:p>
        </p:txBody>
      </p:sp>
      <p:sp>
        <p:nvSpPr>
          <p:cNvPr id="3" name="Zástupný symbol pro obsah 2"/>
          <p:cNvSpPr>
            <a:spLocks noGrp="1"/>
          </p:cNvSpPr>
          <p:nvPr>
            <p:ph idx="1"/>
          </p:nvPr>
        </p:nvSpPr>
        <p:spPr>
          <a:xfrm>
            <a:off x="1103312" y="1232452"/>
            <a:ext cx="8946541" cy="5015947"/>
          </a:xfrm>
        </p:spPr>
        <p:txBody>
          <a:bodyPr/>
          <a:lstStyle/>
          <a:p>
            <a:pPr marL="0" indent="0">
              <a:buNone/>
            </a:pPr>
            <a:r>
              <a:rPr lang="ru-RU" b="1" dirty="0"/>
              <a:t>Сергей Аксёнов</a:t>
            </a:r>
            <a:endParaRPr lang="cs-CZ" b="1" dirty="0"/>
          </a:p>
          <a:p>
            <a:r>
              <a:rPr lang="ru-RU" dirty="0"/>
              <a:t>Глава Республики Крым</a:t>
            </a:r>
            <a:r>
              <a:rPr lang="cs-CZ" dirty="0"/>
              <a:t> </a:t>
            </a:r>
            <a:r>
              <a:rPr lang="ru-RU" dirty="0"/>
              <a:t>9 октября 2014 года</a:t>
            </a:r>
            <a:endParaRPr lang="cs-CZ" dirty="0"/>
          </a:p>
          <a:p>
            <a:r>
              <a:rPr lang="ru-RU" dirty="0"/>
              <a:t>род. 26 ноября 1972, Бельцы</a:t>
            </a:r>
            <a:endParaRPr lang="cs-CZ" dirty="0"/>
          </a:p>
          <a:p>
            <a:r>
              <a:rPr lang="ru-RU" dirty="0"/>
              <a:t>российский государственный и политический деятель</a:t>
            </a:r>
            <a:endParaRPr lang="cs-CZ" dirty="0"/>
          </a:p>
          <a:p>
            <a:r>
              <a:rPr lang="ru-RU" dirty="0"/>
              <a:t> Председатель Совета министров Республики Крым с 17 марта 2014 года</a:t>
            </a:r>
          </a:p>
          <a:p>
            <a:pPr marL="0" indent="0">
              <a:buNone/>
            </a:pPr>
            <a:endParaRPr lang="ru-RU"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6" y="3496430"/>
            <a:ext cx="2035794" cy="2317476"/>
          </a:xfrm>
          <a:prstGeom prst="rect">
            <a:avLst/>
          </a:prstGeom>
        </p:spPr>
      </p:pic>
    </p:spTree>
    <p:extLst>
      <p:ext uri="{BB962C8B-B14F-4D97-AF65-F5344CB8AC3E}">
        <p14:creationId xmlns:p14="http://schemas.microsoft.com/office/powerpoint/2010/main" val="18024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779734"/>
          </a:xfrm>
        </p:spPr>
        <p:txBody>
          <a:bodyPr/>
          <a:lstStyle/>
          <a:p>
            <a:pPr algn="ctr"/>
            <a:r>
              <a:rPr lang="ru-RU" b="1" dirty="0"/>
              <a:t>Государственные символы</a:t>
            </a:r>
            <a:r>
              <a:rPr lang="ru-RU" dirty="0"/>
              <a:t/>
            </a:r>
            <a:br>
              <a:rPr lang="ru-RU" dirty="0"/>
            </a:br>
            <a:endParaRPr lang="cs-CZ" dirty="0"/>
          </a:p>
        </p:txBody>
      </p:sp>
      <p:sp>
        <p:nvSpPr>
          <p:cNvPr id="3" name="Zástupný symbol pro obsah 2"/>
          <p:cNvSpPr>
            <a:spLocks noGrp="1"/>
          </p:cNvSpPr>
          <p:nvPr>
            <p:ph idx="1"/>
          </p:nvPr>
        </p:nvSpPr>
        <p:spPr>
          <a:xfrm>
            <a:off x="1103312" y="1336432"/>
            <a:ext cx="8946541" cy="4911968"/>
          </a:xfrm>
        </p:spPr>
        <p:txBody>
          <a:bodyPr>
            <a:normAutofit/>
          </a:bodyPr>
          <a:lstStyle/>
          <a:p>
            <a:r>
              <a:rPr lang="ru-RU" sz="2400" dirty="0"/>
              <a:t>государственный герб, государственный флаг и государственный гимн</a:t>
            </a:r>
            <a:endParaRPr lang="cs-CZ" sz="2400" dirty="0"/>
          </a:p>
          <a:p>
            <a:endParaRPr lang="cs-CZ" dirty="0"/>
          </a:p>
          <a:p>
            <a:r>
              <a:rPr lang="cs-CZ" dirty="0"/>
              <a:t>                                     </a:t>
            </a:r>
          </a:p>
          <a:p>
            <a:endParaRPr lang="cs-CZ" dirty="0"/>
          </a:p>
          <a:p>
            <a:endParaRPr lang="cs-CZ" dirty="0"/>
          </a:p>
          <a:p>
            <a:endParaRPr lang="cs-CZ" dirty="0"/>
          </a:p>
          <a:p>
            <a:endParaRPr lang="cs-CZ" dirty="0"/>
          </a:p>
          <a:p>
            <a:r>
              <a:rPr lang="ru-RU" dirty="0"/>
              <a:t>Государственным гимном Республики Крым является музыкальное произведение композитора А. С. Караманова на слова О. В. Голубевой</a:t>
            </a:r>
            <a:endParaRPr lang="cs-CZ"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22" y="2265849"/>
            <a:ext cx="2104122" cy="2396361"/>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981" y="2537321"/>
            <a:ext cx="3706837" cy="1853419"/>
          </a:xfrm>
          <a:prstGeom prst="rect">
            <a:avLst/>
          </a:prstGeom>
        </p:spPr>
      </p:pic>
    </p:spTree>
    <p:extLst>
      <p:ext uri="{BB962C8B-B14F-4D97-AF65-F5344CB8AC3E}">
        <p14:creationId xmlns:p14="http://schemas.microsoft.com/office/powerpoint/2010/main" val="95853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845995"/>
          </a:xfrm>
        </p:spPr>
        <p:txBody>
          <a:bodyPr/>
          <a:lstStyle/>
          <a:p>
            <a:pPr algn="ctr"/>
            <a:r>
              <a:rPr lang="ru-RU" b="1" dirty="0"/>
              <a:t>СИМФЕРОПОЛЬ</a:t>
            </a:r>
            <a:br>
              <a:rPr lang="ru-RU" b="1" dirty="0"/>
            </a:br>
            <a:endParaRPr lang="cs-CZ" dirty="0"/>
          </a:p>
        </p:txBody>
      </p:sp>
      <p:sp>
        <p:nvSpPr>
          <p:cNvPr id="3" name="Zástupný symbol pro obsah 2"/>
          <p:cNvSpPr>
            <a:spLocks noGrp="1"/>
          </p:cNvSpPr>
          <p:nvPr>
            <p:ph idx="1"/>
          </p:nvPr>
        </p:nvSpPr>
        <p:spPr>
          <a:xfrm>
            <a:off x="1103312" y="1484244"/>
            <a:ext cx="8946541" cy="4764156"/>
          </a:xfrm>
        </p:spPr>
        <p:txBody>
          <a:bodyPr/>
          <a:lstStyle/>
          <a:p>
            <a:r>
              <a:rPr lang="ru-RU" dirty="0"/>
              <a:t>Столица</a:t>
            </a:r>
            <a:r>
              <a:rPr lang="cs-CZ" dirty="0"/>
              <a:t> </a:t>
            </a:r>
            <a:r>
              <a:rPr lang="ru-RU" dirty="0"/>
              <a:t>Крыма</a:t>
            </a:r>
            <a:endParaRPr lang="cs-CZ" dirty="0"/>
          </a:p>
          <a:p>
            <a:r>
              <a:rPr lang="ru-RU" dirty="0"/>
              <a:t>Основан: 1784 год</a:t>
            </a:r>
            <a:endParaRPr lang="cs-CZ" dirty="0"/>
          </a:p>
          <a:p>
            <a:r>
              <a:rPr lang="ru-RU" dirty="0"/>
              <a:t>Общее население:</a:t>
            </a:r>
            <a:r>
              <a:rPr lang="cs-CZ" dirty="0"/>
              <a:t> </a:t>
            </a:r>
            <a:r>
              <a:rPr lang="ru-RU" dirty="0"/>
              <a:t>336 883 чел</a:t>
            </a:r>
            <a:r>
              <a:rPr lang="cs-CZ" dirty="0"/>
              <a:t>.</a:t>
            </a:r>
          </a:p>
          <a:p>
            <a:r>
              <a:rPr lang="ru-RU" dirty="0"/>
              <a:t>Площадь территории:</a:t>
            </a:r>
            <a:r>
              <a:rPr lang="cs-CZ" dirty="0"/>
              <a:t> </a:t>
            </a:r>
            <a:r>
              <a:rPr lang="ru-RU" dirty="0"/>
              <a:t>107,4 км²</a:t>
            </a:r>
          </a:p>
          <a:p>
            <a:pPr marL="0" indent="0">
              <a:buNone/>
            </a:pPr>
            <a:r>
              <a:rPr lang="ru-RU" dirty="0"/>
              <a:t>                                                    </a:t>
            </a:r>
            <a:r>
              <a:rPr lang="ru-RU" sz="1400" dirty="0"/>
              <a:t>Крымский медицинский университет</a:t>
            </a:r>
          </a:p>
          <a:p>
            <a:pPr marL="0" indent="0">
              <a:buNone/>
            </a:pPr>
            <a:r>
              <a:rPr lang="ru-RU" dirty="0"/>
              <a:t>                                        </a:t>
            </a:r>
          </a:p>
          <a:p>
            <a:endParaRPr lang="ru-RU" dirty="0"/>
          </a:p>
          <a:p>
            <a:pPr marL="0" indent="0">
              <a:buNone/>
            </a:pPr>
            <a:endParaRPr lang="ru-RU" dirty="0"/>
          </a:p>
          <a:p>
            <a:pPr marL="0" indent="0">
              <a:buNone/>
            </a:pPr>
            <a:r>
              <a:rPr lang="ru-RU" sz="1400" dirty="0"/>
              <a:t>     Железнодорожный вокзал и </a:t>
            </a:r>
          </a:p>
          <a:p>
            <a:pPr marL="0" indent="0">
              <a:buNone/>
            </a:pPr>
            <a:r>
              <a:rPr lang="ru-RU" sz="1400" dirty="0"/>
              <a:t>          привокзальная площадь</a:t>
            </a:r>
            <a:endParaRPr lang="cs-CZ" sz="1400"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556" y="3291659"/>
            <a:ext cx="2668358" cy="1585141"/>
          </a:xfrm>
          <a:prstGeom prst="rect">
            <a:avLst/>
          </a:prstGeom>
        </p:spPr>
      </p:pic>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322" y="3665014"/>
            <a:ext cx="2935459" cy="1746255"/>
          </a:xfrm>
          <a:prstGeom prst="rect">
            <a:avLst/>
          </a:prstGeom>
        </p:spPr>
      </p:pic>
    </p:spTree>
    <p:extLst>
      <p:ext uri="{BB962C8B-B14F-4D97-AF65-F5344CB8AC3E}">
        <p14:creationId xmlns:p14="http://schemas.microsoft.com/office/powerpoint/2010/main" val="214676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dirty="0">
                <a:hlinkClick r:id="rId2" tooltip="Rajón"/>
              </a:rPr>
              <a:t>Rajóny</a:t>
            </a:r>
            <a:r>
              <a:rPr lang="cs-CZ" sz="1800" b="1" dirty="0"/>
              <a:t>                           </a:t>
            </a:r>
            <a:r>
              <a:rPr lang="cs-CZ" sz="1800" dirty="0"/>
              <a:t/>
            </a:r>
            <a:br>
              <a:rPr lang="cs-CZ" sz="1800" dirty="0"/>
            </a:br>
            <a:r>
              <a:rPr lang="cs-CZ" sz="1400" dirty="0"/>
              <a:t>1. </a:t>
            </a:r>
            <a:r>
              <a:rPr lang="cs-CZ" sz="1400" dirty="0" err="1"/>
              <a:t>Bachčisarajský</a:t>
            </a:r>
            <a:r>
              <a:rPr lang="cs-CZ" sz="1400" dirty="0"/>
              <a:t>             22.Simferopol</a:t>
            </a:r>
            <a:br>
              <a:rPr lang="cs-CZ" sz="1400" dirty="0"/>
            </a:br>
            <a:r>
              <a:rPr lang="cs-CZ" sz="1400" dirty="0"/>
              <a:t>2. </a:t>
            </a:r>
            <a:r>
              <a:rPr lang="cs-CZ" sz="1400" dirty="0" err="1"/>
              <a:t>Bělogorský</a:t>
            </a:r>
            <a:r>
              <a:rPr lang="cs-CZ" sz="1400" dirty="0"/>
              <a:t>                    23.Sudak</a:t>
            </a:r>
            <a:br>
              <a:rPr lang="cs-CZ" sz="1400" dirty="0"/>
            </a:br>
            <a:r>
              <a:rPr lang="cs-CZ" sz="1400" dirty="0"/>
              <a:t>3. </a:t>
            </a:r>
            <a:r>
              <a:rPr lang="cs-CZ" sz="1400" dirty="0" err="1"/>
              <a:t>Džankojský</a:t>
            </a:r>
            <a:r>
              <a:rPr lang="cs-CZ" sz="1400" dirty="0"/>
              <a:t>                    24.Feodosija</a:t>
            </a:r>
            <a:br>
              <a:rPr lang="cs-CZ" sz="1400" dirty="0"/>
            </a:br>
            <a:r>
              <a:rPr lang="cs-CZ" sz="1400" dirty="0"/>
              <a:t>4. </a:t>
            </a:r>
            <a:r>
              <a:rPr lang="cs-CZ" sz="1400" dirty="0" err="1"/>
              <a:t>Kirovský</a:t>
            </a:r>
            <a:r>
              <a:rPr lang="cs-CZ" sz="1400" dirty="0"/>
              <a:t>                         25.Jalta</a:t>
            </a:r>
            <a:br>
              <a:rPr lang="cs-CZ" sz="1400" dirty="0"/>
            </a:br>
            <a:r>
              <a:rPr lang="cs-CZ" sz="1400" dirty="0"/>
              <a:t>5. </a:t>
            </a:r>
            <a:r>
              <a:rPr lang="cs-CZ" sz="1400" dirty="0" err="1"/>
              <a:t>Krasnogvardějský</a:t>
            </a:r>
            <a:r>
              <a:rPr lang="cs-CZ" sz="1400" dirty="0"/>
              <a:t/>
            </a:r>
            <a:br>
              <a:rPr lang="cs-CZ" sz="1400" dirty="0"/>
            </a:br>
            <a:r>
              <a:rPr lang="cs-CZ" sz="1400" dirty="0"/>
              <a:t>6. </a:t>
            </a:r>
            <a:r>
              <a:rPr lang="cs-CZ" sz="1400" dirty="0" err="1"/>
              <a:t>Krasnoperekopský</a:t>
            </a:r>
            <a:r>
              <a:rPr lang="cs-CZ" sz="1400" dirty="0"/>
              <a:t/>
            </a:r>
            <a:br>
              <a:rPr lang="cs-CZ" sz="1400" dirty="0"/>
            </a:br>
            <a:r>
              <a:rPr lang="cs-CZ" sz="1400" dirty="0"/>
              <a:t>7. Leninský</a:t>
            </a:r>
            <a:br>
              <a:rPr lang="cs-CZ" sz="1400" dirty="0"/>
            </a:br>
            <a:r>
              <a:rPr lang="cs-CZ" sz="1400" dirty="0"/>
              <a:t>8. </a:t>
            </a:r>
            <a:r>
              <a:rPr lang="cs-CZ" sz="1400" dirty="0" err="1"/>
              <a:t>Nižněgorský</a:t>
            </a:r>
            <a:r>
              <a:rPr lang="cs-CZ" sz="1400" dirty="0"/>
              <a:t/>
            </a:r>
            <a:br>
              <a:rPr lang="cs-CZ" sz="1400" dirty="0"/>
            </a:br>
            <a:r>
              <a:rPr lang="cs-CZ" sz="1400" dirty="0"/>
              <a:t>9. </a:t>
            </a:r>
            <a:r>
              <a:rPr lang="cs-CZ" sz="1400" dirty="0" err="1"/>
              <a:t>Pervomajský</a:t>
            </a:r>
            <a:r>
              <a:rPr lang="cs-CZ" sz="1400" dirty="0"/>
              <a:t/>
            </a:r>
            <a:br>
              <a:rPr lang="cs-CZ" sz="1400" dirty="0"/>
            </a:br>
            <a:r>
              <a:rPr lang="cs-CZ" sz="1400" dirty="0"/>
              <a:t>10. </a:t>
            </a:r>
            <a:r>
              <a:rPr lang="cs-CZ" sz="1400" dirty="0" err="1"/>
              <a:t>Rozdolenský</a:t>
            </a:r>
            <a:r>
              <a:rPr lang="cs-CZ" sz="1400" dirty="0"/>
              <a:t/>
            </a:r>
            <a:br>
              <a:rPr lang="cs-CZ" sz="1400" dirty="0"/>
            </a:br>
            <a:r>
              <a:rPr lang="cs-CZ" sz="1400" dirty="0"/>
              <a:t>11. </a:t>
            </a:r>
            <a:r>
              <a:rPr lang="cs-CZ" sz="1400" dirty="0" err="1"/>
              <a:t>Sakský</a:t>
            </a:r>
            <a:r>
              <a:rPr lang="cs-CZ" sz="1400" dirty="0"/>
              <a:t/>
            </a:r>
            <a:br>
              <a:rPr lang="cs-CZ" sz="1400" dirty="0"/>
            </a:br>
            <a:r>
              <a:rPr lang="cs-CZ" sz="1400" dirty="0"/>
              <a:t>12. Simferopolský</a:t>
            </a:r>
            <a:br>
              <a:rPr lang="cs-CZ" sz="1400" dirty="0"/>
            </a:br>
            <a:r>
              <a:rPr lang="cs-CZ" sz="1400" dirty="0"/>
              <a:t>13. Sovětský</a:t>
            </a:r>
            <a:br>
              <a:rPr lang="cs-CZ" sz="1400" dirty="0"/>
            </a:br>
            <a:r>
              <a:rPr lang="cs-CZ" sz="1400" dirty="0"/>
              <a:t>14. </a:t>
            </a:r>
            <a:r>
              <a:rPr lang="cs-CZ" sz="1400" dirty="0" err="1"/>
              <a:t>Černomorský</a:t>
            </a:r>
            <a:r>
              <a:rPr lang="cs-CZ" sz="1400" dirty="0"/>
              <a:t/>
            </a:r>
            <a:br>
              <a:rPr lang="cs-CZ" sz="1400" dirty="0"/>
            </a:br>
            <a:r>
              <a:rPr lang="cs-CZ" sz="1400" dirty="0"/>
              <a:t/>
            </a:r>
            <a:br>
              <a:rPr lang="cs-CZ" sz="1400" dirty="0"/>
            </a:br>
            <a:r>
              <a:rPr lang="cs-CZ" sz="1400" b="1" dirty="0"/>
              <a:t>městské rady</a:t>
            </a:r>
            <a:r>
              <a:rPr lang="cs-CZ" sz="1400" dirty="0"/>
              <a:t/>
            </a:r>
            <a:br>
              <a:rPr lang="cs-CZ" sz="1400" dirty="0"/>
            </a:br>
            <a:r>
              <a:rPr lang="cs-CZ" sz="1400" dirty="0"/>
              <a:t>15. </a:t>
            </a:r>
            <a:r>
              <a:rPr lang="cs-CZ" sz="1400" dirty="0" err="1"/>
              <a:t>Alušta</a:t>
            </a:r>
            <a:r>
              <a:rPr lang="cs-CZ" sz="1400" dirty="0"/>
              <a:t/>
            </a:r>
            <a:br>
              <a:rPr lang="cs-CZ" sz="1400" dirty="0"/>
            </a:br>
            <a:r>
              <a:rPr lang="cs-CZ" sz="1400" dirty="0"/>
              <a:t>16. </a:t>
            </a:r>
            <a:r>
              <a:rPr lang="cs-CZ" sz="1400" dirty="0" err="1"/>
              <a:t>Armjansk</a:t>
            </a:r>
            <a:r>
              <a:rPr lang="cs-CZ" sz="1400" dirty="0"/>
              <a:t/>
            </a:r>
            <a:br>
              <a:rPr lang="cs-CZ" sz="1400" dirty="0"/>
            </a:br>
            <a:r>
              <a:rPr lang="cs-CZ" sz="1400" dirty="0"/>
              <a:t>17. </a:t>
            </a:r>
            <a:r>
              <a:rPr lang="cs-CZ" sz="1400" dirty="0" err="1"/>
              <a:t>Džankoj</a:t>
            </a:r>
            <a:r>
              <a:rPr lang="cs-CZ" sz="1400" dirty="0"/>
              <a:t/>
            </a:r>
            <a:br>
              <a:rPr lang="cs-CZ" sz="1400" dirty="0"/>
            </a:br>
            <a:r>
              <a:rPr lang="cs-CZ" sz="1400" dirty="0"/>
              <a:t>18. </a:t>
            </a:r>
            <a:r>
              <a:rPr lang="cs-CZ" sz="1400" dirty="0" err="1"/>
              <a:t>Jevpatorija</a:t>
            </a:r>
            <a:r>
              <a:rPr lang="cs-CZ" sz="1400" dirty="0"/>
              <a:t/>
            </a:r>
            <a:br>
              <a:rPr lang="cs-CZ" sz="1400" dirty="0"/>
            </a:br>
            <a:r>
              <a:rPr lang="cs-CZ" sz="1400" dirty="0"/>
              <a:t>19. </a:t>
            </a:r>
            <a:r>
              <a:rPr lang="cs-CZ" sz="1400" dirty="0" err="1"/>
              <a:t>Kerč</a:t>
            </a:r>
            <a:r>
              <a:rPr lang="cs-CZ" sz="1400" dirty="0"/>
              <a:t/>
            </a:r>
            <a:br>
              <a:rPr lang="cs-CZ" sz="1400" dirty="0"/>
            </a:br>
            <a:r>
              <a:rPr lang="cs-CZ" sz="1400" dirty="0"/>
              <a:t>20. </a:t>
            </a:r>
            <a:r>
              <a:rPr lang="cs-CZ" sz="1400" dirty="0" err="1"/>
              <a:t>Krasnoperekopsk</a:t>
            </a:r>
            <a:r>
              <a:rPr lang="cs-CZ" sz="1400" dirty="0"/>
              <a:t/>
            </a:r>
            <a:br>
              <a:rPr lang="cs-CZ" sz="1400" dirty="0"/>
            </a:br>
            <a:r>
              <a:rPr lang="cs-CZ" sz="1400" dirty="0"/>
              <a:t>21. Sak</a:t>
            </a:r>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9633" y="1853247"/>
            <a:ext cx="6861201" cy="4451677"/>
          </a:xfrm>
        </p:spPr>
      </p:pic>
    </p:spTree>
    <p:extLst>
      <p:ext uri="{BB962C8B-B14F-4D97-AF65-F5344CB8AC3E}">
        <p14:creationId xmlns:p14="http://schemas.microsoft.com/office/powerpoint/2010/main" val="992074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0</TotalTime>
  <Words>141</Words>
  <Application>Microsoft Office PowerPoint</Application>
  <PresentationFormat>Širokoúhlá obrazovka</PresentationFormat>
  <Paragraphs>124</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Century Gothic</vt:lpstr>
      <vt:lpstr>Wingdings 3</vt:lpstr>
      <vt:lpstr>Ion</vt:lpstr>
      <vt:lpstr>Республика Крым (Симферополь) </vt:lpstr>
      <vt:lpstr>Prezentace aplikace PowerPoint</vt:lpstr>
      <vt:lpstr>Prezentace aplikace PowerPoint</vt:lpstr>
      <vt:lpstr>Prezentace aplikace PowerPoint</vt:lpstr>
      <vt:lpstr>Референдум о статусе Крыма (2014) </vt:lpstr>
      <vt:lpstr>Глава Республики Крым</vt:lpstr>
      <vt:lpstr>Государственные символы </vt:lpstr>
      <vt:lpstr>СИМФЕРОПОЛЬ </vt:lpstr>
      <vt:lpstr>Rajóny                            1. Bachčisarajský             22.Simferopol 2. Bělogorský                    23.Sudak 3. Džankojský                    24.Feodosija 4. Kirovský                         25.Jalta 5. Krasnogvardějský 6. Krasnoperekopský 7. Leninský 8. Nižněgorský 9. Pervomajský 10. Rozdolenský 11. Sakský 12. Simferopolský 13. Sovětský 14. Černomorský  městské rady 15. Alušta 16. Armjansk 17. Džankoj 18. Jevpatorija 19. Kerč 20. Krasnoperekopsk 21. Sak</vt:lpstr>
      <vt:lpstr>География </vt:lpstr>
      <vt:lpstr>География </vt:lpstr>
      <vt:lpstr>траслевая структура ВРП Крыма в 2015 году</vt:lpstr>
      <vt:lpstr>траслевая структура ВРП Крыма в 2015 году</vt:lpstr>
      <vt:lpstr>Промышленность и cельское хозяйство  </vt:lpstr>
      <vt:lpstr>Известные курортные районы </vt:lpstr>
      <vt:lpstr>достопримечательности</vt:lpstr>
      <vt:lpstr>достопримечательности</vt:lpstr>
      <vt:lpstr>Известные люди</vt:lpstr>
      <vt:lpstr>Известные люди</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Республика Крым (Симферополь)</dc:title>
  <dc:creator>hp</dc:creator>
  <cp:lastModifiedBy>Olga Berger</cp:lastModifiedBy>
  <cp:revision>56</cp:revision>
  <dcterms:created xsi:type="dcterms:W3CDTF">2017-04-08T14:00:55Z</dcterms:created>
  <dcterms:modified xsi:type="dcterms:W3CDTF">2017-04-20T11:07:25Z</dcterms:modified>
</cp:coreProperties>
</file>