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76" r:id="rId5"/>
    <p:sldId id="277" r:id="rId6"/>
    <p:sldId id="280" r:id="rId7"/>
    <p:sldId id="278" r:id="rId8"/>
    <p:sldId id="279" r:id="rId9"/>
    <p:sldId id="281" r:id="rId10"/>
    <p:sldId id="282" r:id="rId11"/>
    <p:sldId id="260" r:id="rId12"/>
    <p:sldId id="283" r:id="rId13"/>
    <p:sldId id="285" r:id="rId14"/>
    <p:sldId id="286" r:id="rId15"/>
    <p:sldId id="287" r:id="rId16"/>
    <p:sldId id="288" r:id="rId17"/>
    <p:sldId id="290" r:id="rId18"/>
    <p:sldId id="289" r:id="rId19"/>
    <p:sldId id="291" r:id="rId20"/>
    <p:sldId id="292" r:id="rId21"/>
    <p:sldId id="284" r:id="rId22"/>
    <p:sldId id="29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24506-082D-4888-8977-B0FC600C3FA4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3759E-15A1-41C5-923C-5E3CC839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10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3ABE-09CE-482D-9D87-71FF4D48AE55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D1B6-DCCE-4181-87D4-C47768EAD54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3ABE-09CE-482D-9D87-71FF4D48AE55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D1B6-DCCE-4181-87D4-C47768EAD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3ABE-09CE-482D-9D87-71FF4D48AE55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D1B6-DCCE-4181-87D4-C47768EAD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3ABE-09CE-482D-9D87-71FF4D48AE55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D1B6-DCCE-4181-87D4-C47768EAD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3ABE-09CE-482D-9D87-71FF4D48AE55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D1B6-DCCE-4181-87D4-C47768EAD54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3ABE-09CE-482D-9D87-71FF4D48AE55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D1B6-DCCE-4181-87D4-C47768EAD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3ABE-09CE-482D-9D87-71FF4D48AE55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D1B6-DCCE-4181-87D4-C47768EAD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3ABE-09CE-482D-9D87-71FF4D48AE55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D1B6-DCCE-4181-87D4-C47768EAD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3ABE-09CE-482D-9D87-71FF4D48AE55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D1B6-DCCE-4181-87D4-C47768EAD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3ABE-09CE-482D-9D87-71FF4D48AE55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D1B6-DCCE-4181-87D4-C47768EAD5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43ABE-09CE-482D-9D87-71FF4D48AE55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46D1B6-DCCE-4181-87D4-C47768EAD54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A43ABE-09CE-482D-9D87-71FF4D48AE55}" type="datetimeFigureOut">
              <a:rPr lang="en-US" smtClean="0"/>
              <a:t>4/29/2017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46D1B6-DCCE-4181-87D4-C47768EAD545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rg.ru/2013/11/21/reg-dfo/promysly.html" TargetMode="External"/><Relationship Id="rId3" Type="http://schemas.openxmlformats.org/officeDocument/2006/relationships/hyperlink" Target="https://www.tripadvisor.ru/Attractions-g2324040-Activities-c47-Primorsky_Krai_Far_Eastern_District.html" TargetMode="External"/><Relationship Id="rId7" Type="http://schemas.openxmlformats.org/officeDocument/2006/relationships/hyperlink" Target="http://www.wiki-prom.ru/region/primorskiy_kray.html" TargetMode="External"/><Relationship Id="rId2" Type="http://schemas.openxmlformats.org/officeDocument/2006/relationships/hyperlink" Target="https://www.expresstorussia.com/rus/poezd-moskva-vladivosto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ladivostok-city.com/ru/places/all/all/883" TargetMode="External"/><Relationship Id="rId5" Type="http://schemas.openxmlformats.org/officeDocument/2006/relationships/hyperlink" Target="https://ru.wikipedia.org/wiki/%D0%96%D0%B5%D0%BB%D0%B5%D0%B7%D0%BD%D0%BE%D0%B4%D0%BE%D1%80%D0%BE%D0%B6%D0%BD%D1%8B%D0%B9_%D0%B2%D0%BE%D0%BA%D0%B7%D0%B0%D0%BB_%D0%92%D0%BB%D0%B0%D0%B4%D0%B8%D0%B2%D0%BE%D1%81%D1%82%D0%BE%D0%BA%D0%B0" TargetMode="External"/><Relationship Id="rId10" Type="http://schemas.openxmlformats.org/officeDocument/2006/relationships/hyperlink" Target="http://dv.land/people/10-sportsmenov" TargetMode="External"/><Relationship Id="rId4" Type="http://schemas.openxmlformats.org/officeDocument/2006/relationships/hyperlink" Target="https://ru.wikipedia.org/wiki/%D0%A0%D1%83%D1%81%D1%81%D0%BA%D0%B8%D0%B9_%D0%BC%D0%BE%D1%81%D1%82" TargetMode="External"/><Relationship Id="rId9" Type="http://schemas.openxmlformats.org/officeDocument/2006/relationships/hyperlink" Target="http://www.bolshoyvopros.ru/questions/1760260-kakie-znamenitosti-rodilis-v-primorskom-kraju.htm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ПРИМОРСКИЙ КРАЙ</a:t>
            </a:r>
            <a:endParaRPr lang="en-US" sz="6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24846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ВЛАДИВОСТОК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sk-SK" dirty="0" smtClean="0"/>
              <a:t>Dominika </a:t>
            </a:r>
            <a:r>
              <a:rPr lang="sk-SK" dirty="0" err="1" smtClean="0"/>
              <a:t>Prezbruchová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RJ_67 Reálie a </a:t>
            </a:r>
            <a:r>
              <a:rPr lang="sk-SK" dirty="0" err="1" smtClean="0"/>
              <a:t>zeměvěda</a:t>
            </a:r>
            <a:r>
              <a:rPr lang="sk-SK" dirty="0" smtClean="0"/>
              <a:t> Ruska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5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6" y="0"/>
            <a:ext cx="4676220" cy="35052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345" y="1866900"/>
            <a:ext cx="4368800" cy="327660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37" y="3734666"/>
            <a:ext cx="3064975" cy="3095625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5181600" y="498764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Гора Аник</a:t>
            </a:r>
            <a:endParaRPr lang="en-US" sz="3600" dirty="0"/>
          </a:p>
        </p:txBody>
      </p:sp>
      <p:sp>
        <p:nvSpPr>
          <p:cNvPr id="6" name="BlokTextu 5"/>
          <p:cNvSpPr txBox="1"/>
          <p:nvPr/>
        </p:nvSpPr>
        <p:spPr>
          <a:xfrm>
            <a:off x="6019800" y="5272518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Озеро Ханка </a:t>
            </a:r>
            <a:endParaRPr lang="en-US" sz="3200" dirty="0"/>
          </a:p>
        </p:txBody>
      </p:sp>
      <p:sp>
        <p:nvSpPr>
          <p:cNvPr id="8" name="BlokTextu 7"/>
          <p:cNvSpPr txBox="1"/>
          <p:nvPr/>
        </p:nvSpPr>
        <p:spPr>
          <a:xfrm>
            <a:off x="4322618" y="5933962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река Уссури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30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990600"/>
          </a:xfrm>
        </p:spPr>
        <p:txBody>
          <a:bodyPr/>
          <a:lstStyle/>
          <a:p>
            <a:pPr algn="ctr"/>
            <a:r>
              <a:rPr lang="ru-RU" dirty="0" smtClean="0"/>
              <a:t>Расстояние от Москвы</a:t>
            </a:r>
            <a:endParaRPr lang="en-US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4" y="1676400"/>
            <a:ext cx="8634962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3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Как добраться?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886200"/>
          </a:xfrm>
        </p:spPr>
        <p:txBody>
          <a:bodyPr/>
          <a:lstStyle/>
          <a:p>
            <a:r>
              <a:rPr lang="ru-RU" dirty="0" smtClean="0"/>
              <a:t>на машине – 118 часов</a:t>
            </a:r>
          </a:p>
          <a:p>
            <a:r>
              <a:rPr lang="ru-RU" dirty="0" smtClean="0"/>
              <a:t>на автобусе – 6 дней</a:t>
            </a:r>
          </a:p>
          <a:p>
            <a:r>
              <a:rPr lang="ru-RU" dirty="0" smtClean="0"/>
              <a:t>на самолёте – 8 часов</a:t>
            </a:r>
            <a:endParaRPr lang="sk-SK" dirty="0" smtClean="0"/>
          </a:p>
          <a:p>
            <a:r>
              <a:rPr lang="ru-RU" dirty="0" smtClean="0"/>
              <a:t>на поезде (Транссибирская магистраль</a:t>
            </a:r>
            <a:r>
              <a:rPr lang="sk-SK" dirty="0" smtClean="0"/>
              <a:t>) </a:t>
            </a:r>
            <a:r>
              <a:rPr lang="ru-RU" dirty="0" smtClean="0"/>
              <a:t>– </a:t>
            </a:r>
            <a:br>
              <a:rPr lang="ru-RU" dirty="0" smtClean="0"/>
            </a:br>
            <a:r>
              <a:rPr lang="ru-RU" dirty="0" smtClean="0"/>
              <a:t>144-146 часов</a:t>
            </a:r>
          </a:p>
          <a:p>
            <a:r>
              <a:rPr lang="ru-RU" dirty="0" smtClean="0"/>
              <a:t>пешком – 1763 часов </a:t>
            </a:r>
            <a:r>
              <a:rPr lang="sk-SK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17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pPr algn="ctr"/>
            <a:r>
              <a:rPr lang="ru-RU" dirty="0"/>
              <a:t>Достопримечательности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1)</a:t>
            </a:r>
            <a:r>
              <a:rPr lang="ru-RU" sz="2400" dirty="0" smtClean="0"/>
              <a:t> </a:t>
            </a:r>
            <a:r>
              <a:rPr lang="ru-RU" sz="2000" b="1" dirty="0" smtClean="0"/>
              <a:t>Мост на Русский остров </a:t>
            </a:r>
            <a:r>
              <a:rPr lang="ru-RU" sz="2000" dirty="0" smtClean="0"/>
              <a:t>- </a:t>
            </a:r>
            <a:r>
              <a:rPr lang="ru-RU" sz="2000" dirty="0"/>
              <a:t>соединяет полуостров Назимова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мысом </a:t>
            </a:r>
            <a:r>
              <a:rPr lang="ru-RU" sz="2000" dirty="0" smtClean="0"/>
              <a:t>Новосильского, </a:t>
            </a:r>
            <a:br>
              <a:rPr lang="ru-RU" sz="2000" dirty="0" smtClean="0"/>
            </a:br>
            <a:r>
              <a:rPr lang="ru-RU" sz="2000" dirty="0" smtClean="0"/>
              <a:t>высота: 324 метра, длина пролёта: </a:t>
            </a:r>
            <a:r>
              <a:rPr lang="ru-RU" sz="2000" dirty="0"/>
              <a:t>1104 </a:t>
            </a:r>
            <a:r>
              <a:rPr lang="ru-RU" sz="2000" dirty="0" smtClean="0"/>
              <a:t>метра, </a:t>
            </a:r>
            <a:br>
              <a:rPr lang="ru-RU" sz="2000" dirty="0" smtClean="0"/>
            </a:br>
            <a:r>
              <a:rPr lang="ru-RU" sz="2000" dirty="0" smtClean="0"/>
              <a:t>длина моста: 3,1 км, ширина моста: 29,5 метра </a:t>
            </a:r>
            <a:endParaRPr lang="en-US" sz="20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655" y="3124200"/>
            <a:ext cx="57150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79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2) </a:t>
            </a:r>
            <a:r>
              <a:rPr lang="ru-RU" sz="2000" b="1" dirty="0"/>
              <a:t>Железнодорожный вокзал </a:t>
            </a:r>
            <a:r>
              <a:rPr lang="ru-RU" sz="2000" b="1" dirty="0" smtClean="0"/>
              <a:t>Владивостока </a:t>
            </a:r>
            <a:r>
              <a:rPr lang="ru-RU" sz="2000" dirty="0" smtClean="0"/>
              <a:t>- </a:t>
            </a:r>
            <a:r>
              <a:rPr lang="ru-RU" sz="2000" dirty="0"/>
              <a:t>а</a:t>
            </a:r>
            <a:r>
              <a:rPr lang="ru-RU" sz="2000" dirty="0" smtClean="0"/>
              <a:t>втор </a:t>
            </a:r>
            <a:r>
              <a:rPr lang="ru-RU" sz="2000" dirty="0"/>
              <a:t>проекта </a:t>
            </a:r>
            <a:r>
              <a:rPr lang="ru-RU" sz="2000" dirty="0" smtClean="0"/>
              <a:t>- архитектор</a:t>
            </a:r>
            <a:r>
              <a:rPr lang="ru-RU" sz="2000" dirty="0"/>
              <a:t> П. Е. </a:t>
            </a:r>
            <a:r>
              <a:rPr lang="ru-RU" sz="2000" dirty="0" smtClean="0"/>
              <a:t>Базилевский, который строил этот , сегодня называемый, памятник архитектуры с 1891 до 1893 годов; </a:t>
            </a:r>
            <a:br>
              <a:rPr lang="ru-RU" sz="2000" dirty="0" smtClean="0"/>
            </a:br>
            <a:r>
              <a:rPr lang="ru-RU" sz="2000" dirty="0" smtClean="0"/>
              <a:t>вокзал построен в неорусском стиле</a:t>
            </a:r>
            <a:endParaRPr lang="en-US" sz="2000" b="1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38400"/>
            <a:ext cx="6400800" cy="417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4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79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3)</a:t>
            </a:r>
            <a:r>
              <a:rPr lang="ru-RU" dirty="0" smtClean="0"/>
              <a:t> </a:t>
            </a:r>
            <a:r>
              <a:rPr lang="ru-RU" sz="2000" b="1" dirty="0"/>
              <a:t>Маяк </a:t>
            </a:r>
            <a:r>
              <a:rPr lang="ru-RU" sz="2000" b="1" dirty="0" smtClean="0"/>
              <a:t>Эгершельд</a:t>
            </a:r>
            <a:r>
              <a:rPr lang="ru-RU" sz="2000" dirty="0"/>
              <a:t> </a:t>
            </a:r>
            <a:r>
              <a:rPr lang="ru-RU" sz="2000" dirty="0" smtClean="0"/>
              <a:t>- </a:t>
            </a:r>
            <a:r>
              <a:rPr lang="ru-RU" sz="2000" dirty="0"/>
              <a:t>основанный в 1876 году, </a:t>
            </a:r>
            <a:r>
              <a:rPr lang="ru-RU" sz="2000" dirty="0" smtClean="0"/>
              <a:t>не </a:t>
            </a:r>
            <a:r>
              <a:rPr lang="ru-RU" sz="2000" dirty="0"/>
              <a:t>только служит главным ориентиром для судоводителей при входе в порт Владивостока, но и является одной из ключевых достопримечательностей приморской </a:t>
            </a:r>
            <a:r>
              <a:rPr lang="ru-RU" sz="2000" dirty="0" smtClean="0"/>
              <a:t>столицы</a:t>
            </a:r>
            <a:endParaRPr lang="en-US" sz="20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667000"/>
            <a:ext cx="7013448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66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Промышленность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л</a:t>
            </a:r>
            <a:r>
              <a:rPr lang="ru-RU" dirty="0" smtClean="0"/>
              <a:t>идирующей </a:t>
            </a:r>
            <a:r>
              <a:rPr lang="ru-RU" dirty="0"/>
              <a:t>отраслью </a:t>
            </a:r>
            <a:r>
              <a:rPr lang="ru-RU" dirty="0" smtClean="0"/>
              <a:t>является </a:t>
            </a:r>
            <a:r>
              <a:rPr lang="ru-RU" b="1" dirty="0" smtClean="0"/>
              <a:t>рыбная</a:t>
            </a:r>
            <a:r>
              <a:rPr lang="ru-RU" dirty="0" smtClean="0"/>
              <a:t> - дает </a:t>
            </a:r>
            <a:r>
              <a:rPr lang="ru-RU" dirty="0"/>
              <a:t>треть всего российского улова </a:t>
            </a:r>
            <a:r>
              <a:rPr lang="ru-RU" dirty="0" smtClean="0"/>
              <a:t>+ значительная </a:t>
            </a:r>
            <a:r>
              <a:rPr lang="ru-RU" dirty="0"/>
              <a:t>часть продукции уходит за </a:t>
            </a:r>
            <a:r>
              <a:rPr lang="ru-RU" dirty="0" smtClean="0"/>
              <a:t>границу</a:t>
            </a:r>
            <a:endParaRPr lang="ru-RU" dirty="0"/>
          </a:p>
          <a:p>
            <a:r>
              <a:rPr lang="ru-RU" b="1" dirty="0"/>
              <a:t>м</a:t>
            </a:r>
            <a:r>
              <a:rPr lang="ru-RU" b="1" dirty="0" smtClean="0"/>
              <a:t>ашиностроение</a:t>
            </a:r>
            <a:r>
              <a:rPr lang="ru-RU" dirty="0" smtClean="0"/>
              <a:t> - судостроение </a:t>
            </a:r>
            <a:r>
              <a:rPr lang="ru-RU" dirty="0"/>
              <a:t>и </a:t>
            </a:r>
            <a:r>
              <a:rPr lang="ru-RU" dirty="0" smtClean="0"/>
              <a:t>судоремонт, авиастроение </a:t>
            </a:r>
            <a:r>
              <a:rPr lang="ru-RU" dirty="0"/>
              <a:t>и </a:t>
            </a:r>
            <a:r>
              <a:rPr lang="ru-RU" dirty="0" smtClean="0"/>
              <a:t>приборостроение</a:t>
            </a:r>
            <a:endParaRPr lang="ru-RU" dirty="0"/>
          </a:p>
          <a:p>
            <a:r>
              <a:rPr lang="ru-RU" b="1" dirty="0"/>
              <a:t>г</a:t>
            </a:r>
            <a:r>
              <a:rPr lang="ru-RU" b="1" dirty="0" smtClean="0"/>
              <a:t>орнодобывающая</a:t>
            </a:r>
            <a:r>
              <a:rPr lang="ru-RU" dirty="0" smtClean="0"/>
              <a:t> </a:t>
            </a:r>
            <a:r>
              <a:rPr lang="ru-RU" dirty="0"/>
              <a:t>промышленность </a:t>
            </a:r>
            <a:r>
              <a:rPr lang="ru-RU" dirty="0" smtClean="0"/>
              <a:t>– сырьё, полиметаллические руды, вольфрамовые </a:t>
            </a:r>
            <a:r>
              <a:rPr lang="ru-RU" dirty="0"/>
              <a:t>и свинцовые концентраты, олово, борные </a:t>
            </a:r>
            <a:r>
              <a:rPr lang="ru-RU" dirty="0" smtClean="0"/>
              <a:t>продукты</a:t>
            </a:r>
            <a:endParaRPr lang="ru-RU" dirty="0"/>
          </a:p>
          <a:p>
            <a:r>
              <a:rPr lang="ru-RU" b="1" dirty="0"/>
              <a:t>п</a:t>
            </a:r>
            <a:r>
              <a:rPr lang="ru-RU" b="1" dirty="0" smtClean="0"/>
              <a:t>ищевая</a:t>
            </a:r>
            <a:r>
              <a:rPr lang="ru-RU" dirty="0" smtClean="0"/>
              <a:t> </a:t>
            </a:r>
            <a:r>
              <a:rPr lang="ru-RU" dirty="0"/>
              <a:t>промышленность </a:t>
            </a:r>
            <a:r>
              <a:rPr lang="ru-RU" dirty="0" smtClean="0"/>
              <a:t>- значительное место – её доля </a:t>
            </a:r>
            <a:r>
              <a:rPr lang="ru-RU" dirty="0"/>
              <a:t>составляет почти </a:t>
            </a:r>
            <a:r>
              <a:rPr lang="ru-RU" dirty="0" smtClean="0"/>
              <a:t>40%</a:t>
            </a:r>
          </a:p>
          <a:p>
            <a:r>
              <a:rPr lang="ru-RU" b="1" dirty="0"/>
              <a:t>л</a:t>
            </a:r>
            <a:r>
              <a:rPr lang="ru-RU" b="1" dirty="0" smtClean="0"/>
              <a:t>есная </a:t>
            </a:r>
            <a:r>
              <a:rPr lang="ru-RU" b="1" dirty="0"/>
              <a:t>и деревообрабатывающая </a:t>
            </a:r>
            <a:r>
              <a:rPr lang="ru-RU" dirty="0" smtClean="0"/>
              <a:t>отрасли - практически полностью </a:t>
            </a:r>
            <a:r>
              <a:rPr lang="ru-RU" dirty="0"/>
              <a:t>работают на </a:t>
            </a:r>
            <a:r>
              <a:rPr lang="ru-RU" dirty="0" smtClean="0"/>
              <a:t>экспорт</a:t>
            </a: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7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05400" cy="2552700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709" y="375806"/>
            <a:ext cx="3810000" cy="238125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1"/>
            <a:ext cx="3581400" cy="211537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048000"/>
            <a:ext cx="4949765" cy="329654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953000"/>
            <a:ext cx="33147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2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algn="ctr"/>
            <a:r>
              <a:rPr lang="ru-RU" dirty="0"/>
              <a:t>Народные промыслы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Официально не </a:t>
            </a:r>
            <a:r>
              <a:rPr lang="ru-RU" b="1" dirty="0" smtClean="0"/>
              <a:t>признаны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«Как </a:t>
            </a:r>
            <a:r>
              <a:rPr lang="ru-RU" dirty="0"/>
              <a:t>оказалось, русских народных промыслов в Приморье нет. Ремесло рождается у оседлых поселенцев, а дальневосточники - почти все люди пришлые. Исключением является творчество малочисленных коренных народов региона, но оно официально народным промыслом не считается, поскольку этот статус требует регистрации в Торгово-промышленной палате РФ</a:t>
            </a:r>
            <a:r>
              <a:rPr lang="ru-RU" dirty="0" smtClean="0"/>
              <a:t>.»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>
                <a:sym typeface="Wingdings" pitchFamily="2" charset="2"/>
              </a:rPr>
              <a:t> </a:t>
            </a:r>
            <a:r>
              <a:rPr lang="ru-RU" dirty="0" smtClean="0"/>
              <a:t>цитированное из:</a:t>
            </a:r>
          </a:p>
          <a:p>
            <a:pPr marL="0" indent="0">
              <a:buNone/>
            </a:pPr>
            <a:r>
              <a:rPr lang="en-US" i="1" dirty="0"/>
              <a:t>https://rg.ru/2013/11/21/reg-dfo/promysly.html</a:t>
            </a:r>
            <a:endParaRPr lang="ru-RU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53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Знаменитые люди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1) </a:t>
            </a:r>
            <a:r>
              <a:rPr lang="ru-RU" u="sng" dirty="0" smtClean="0"/>
              <a:t>Леонид Исаакович Ярмольник </a:t>
            </a:r>
            <a:r>
              <a:rPr lang="ru-RU" dirty="0" smtClean="0"/>
              <a:t>- </a:t>
            </a:r>
            <a:r>
              <a:rPr lang="ru-RU" dirty="0"/>
              <a:t>советский и российский актёр театра и кино, продюсер, теле- и </a:t>
            </a:r>
            <a:r>
              <a:rPr lang="ru-RU" dirty="0" smtClean="0"/>
              <a:t>радиоведущий; лауреат</a:t>
            </a:r>
            <a:r>
              <a:rPr lang="ru-RU" dirty="0"/>
              <a:t> Государственной премии России (</a:t>
            </a:r>
            <a:r>
              <a:rPr lang="ru-RU" dirty="0" smtClean="0"/>
              <a:t>2000)</a:t>
            </a:r>
          </a:p>
          <a:p>
            <a:pPr marL="0" indent="0">
              <a:buNone/>
            </a:pPr>
            <a:r>
              <a:rPr lang="ru-RU" b="1" dirty="0" smtClean="0"/>
              <a:t>2</a:t>
            </a:r>
            <a:r>
              <a:rPr lang="ru-RU" b="1" dirty="0"/>
              <a:t>)</a:t>
            </a:r>
            <a:r>
              <a:rPr lang="ru-RU" dirty="0"/>
              <a:t> </a:t>
            </a:r>
            <a:r>
              <a:rPr lang="vi-VN" u="sng" dirty="0">
                <a:latin typeface="Constantia" pitchFamily="18" charset="0"/>
              </a:rPr>
              <a:t>Сергей Михайлович Дарькин</a:t>
            </a:r>
            <a:r>
              <a:rPr lang="ru-RU" dirty="0">
                <a:latin typeface="Constantia" pitchFamily="18" charset="0"/>
              </a:rPr>
              <a:t> - российский государственный и политический деятель, губернатор Приморского края (</a:t>
            </a:r>
            <a:r>
              <a:rPr lang="ru-RU" dirty="0" smtClean="0">
                <a:latin typeface="Constantia" pitchFamily="18" charset="0"/>
              </a:rPr>
              <a:t>2001—2012)</a:t>
            </a:r>
          </a:p>
          <a:p>
            <a:pPr marL="0" indent="0">
              <a:buNone/>
            </a:pPr>
            <a:r>
              <a:rPr lang="ru-RU" b="1" dirty="0" smtClean="0"/>
              <a:t>3</a:t>
            </a:r>
            <a:r>
              <a:rPr lang="ru-RU" b="1" dirty="0"/>
              <a:t>) </a:t>
            </a:r>
            <a:r>
              <a:rPr lang="ru-RU" u="sng" dirty="0"/>
              <a:t>Марк Олегович Шульжицкий</a:t>
            </a:r>
            <a:r>
              <a:rPr lang="ru-RU" dirty="0"/>
              <a:t> - российский автогонщик, победитель соревнования по Gran Turismo</a:t>
            </a:r>
            <a:endParaRPr lang="en-US" dirty="0"/>
          </a:p>
          <a:p>
            <a:pPr marL="514350" indent="-51435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52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6145506" cy="683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62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79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2639948" cy="3962400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613068"/>
            <a:ext cx="3810000" cy="317862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2400"/>
            <a:ext cx="3095774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9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Ресурсы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25000" lnSpcReduction="20000"/>
          </a:bodyPr>
          <a:lstStyle/>
          <a:p>
            <a:r>
              <a:rPr lang="en-US" sz="5600" dirty="0">
                <a:hlinkClick r:id="rId2"/>
              </a:rPr>
              <a:t>https://ru.wikipedia.org/wiki/%D0%9F%D1%80%D0%B8%D0%BC%D0%BE%D1%80%D1%81%D0%BA%D0%B8%D0%B9_%</a:t>
            </a:r>
            <a:r>
              <a:rPr lang="en-US" sz="5600" dirty="0" smtClean="0">
                <a:hlinkClick r:id="rId2"/>
              </a:rPr>
              <a:t>D0%BA%D1%80%D0%B0%D0%B9</a:t>
            </a:r>
            <a:endParaRPr lang="ru-RU" sz="5600" dirty="0" smtClean="0">
              <a:hlinkClick r:id="rId2"/>
            </a:endParaRPr>
          </a:p>
          <a:p>
            <a:r>
              <a:rPr lang="en-US" sz="5600" dirty="0">
                <a:hlinkClick r:id="rId2"/>
              </a:rPr>
              <a:t>https://ru.wikipedia.org/wiki/%D0%9D%D0%B0%D1%81%D0%B5%D0%BB%D0%B5%D0%BD%D0%B8%D0%B5_%D0%9F%D1%80%D0%B8%D0%BC%D0%BE%D1%80%D1%81%D0%BA%D0%BE%D0%B3%D0%BE_%D0%BA%D1%80%D0%B0%D1%8F</a:t>
            </a:r>
            <a:endParaRPr lang="ru-RU" sz="5600" dirty="0" smtClean="0">
              <a:hlinkClick r:id="rId2"/>
            </a:endParaRPr>
          </a:p>
          <a:p>
            <a:r>
              <a:rPr lang="en-US" sz="5600" dirty="0" smtClean="0">
                <a:hlinkClick r:id="rId2"/>
              </a:rPr>
              <a:t>https</a:t>
            </a:r>
            <a:r>
              <a:rPr lang="en-US" sz="5600" dirty="0">
                <a:hlinkClick r:id="rId2"/>
              </a:rPr>
              <a:t>://www.google.cz/maps/dir/Moskva,+Rusko/Vladivostok,+Pr%C3%ADmorsk%C3%BD+kraj,+Rusko/@45.2776261,51.4989283,3z/data=!3m1!4b1!4m13!4m12!1m5!1m1!1s0x46b54afc73d4b0c9:0x3d44d6cc5757cf4c!2m2!1d37.6173!2d55.755826!1m5!1m1!1s0x5fb39cba5249d485:0x186704d4dd967e35!2m2!1d131.8869243!2d43.1198091?hl=sk</a:t>
            </a:r>
            <a:endParaRPr lang="ru-RU" sz="5600" dirty="0" smtClean="0">
              <a:hlinkClick r:id="rId2"/>
            </a:endParaRPr>
          </a:p>
          <a:p>
            <a:r>
              <a:rPr lang="en-US" sz="5600" dirty="0" smtClean="0">
                <a:hlinkClick r:id="rId2"/>
              </a:rPr>
              <a:t>https</a:t>
            </a:r>
            <a:r>
              <a:rPr lang="en-US" sz="5600" dirty="0">
                <a:hlinkClick r:id="rId2"/>
              </a:rPr>
              <a:t>://</a:t>
            </a:r>
            <a:r>
              <a:rPr lang="en-US" sz="5600" dirty="0" smtClean="0">
                <a:hlinkClick r:id="rId2"/>
              </a:rPr>
              <a:t>www.expresstorussia.com/rus/poezd-moskva-vladivostok.html</a:t>
            </a:r>
            <a:endParaRPr lang="ru-RU" sz="5600" dirty="0" smtClean="0"/>
          </a:p>
          <a:p>
            <a:r>
              <a:rPr lang="en-US" sz="5600" dirty="0">
                <a:hlinkClick r:id="rId3"/>
              </a:rPr>
              <a:t>https://</a:t>
            </a:r>
            <a:r>
              <a:rPr lang="en-US" sz="5600" dirty="0" smtClean="0">
                <a:hlinkClick r:id="rId3"/>
              </a:rPr>
              <a:t>www.tripadvisor.ru/Attractions-g2324040-Activities-c47-Primorsky_Krai_Far_Eastern_District.html</a:t>
            </a:r>
            <a:endParaRPr lang="ru-RU" sz="5600" dirty="0" smtClean="0"/>
          </a:p>
          <a:p>
            <a:r>
              <a:rPr lang="en-US" sz="5600" dirty="0">
                <a:hlinkClick r:id="rId4"/>
              </a:rPr>
              <a:t>https://ru.wikipedia.org/wiki/%D0%A0%D1%83%D1%81%D1%81%D0%BA%D0%B8%D0%B9_%</a:t>
            </a:r>
            <a:r>
              <a:rPr lang="en-US" sz="5600" dirty="0" smtClean="0">
                <a:hlinkClick r:id="rId4"/>
              </a:rPr>
              <a:t>D0%BC%D0%BE%D1%81%D1%82</a:t>
            </a:r>
            <a:endParaRPr lang="ru-RU" sz="5600" dirty="0" smtClean="0"/>
          </a:p>
          <a:p>
            <a:r>
              <a:rPr lang="en-US" sz="5600" dirty="0">
                <a:hlinkClick r:id="rId5"/>
              </a:rPr>
              <a:t>https://ru.wikipedia.org/wiki/%D0%96%D0%B5%D0%BB%D0%B5%D0%B7%D0%BD%D0%BE%D0%B4%D0%BE%D1%80%D0%BE%D0%B6%D0%BD%D1%8B%D0%B9_%D0%B2%D0%BE%D0%BA%D0%B7%D0%B0%D0%BB_%</a:t>
            </a:r>
            <a:r>
              <a:rPr lang="en-US" sz="5600" dirty="0" smtClean="0">
                <a:hlinkClick r:id="rId5"/>
              </a:rPr>
              <a:t>D0%92%D0%BB%D0%B0%D0%B4%D0%B8%D0%B2%D0%BE%D1%81%D1%82%D0%BE%D0%BA%D0%B0</a:t>
            </a:r>
            <a:endParaRPr lang="ru-RU" sz="5600" dirty="0" smtClean="0"/>
          </a:p>
          <a:p>
            <a:r>
              <a:rPr lang="en-US" sz="5600" dirty="0">
                <a:hlinkClick r:id="rId6"/>
              </a:rPr>
              <a:t>https://</a:t>
            </a:r>
            <a:r>
              <a:rPr lang="en-US" sz="5600" dirty="0" smtClean="0">
                <a:hlinkClick r:id="rId6"/>
              </a:rPr>
              <a:t>vladivostok-city.com/ru/places/all/all/883</a:t>
            </a:r>
            <a:endParaRPr lang="ru-RU" sz="5600" dirty="0" smtClean="0"/>
          </a:p>
          <a:p>
            <a:r>
              <a:rPr lang="en-US" sz="5600" dirty="0">
                <a:hlinkClick r:id="rId7"/>
              </a:rPr>
              <a:t>http://</a:t>
            </a:r>
            <a:r>
              <a:rPr lang="en-US" sz="5600" dirty="0" smtClean="0">
                <a:hlinkClick r:id="rId7"/>
              </a:rPr>
              <a:t>www.wiki-prom.ru/region/primorskiy_kray.html</a:t>
            </a:r>
            <a:endParaRPr lang="ru-RU" sz="5600" dirty="0" smtClean="0"/>
          </a:p>
          <a:p>
            <a:r>
              <a:rPr lang="en-US" sz="5600" dirty="0">
                <a:hlinkClick r:id="rId8"/>
              </a:rPr>
              <a:t>https://</a:t>
            </a:r>
            <a:r>
              <a:rPr lang="en-US" sz="5600" dirty="0" smtClean="0">
                <a:hlinkClick r:id="rId8"/>
              </a:rPr>
              <a:t>rg.ru/2013/11/21/reg-dfo/promysly.html</a:t>
            </a:r>
            <a:endParaRPr lang="ru-RU" sz="5600" dirty="0" smtClean="0"/>
          </a:p>
          <a:p>
            <a:r>
              <a:rPr lang="en-US" sz="5600" dirty="0">
                <a:hlinkClick r:id="rId9"/>
              </a:rPr>
              <a:t>http://</a:t>
            </a:r>
            <a:r>
              <a:rPr lang="en-US" sz="5600" dirty="0" smtClean="0">
                <a:hlinkClick r:id="rId9"/>
              </a:rPr>
              <a:t>www.bolshoyvopros.ru/questions/1760260-kakie-znamenitosti-rodilis-v-primorskom-kraju.html</a:t>
            </a:r>
            <a:endParaRPr lang="ru-RU" sz="5600" dirty="0" smtClean="0"/>
          </a:p>
          <a:p>
            <a:r>
              <a:rPr lang="en-US" sz="5600" dirty="0">
                <a:hlinkClick r:id="rId10"/>
              </a:rPr>
              <a:t>http://</a:t>
            </a:r>
            <a:r>
              <a:rPr lang="en-US" sz="5600" dirty="0" smtClean="0">
                <a:hlinkClick r:id="rId10"/>
              </a:rPr>
              <a:t>dv.land/people/10-sportsmenov</a:t>
            </a:r>
            <a:endParaRPr lang="ru-RU" sz="5600" dirty="0" smtClean="0"/>
          </a:p>
          <a:p>
            <a:r>
              <a:rPr lang="ru-RU" sz="5600" dirty="0" smtClean="0"/>
              <a:t>картины из </a:t>
            </a:r>
            <a:r>
              <a:rPr lang="sk-SK" sz="5600" dirty="0" err="1" smtClean="0"/>
              <a:t>Google</a:t>
            </a:r>
            <a:endParaRPr lang="ru-RU" sz="5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89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27660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Спасибо </a:t>
            </a:r>
            <a:r>
              <a:rPr lang="ru-RU" sz="6000" dirty="0"/>
              <a:t>за внимание!</a:t>
            </a:r>
            <a:r>
              <a:rPr lang="en-US" sz="6000" dirty="0"/>
              <a:t/>
            </a:r>
            <a:br>
              <a:rPr lang="en-US" sz="6000" dirty="0"/>
            </a:br>
            <a:endParaRPr lang="en-US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8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49779" cy="388620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774" y="3435926"/>
            <a:ext cx="3591226" cy="3422074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228600" y="4267200"/>
            <a:ext cx="472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Приморский край на карте России</a:t>
            </a:r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r>
              <a:rPr lang="ru-RU" sz="2000" b="1" dirty="0" smtClean="0"/>
              <a:t>       Владивосток в Приморском крае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3571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</a:t>
            </a:r>
            <a:r>
              <a:rPr lang="ru-RU" dirty="0" smtClean="0"/>
              <a:t>сновные </a:t>
            </a:r>
            <a:r>
              <a:rPr lang="ru-RU" dirty="0"/>
              <a:t>информации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Приморский край, также называемый Приморье, субъект Российской Федерации</a:t>
            </a:r>
          </a:p>
          <a:p>
            <a:r>
              <a:rPr lang="ru-RU" dirty="0" smtClean="0"/>
              <a:t>был</a:t>
            </a:r>
            <a:r>
              <a:rPr lang="ru-RU" dirty="0"/>
              <a:t> образован </a:t>
            </a:r>
            <a:r>
              <a:rPr lang="ru-RU" dirty="0" smtClean="0"/>
              <a:t>20 октября 1938 года указом </a:t>
            </a:r>
            <a:r>
              <a:rPr lang="ru-RU" dirty="0"/>
              <a:t>Президиума Верховного Совета </a:t>
            </a:r>
            <a:r>
              <a:rPr lang="ru-RU" dirty="0" smtClean="0"/>
              <a:t>СССР</a:t>
            </a:r>
            <a:r>
              <a:rPr lang="ru-RU" dirty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«О разделении</a:t>
            </a:r>
            <a:r>
              <a:rPr lang="ru-RU" dirty="0"/>
              <a:t> </a:t>
            </a:r>
            <a:r>
              <a:rPr lang="ru-RU" dirty="0" smtClean="0"/>
              <a:t>Дальневосточного края на </a:t>
            </a:r>
            <a:r>
              <a:rPr lang="ru-RU" dirty="0"/>
              <a:t>Хабаровский и Приморский край»</a:t>
            </a:r>
          </a:p>
          <a:p>
            <a:r>
              <a:rPr lang="ru-RU" dirty="0"/>
              <a:t>А</a:t>
            </a:r>
            <a:r>
              <a:rPr lang="ru-RU" dirty="0" smtClean="0"/>
              <a:t>дминистративный </a:t>
            </a:r>
            <a:r>
              <a:rPr lang="ru-RU" dirty="0"/>
              <a:t>центр </a:t>
            </a:r>
            <a:r>
              <a:rPr lang="ru-RU" dirty="0" smtClean="0"/>
              <a:t>- город</a:t>
            </a:r>
            <a:r>
              <a:rPr lang="ru-RU" dirty="0"/>
              <a:t> </a:t>
            </a:r>
            <a:r>
              <a:rPr lang="ru-RU" dirty="0" smtClean="0"/>
              <a:t>Владивосток</a:t>
            </a:r>
            <a:endParaRPr lang="ru-RU" dirty="0"/>
          </a:p>
          <a:p>
            <a:r>
              <a:rPr lang="ru-RU" dirty="0"/>
              <a:t>Площадь </a:t>
            </a:r>
            <a:r>
              <a:rPr lang="ru-RU" dirty="0" smtClean="0"/>
              <a:t>- 164</a:t>
            </a:r>
            <a:r>
              <a:rPr lang="ru-RU" dirty="0"/>
              <a:t> 673 </a:t>
            </a:r>
            <a:r>
              <a:rPr lang="ru-RU" dirty="0" smtClean="0"/>
              <a:t>км²</a:t>
            </a:r>
            <a:endParaRPr lang="ru-RU" dirty="0"/>
          </a:p>
          <a:p>
            <a:r>
              <a:rPr lang="ru-RU" dirty="0"/>
              <a:t>Население </a:t>
            </a:r>
            <a:r>
              <a:rPr lang="ru-RU" dirty="0" smtClean="0"/>
              <a:t>- 1</a:t>
            </a:r>
            <a:r>
              <a:rPr lang="ru-RU" dirty="0"/>
              <a:t> 923 116 чел. (2017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dirty="0"/>
              <a:t>Плотность населения </a:t>
            </a:r>
            <a:r>
              <a:rPr lang="ru-RU" dirty="0" smtClean="0"/>
              <a:t>- 11.68 </a:t>
            </a:r>
            <a:r>
              <a:rPr lang="ru-RU" dirty="0"/>
              <a:t>чел./км² (2017)</a:t>
            </a:r>
          </a:p>
          <a:p>
            <a:r>
              <a:rPr lang="ru-RU" dirty="0" smtClean="0"/>
              <a:t>Граничит </a:t>
            </a:r>
            <a:r>
              <a:rPr lang="ru-RU" dirty="0"/>
              <a:t>на западе с </a:t>
            </a:r>
            <a:r>
              <a:rPr lang="ru-RU" dirty="0" smtClean="0"/>
              <a:t>Китаем, </a:t>
            </a:r>
            <a:r>
              <a:rPr lang="ru-RU" dirty="0"/>
              <a:t>на юго-западе </a:t>
            </a:r>
            <a:r>
              <a:rPr lang="ru-RU" dirty="0" smtClean="0"/>
              <a:t>с</a:t>
            </a:r>
            <a:r>
              <a:rPr lang="ru-RU" dirty="0"/>
              <a:t> </a:t>
            </a:r>
            <a:r>
              <a:rPr lang="ru-RU" dirty="0" smtClean="0"/>
              <a:t>КНДР, </a:t>
            </a:r>
            <a:r>
              <a:rPr lang="ru-RU" dirty="0"/>
              <a:t>на севере </a:t>
            </a:r>
            <a:r>
              <a:rPr lang="ru-RU" dirty="0" smtClean="0"/>
              <a:t>с </a:t>
            </a:r>
            <a:r>
              <a:rPr lang="ru-RU" dirty="0"/>
              <a:t>Хабаровским </a:t>
            </a:r>
            <a:r>
              <a:rPr lang="ru-RU" dirty="0" smtClean="0"/>
              <a:t>краем</a:t>
            </a: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72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Национальный состав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Русские - 1 </a:t>
            </a:r>
            <a:r>
              <a:rPr lang="ru-RU" dirty="0"/>
              <a:t>675 992 (85,66 %)</a:t>
            </a:r>
          </a:p>
          <a:p>
            <a:r>
              <a:rPr lang="ru-RU" dirty="0"/>
              <a:t>Лица, не указавшие национальность </a:t>
            </a:r>
            <a:r>
              <a:rPr lang="ru-RU" dirty="0" smtClean="0"/>
              <a:t>- 144 </a:t>
            </a:r>
            <a:r>
              <a:rPr lang="ru-RU" dirty="0"/>
              <a:t>927 (7,41 %)</a:t>
            </a:r>
          </a:p>
          <a:p>
            <a:r>
              <a:rPr lang="ru-RU" dirty="0" smtClean="0"/>
              <a:t>Украинцы</a:t>
            </a:r>
            <a:r>
              <a:rPr lang="ru-RU" dirty="0"/>
              <a:t> </a:t>
            </a:r>
            <a:r>
              <a:rPr lang="ru-RU" dirty="0" smtClean="0"/>
              <a:t>- 49 </a:t>
            </a:r>
            <a:r>
              <a:rPr lang="ru-RU" dirty="0"/>
              <a:t>953 (2,55 </a:t>
            </a:r>
            <a:r>
              <a:rPr lang="ru-RU" dirty="0" smtClean="0"/>
              <a:t>%)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Все остальные – меньше 1%, например:</a:t>
            </a:r>
          </a:p>
          <a:p>
            <a:r>
              <a:rPr lang="ru-RU" dirty="0" smtClean="0"/>
              <a:t>Корейцы</a:t>
            </a:r>
            <a:r>
              <a:rPr lang="ru-RU" dirty="0"/>
              <a:t> </a:t>
            </a:r>
            <a:r>
              <a:rPr lang="ru-RU" dirty="0" smtClean="0"/>
              <a:t>- 18 </a:t>
            </a:r>
            <a:r>
              <a:rPr lang="ru-RU" dirty="0"/>
              <a:t>824 (0,96 %)</a:t>
            </a:r>
          </a:p>
          <a:p>
            <a:r>
              <a:rPr lang="ru-RU" dirty="0" smtClean="0"/>
              <a:t>Татары</a:t>
            </a:r>
            <a:r>
              <a:rPr lang="ru-RU" dirty="0"/>
              <a:t> </a:t>
            </a:r>
            <a:r>
              <a:rPr lang="ru-RU" dirty="0" smtClean="0"/>
              <a:t>- 10 </a:t>
            </a:r>
            <a:r>
              <a:rPr lang="ru-RU" dirty="0"/>
              <a:t>640 (0,54 %)</a:t>
            </a:r>
          </a:p>
          <a:p>
            <a:r>
              <a:rPr lang="ru-RU" dirty="0" smtClean="0"/>
              <a:t>Узбеки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/>
              <a:t>8 993 (0,46 %)</a:t>
            </a:r>
          </a:p>
          <a:p>
            <a:r>
              <a:rPr lang="ru-RU" dirty="0" smtClean="0"/>
              <a:t>Белорусы</a:t>
            </a:r>
            <a:r>
              <a:rPr lang="ru-RU" dirty="0"/>
              <a:t> </a:t>
            </a:r>
            <a:r>
              <a:rPr lang="ru-RU" dirty="0" smtClean="0"/>
              <a:t>- 5 </a:t>
            </a:r>
            <a:r>
              <a:rPr lang="ru-RU" dirty="0"/>
              <a:t>930 (0,30 %)</a:t>
            </a:r>
          </a:p>
          <a:p>
            <a:r>
              <a:rPr lang="ru-RU" dirty="0" smtClean="0"/>
              <a:t>Армяне</a:t>
            </a:r>
            <a:r>
              <a:rPr lang="ru-RU" dirty="0"/>
              <a:t> </a:t>
            </a:r>
            <a:r>
              <a:rPr lang="ru-RU" dirty="0" smtClean="0"/>
              <a:t>- 5 </a:t>
            </a:r>
            <a:r>
              <a:rPr lang="ru-RU" dirty="0"/>
              <a:t>924 (0,30 %)</a:t>
            </a:r>
          </a:p>
          <a:p>
            <a:r>
              <a:rPr lang="ru-RU" dirty="0" smtClean="0"/>
              <a:t>Азербайджанцы</a:t>
            </a:r>
            <a:r>
              <a:rPr lang="ru-RU" dirty="0"/>
              <a:t> </a:t>
            </a:r>
            <a:r>
              <a:rPr lang="ru-RU" dirty="0" smtClean="0"/>
              <a:t>- 3 </a:t>
            </a:r>
            <a:r>
              <a:rPr lang="ru-RU" dirty="0"/>
              <a:t>937 (0,20 %)</a:t>
            </a:r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07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0" y="148936"/>
            <a:ext cx="4745095" cy="3664528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76" y="148936"/>
            <a:ext cx="4338624" cy="312420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5" y="3848100"/>
            <a:ext cx="4659511" cy="30099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33528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1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Религия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200" dirty="0"/>
              <a:t>Согласно масштабному опросу исследовательской службы «Среда», проведённому в 2012 </a:t>
            </a:r>
            <a:r>
              <a:rPr lang="ru-RU" sz="2200" dirty="0" smtClean="0"/>
              <a:t>году:</a:t>
            </a:r>
          </a:p>
          <a:p>
            <a:r>
              <a:rPr lang="ru-RU" sz="2200" dirty="0" smtClean="0"/>
              <a:t>пункт </a:t>
            </a:r>
            <a:r>
              <a:rPr lang="ru-RU" sz="2200" dirty="0"/>
              <a:t>«не верю в бога» в Приморском крае выбрали 35 % опрошенных (первое место в РФ</a:t>
            </a:r>
            <a:r>
              <a:rPr lang="ru-RU" sz="2200" dirty="0" smtClean="0"/>
              <a:t>)</a:t>
            </a:r>
          </a:p>
          <a:p>
            <a:r>
              <a:rPr lang="ru-RU" sz="2200" dirty="0" smtClean="0"/>
              <a:t>пункт «Исповедую </a:t>
            </a:r>
            <a:r>
              <a:rPr lang="ru-RU" sz="2200" dirty="0"/>
              <a:t>православие и принадлежу к РПЦ» </a:t>
            </a:r>
            <a:r>
              <a:rPr lang="ru-RU" sz="2200" dirty="0" smtClean="0"/>
              <a:t>- 27</a:t>
            </a:r>
            <a:r>
              <a:rPr lang="ru-RU" sz="2200" dirty="0"/>
              <a:t> </a:t>
            </a:r>
            <a:r>
              <a:rPr lang="ru-RU" sz="2200" dirty="0" smtClean="0"/>
              <a:t>%</a:t>
            </a:r>
          </a:p>
          <a:p>
            <a:r>
              <a:rPr lang="ru-RU" sz="2200" dirty="0" smtClean="0"/>
              <a:t>пункт «верю </a:t>
            </a:r>
            <a:r>
              <a:rPr lang="ru-RU" sz="2200" dirty="0"/>
              <a:t>в бога (в высшую силу), но конкретную религию не исповедую» </a:t>
            </a:r>
            <a:r>
              <a:rPr lang="ru-RU" sz="2200" dirty="0" smtClean="0"/>
              <a:t>- 24</a:t>
            </a:r>
            <a:r>
              <a:rPr lang="ru-RU" sz="2200" dirty="0"/>
              <a:t> </a:t>
            </a:r>
            <a:r>
              <a:rPr lang="ru-RU" sz="2200" dirty="0" smtClean="0"/>
              <a:t>% </a:t>
            </a:r>
          </a:p>
          <a:p>
            <a:r>
              <a:rPr lang="ru-RU" sz="2200" dirty="0" smtClean="0"/>
              <a:t>пункт </a:t>
            </a:r>
            <a:r>
              <a:rPr lang="ru-RU" sz="2200" dirty="0"/>
              <a:t>«Исповедую христианство, но не причисляю себя ни к одной из христианских конфессий» </a:t>
            </a:r>
            <a:r>
              <a:rPr lang="ru-RU" sz="2200" dirty="0" smtClean="0"/>
              <a:t>- 6</a:t>
            </a:r>
            <a:r>
              <a:rPr lang="ru-RU" sz="2200" dirty="0"/>
              <a:t> </a:t>
            </a:r>
            <a:r>
              <a:rPr lang="ru-RU" sz="2200" dirty="0" smtClean="0"/>
              <a:t>%</a:t>
            </a:r>
          </a:p>
          <a:p>
            <a:r>
              <a:rPr lang="ru-RU" sz="2200" dirty="0" smtClean="0"/>
              <a:t>пункт </a:t>
            </a:r>
            <a:r>
              <a:rPr lang="ru-RU" sz="2200" dirty="0"/>
              <a:t>«Исповедую православие, но не принадлежу к РПЦ и не являюсь старообрядцем» </a:t>
            </a:r>
            <a:r>
              <a:rPr lang="ru-RU" sz="2200" dirty="0" smtClean="0"/>
              <a:t>- 1,4</a:t>
            </a:r>
            <a:r>
              <a:rPr lang="ru-RU" sz="2200" dirty="0"/>
              <a:t> </a:t>
            </a:r>
            <a:r>
              <a:rPr lang="ru-RU" sz="2200" dirty="0" smtClean="0"/>
              <a:t>%</a:t>
            </a:r>
          </a:p>
          <a:p>
            <a:pPr marL="0" indent="0">
              <a:buNone/>
            </a:pP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Остальные </a:t>
            </a:r>
            <a:r>
              <a:rPr lang="ru-RU" sz="2200" dirty="0"/>
              <a:t>— меньше 1 %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08832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pPr algn="ctr"/>
            <a:r>
              <a:rPr lang="ru-RU" dirty="0" smtClean="0"/>
              <a:t>География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ц</a:t>
            </a:r>
            <a:r>
              <a:rPr lang="ru-RU" dirty="0" smtClean="0"/>
              <a:t>ентральную </a:t>
            </a:r>
            <a:r>
              <a:rPr lang="ru-RU" dirty="0"/>
              <a:t>и восточную части края занимают горы </a:t>
            </a:r>
            <a:r>
              <a:rPr lang="ru-RU" b="1" dirty="0"/>
              <a:t>Сихотэ-Алинь</a:t>
            </a:r>
            <a:r>
              <a:rPr lang="ru-RU" dirty="0"/>
              <a:t>, на западе </a:t>
            </a:r>
            <a:r>
              <a:rPr lang="ru-RU" dirty="0" smtClean="0"/>
              <a:t>- </a:t>
            </a:r>
            <a:r>
              <a:rPr lang="ru-RU" b="1" dirty="0" smtClean="0"/>
              <a:t>Уссурийская </a:t>
            </a:r>
            <a:r>
              <a:rPr lang="ru-RU" b="1" dirty="0"/>
              <a:t>и Приханкайская </a:t>
            </a:r>
            <a:r>
              <a:rPr lang="ru-RU" b="1" dirty="0" smtClean="0"/>
              <a:t>низменности </a:t>
            </a:r>
          </a:p>
          <a:p>
            <a:r>
              <a:rPr lang="ru-RU" dirty="0"/>
              <a:t>в</a:t>
            </a:r>
            <a:r>
              <a:rPr lang="ru-RU" dirty="0" smtClean="0"/>
              <a:t>доль </a:t>
            </a:r>
            <a:r>
              <a:rPr lang="ru-RU" dirty="0"/>
              <a:t>южных границ с Китаем раскинулись отроги </a:t>
            </a:r>
            <a:r>
              <a:rPr lang="ru-RU" b="1" dirty="0" smtClean="0"/>
              <a:t>Маньчжуро-Корейских</a:t>
            </a:r>
            <a:r>
              <a:rPr lang="ru-RU" dirty="0"/>
              <a:t> </a:t>
            </a:r>
            <a:r>
              <a:rPr lang="ru-RU" dirty="0" smtClean="0"/>
              <a:t>гор</a:t>
            </a:r>
          </a:p>
          <a:p>
            <a:r>
              <a:rPr lang="ru-RU" dirty="0"/>
              <a:t>с</a:t>
            </a:r>
            <a:r>
              <a:rPr lang="ru-RU" dirty="0" smtClean="0"/>
              <a:t>амой </a:t>
            </a:r>
            <a:r>
              <a:rPr lang="ru-RU" dirty="0"/>
              <a:t>высокой вершиной края является </a:t>
            </a:r>
            <a:r>
              <a:rPr lang="ru-RU" b="1" dirty="0"/>
              <a:t>гора </a:t>
            </a:r>
            <a:r>
              <a:rPr lang="ru-RU" b="1" dirty="0" smtClean="0"/>
              <a:t>Аник</a:t>
            </a:r>
            <a:r>
              <a:rPr lang="ru-RU" b="1" dirty="0"/>
              <a:t> </a:t>
            </a:r>
            <a:r>
              <a:rPr lang="ru-RU" dirty="0" smtClean="0"/>
              <a:t>высотой </a:t>
            </a:r>
            <a:r>
              <a:rPr lang="ru-RU" dirty="0"/>
              <a:t>1933 метра, расположенная на северо-востоке края у границы с Хабаровским </a:t>
            </a:r>
            <a:r>
              <a:rPr lang="ru-RU" dirty="0" smtClean="0"/>
              <a:t>краем</a:t>
            </a:r>
            <a:endParaRPr lang="ru-RU" dirty="0"/>
          </a:p>
          <a:p>
            <a:r>
              <a:rPr lang="ru-RU" dirty="0" smtClean="0"/>
              <a:t>Крупные </a:t>
            </a:r>
            <a:r>
              <a:rPr lang="ru-RU" b="1" dirty="0" smtClean="0"/>
              <a:t>острова</a:t>
            </a:r>
            <a:r>
              <a:rPr lang="ru-RU" b="1" dirty="0"/>
              <a:t>:</a:t>
            </a:r>
            <a:r>
              <a:rPr lang="ru-RU" dirty="0"/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Русский</a:t>
            </a:r>
            <a:r>
              <a:rPr lang="ru-RU" dirty="0"/>
              <a:t>, Путятина, Аскольд, Попова, Рикорда, Рейнеке,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Большой Пелис</a:t>
            </a:r>
            <a:endParaRPr lang="ru-RU" dirty="0"/>
          </a:p>
          <a:p>
            <a:r>
              <a:rPr lang="ru-RU" dirty="0"/>
              <a:t>н</a:t>
            </a:r>
            <a:r>
              <a:rPr lang="ru-RU" dirty="0" smtClean="0"/>
              <a:t>а </a:t>
            </a:r>
            <a:r>
              <a:rPr lang="ru-RU" dirty="0"/>
              <a:t>юго-западе находится крупное озеро </a:t>
            </a:r>
            <a:r>
              <a:rPr lang="ru-RU" b="1" dirty="0"/>
              <a:t>Ханка</a:t>
            </a:r>
            <a:r>
              <a:rPr lang="ru-RU" dirty="0"/>
              <a:t>, по нему проходит граница с </a:t>
            </a:r>
            <a:r>
              <a:rPr lang="ru-RU" dirty="0" smtClean="0"/>
              <a:t>Китаем</a:t>
            </a:r>
          </a:p>
          <a:p>
            <a:r>
              <a:rPr lang="ru-RU" dirty="0"/>
              <a:t>к</a:t>
            </a:r>
            <a:r>
              <a:rPr lang="ru-RU" dirty="0" smtClean="0"/>
              <a:t>рупнейшей </a:t>
            </a:r>
            <a:r>
              <a:rPr lang="ru-RU" dirty="0"/>
              <a:t>рекой края является </a:t>
            </a:r>
            <a:r>
              <a:rPr lang="ru-RU" b="1" dirty="0"/>
              <a:t>Уссури</a:t>
            </a:r>
            <a:r>
              <a:rPr lang="ru-RU" dirty="0"/>
              <a:t>, </a:t>
            </a:r>
            <a:r>
              <a:rPr lang="ru-RU" dirty="0" smtClean="0"/>
              <a:t>её истоки находятся </a:t>
            </a:r>
            <a:r>
              <a:rPr lang="ru-RU" dirty="0"/>
              <a:t>на склонах горы Снежная, к северо-востоку от горы </a:t>
            </a:r>
            <a:r>
              <a:rPr lang="ru-RU" dirty="0" smtClean="0"/>
              <a:t>Облачная</a:t>
            </a: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2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" y="0"/>
            <a:ext cx="5197166" cy="350520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73" y="3505200"/>
            <a:ext cx="4470400" cy="3352800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5562600" y="988230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Хребет </a:t>
            </a:r>
            <a:br>
              <a:rPr lang="ru-RU" sz="3200" dirty="0" smtClean="0"/>
            </a:br>
            <a:r>
              <a:rPr lang="ru-RU" sz="3200" dirty="0" smtClean="0"/>
              <a:t>Сихотэ-Алинь</a:t>
            </a:r>
            <a:endParaRPr lang="en-US" sz="3200" dirty="0"/>
          </a:p>
        </p:txBody>
      </p:sp>
      <p:sp>
        <p:nvSpPr>
          <p:cNvPr id="6" name="BlokTextu 5"/>
          <p:cNvSpPr txBox="1"/>
          <p:nvPr/>
        </p:nvSpPr>
        <p:spPr>
          <a:xfrm>
            <a:off x="533400" y="40386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Маньчжуро-Корейские горы – гора Пэктусан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0131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ô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429</TotalTime>
  <Words>390</Words>
  <Application>Microsoft Office PowerPoint</Application>
  <PresentationFormat>Экран (4:3)</PresentationFormat>
  <Paragraphs>97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Calibri</vt:lpstr>
      <vt:lpstr>Constantia</vt:lpstr>
      <vt:lpstr>Wingdings</vt:lpstr>
      <vt:lpstr>Wingdings 2</vt:lpstr>
      <vt:lpstr>Tok</vt:lpstr>
      <vt:lpstr>ПРИМОРСКИЙ КРАЙ</vt:lpstr>
      <vt:lpstr>Презентация PowerPoint</vt:lpstr>
      <vt:lpstr>Презентация PowerPoint</vt:lpstr>
      <vt:lpstr>Основные информации</vt:lpstr>
      <vt:lpstr>Национальный состав</vt:lpstr>
      <vt:lpstr>Презентация PowerPoint</vt:lpstr>
      <vt:lpstr>Религия</vt:lpstr>
      <vt:lpstr>География</vt:lpstr>
      <vt:lpstr>Презентация PowerPoint</vt:lpstr>
      <vt:lpstr>Презентация PowerPoint</vt:lpstr>
      <vt:lpstr>Расстояние от Москвы</vt:lpstr>
      <vt:lpstr>Как добраться?</vt:lpstr>
      <vt:lpstr>Достопримечательности</vt:lpstr>
      <vt:lpstr>Презентация PowerPoint</vt:lpstr>
      <vt:lpstr>Презентация PowerPoint</vt:lpstr>
      <vt:lpstr>Промышленность</vt:lpstr>
      <vt:lpstr>Презентация PowerPoint</vt:lpstr>
      <vt:lpstr>Народные промыслы</vt:lpstr>
      <vt:lpstr>Знаменитые люди</vt:lpstr>
      <vt:lpstr>Презентация PowerPoint</vt:lpstr>
      <vt:lpstr>Ресурсы</vt:lpstr>
      <vt:lpstr>Спасибо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ПРИМОРСКИЙ КРАЙ</dc:title>
  <dc:creator>Domi</dc:creator>
  <cp:lastModifiedBy>RePack by Diakov</cp:lastModifiedBy>
  <cp:revision>24</cp:revision>
  <dcterms:created xsi:type="dcterms:W3CDTF">2017-04-22T18:13:54Z</dcterms:created>
  <dcterms:modified xsi:type="dcterms:W3CDTF">2017-04-29T08:01:58Z</dcterms:modified>
</cp:coreProperties>
</file>