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4" r:id="rId5"/>
    <p:sldId id="259" r:id="rId6"/>
    <p:sldId id="270" r:id="rId7"/>
    <p:sldId id="260" r:id="rId8"/>
    <p:sldId id="272" r:id="rId9"/>
    <p:sldId id="273" r:id="rId10"/>
    <p:sldId id="261" r:id="rId11"/>
    <p:sldId id="262" r:id="rId12"/>
    <p:sldId id="263" r:id="rId13"/>
    <p:sldId id="271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B371B-8914-4E47-99EF-11EDCCDDC84A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A93BB-F593-40EC-A548-CF3E2D1F2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28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471AA-D20E-4F68-A4F1-8E7DF690E808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761DA-B0A7-422B-B65F-F7D4BBF95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91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761DA-B0A7-422B-B65F-F7D4BBF957B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578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BAAA0EA-70E3-46B8-BF62-F57787DB41CE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8D30DA3-CDD8-494C-A221-3AEF7D9645F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27099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/>
                </a:solidFill>
                <a:latin typeface="Palatino Linotype" pitchFamily="18" charset="0"/>
              </a:rPr>
              <a:t>1. Konec světa ve starověkém Středomoří</a:t>
            </a:r>
          </a:p>
          <a:p>
            <a:endParaRPr lang="cs-CZ" sz="32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043658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Palatino Linotype" pitchFamily="18" charset="0"/>
              </a:rPr>
              <a:t>RLB666</a:t>
            </a:r>
            <a:r>
              <a:rPr lang="cs-CZ" dirty="0">
                <a:latin typeface="Palatino Linotype" pitchFamily="18" charset="0"/>
              </a:rPr>
              <a:t> </a:t>
            </a:r>
            <a:br>
              <a:rPr lang="cs-CZ" dirty="0">
                <a:latin typeface="Palatino Linotype" pitchFamily="18" charset="0"/>
              </a:rPr>
            </a:br>
            <a:r>
              <a:rPr lang="cs-CZ" sz="6600" b="1" dirty="0">
                <a:latin typeface="Palatino Linotype" pitchFamily="18" charset="0"/>
              </a:rPr>
              <a:t>Konec světa</a:t>
            </a:r>
            <a:br>
              <a:rPr lang="cs-CZ" sz="6600" b="1" dirty="0">
                <a:latin typeface="Palatino Linotype" pitchFamily="18" charset="0"/>
              </a:rPr>
            </a:br>
            <a:r>
              <a:rPr lang="cs-CZ" sz="2700" dirty="0">
                <a:latin typeface="Palatino Linotype" pitchFamily="18" charset="0"/>
              </a:rPr>
              <a:t>JS 2017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80526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Mgr. Aleš Chalupa, Ph.D., chalupa@phil.muni.cz</a:t>
            </a:r>
          </a:p>
        </p:txBody>
      </p:sp>
    </p:spTree>
    <p:extLst>
      <p:ext uri="{BB962C8B-B14F-4D97-AF65-F5344CB8AC3E}">
        <p14:creationId xmlns:p14="http://schemas.microsoft.com/office/powerpoint/2010/main" val="3521446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u="sng" dirty="0">
                <a:latin typeface="Palatino Linotype" pitchFamily="18" charset="0"/>
              </a:rPr>
              <a:t>Zoroastrismus</a:t>
            </a:r>
            <a:br>
              <a:rPr lang="cs-CZ" b="1" u="sng" dirty="0">
                <a:latin typeface="Palatino Linotype" pitchFamily="18" charset="0"/>
              </a:rPr>
            </a:br>
            <a:endParaRPr lang="cs-CZ" b="1" u="sng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Palatino Linotype" pitchFamily="18" charset="0"/>
              </a:rPr>
              <a:t>Zoroastrismus (podle proroka Zarathuštry, řec. Zoroastra)</a:t>
            </a:r>
          </a:p>
          <a:p>
            <a:r>
              <a:rPr lang="cs-CZ" sz="2400" dirty="0">
                <a:latin typeface="Palatino Linotype" pitchFamily="18" charset="0"/>
              </a:rPr>
              <a:t>Dualistický systém – věčný souboj dvou principů</a:t>
            </a:r>
          </a:p>
          <a:p>
            <a:pPr lvl="1"/>
            <a:r>
              <a:rPr lang="cs-CZ" sz="2400" b="1" dirty="0">
                <a:latin typeface="Palatino Linotype" pitchFamily="18" charset="0"/>
              </a:rPr>
              <a:t>Ahura Mazda </a:t>
            </a:r>
            <a:r>
              <a:rPr lang="cs-CZ" sz="2400" dirty="0">
                <a:latin typeface="Palatino Linotype" pitchFamily="18" charset="0"/>
              </a:rPr>
              <a:t>(Bůh světla a pravdy)</a:t>
            </a:r>
          </a:p>
          <a:p>
            <a:pPr lvl="2"/>
            <a:r>
              <a:rPr lang="cs-CZ" sz="2400" dirty="0">
                <a:latin typeface="Palatino Linotype" pitchFamily="18" charset="0"/>
              </a:rPr>
              <a:t>Ameša spentas (šestice personifikovaných dobrých principů)</a:t>
            </a:r>
          </a:p>
          <a:p>
            <a:pPr lvl="1"/>
            <a:r>
              <a:rPr lang="cs-CZ" sz="2400" b="1" dirty="0">
                <a:latin typeface="Palatino Linotype" pitchFamily="18" charset="0"/>
              </a:rPr>
              <a:t>Ahriman</a:t>
            </a:r>
            <a:r>
              <a:rPr lang="cs-CZ" sz="2400" dirty="0">
                <a:latin typeface="Palatino Linotype" pitchFamily="18" charset="0"/>
              </a:rPr>
              <a:t> (Bůh temnoty a lži) a jeho „démoni“</a:t>
            </a:r>
          </a:p>
        </p:txBody>
      </p:sp>
    </p:spTree>
    <p:extLst>
      <p:ext uri="{BB962C8B-B14F-4D97-AF65-F5344CB8AC3E}">
        <p14:creationId xmlns:p14="http://schemas.microsoft.com/office/powerpoint/2010/main" val="52076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u="sng" dirty="0">
                <a:latin typeface="Palatino Linotype" pitchFamily="18" charset="0"/>
              </a:rPr>
              <a:t>Zoroastrismus</a:t>
            </a:r>
            <a:br>
              <a:rPr lang="cs-CZ" b="1" u="sng" dirty="0">
                <a:latin typeface="Palatino Linotype" pitchFamily="18" charset="0"/>
              </a:rPr>
            </a:br>
            <a:endParaRPr lang="cs-CZ" b="1" u="sng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latin typeface="Palatino Linotype" pitchFamily="18" charset="0"/>
              </a:rPr>
              <a:t>Svět je stvořen Ahura Mazdou, je však  „pokažen“ Ahrimanem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Souboj mezi vyznavači pravdy (zoroastrovci) a lži (ostatní národy nebo nepřátelské skupiny)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Tento boj je časově omezen</a:t>
            </a:r>
          </a:p>
          <a:p>
            <a:pPr marL="457200" lvl="1" indent="0">
              <a:buNone/>
            </a:pPr>
            <a:endParaRPr lang="cs-CZ" sz="2400" i="1" dirty="0">
              <a:latin typeface="Palatino Linotype" pitchFamily="18" charset="0"/>
            </a:endParaRPr>
          </a:p>
          <a:p>
            <a:pPr lvl="2"/>
            <a:r>
              <a:rPr lang="cs-CZ" sz="2400" i="1" dirty="0">
                <a:latin typeface="Palatino Linotype" pitchFamily="18" charset="0"/>
              </a:rPr>
              <a:t>Činvat</a:t>
            </a:r>
            <a:r>
              <a:rPr lang="cs-CZ" sz="2400" dirty="0">
                <a:latin typeface="Palatino Linotype" pitchFamily="18" charset="0"/>
              </a:rPr>
              <a:t> (most posledního soudu)</a:t>
            </a:r>
          </a:p>
          <a:p>
            <a:pPr lvl="2"/>
            <a:r>
              <a:rPr lang="cs-CZ" sz="2400" i="1" dirty="0">
                <a:latin typeface="Palatino Linotype" pitchFamily="18" charset="0"/>
              </a:rPr>
              <a:t>Frašegird</a:t>
            </a:r>
            <a:r>
              <a:rPr lang="cs-CZ" sz="2400" dirty="0">
                <a:latin typeface="Palatino Linotype" pitchFamily="18" charset="0"/>
              </a:rPr>
              <a:t> (ohnivý konec světa, jeho očištění a znovuustavení; vzkříšení spravedlivých)</a:t>
            </a:r>
          </a:p>
        </p:txBody>
      </p:sp>
    </p:spTree>
    <p:extLst>
      <p:ext uri="{BB962C8B-B14F-4D97-AF65-F5344CB8AC3E}">
        <p14:creationId xmlns:p14="http://schemas.microsoft.com/office/powerpoint/2010/main" val="12671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latin typeface="Palatino Linotype" pitchFamily="18" charset="0"/>
              </a:rPr>
              <a:t>Konce světa v pozdní antice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Palatino Linotype" pitchFamily="18" charset="0"/>
              </a:rPr>
              <a:t>Gnosticismus (nábožensko-filosofický proud)</a:t>
            </a:r>
          </a:p>
          <a:p>
            <a:r>
              <a:rPr lang="cs-CZ" sz="2400" dirty="0">
                <a:latin typeface="Palatino Linotype" pitchFamily="18" charset="0"/>
              </a:rPr>
              <a:t>Souvisí se změnou kosmologického pojetí světa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V archaickém a klasickém období (</a:t>
            </a:r>
            <a:r>
              <a:rPr lang="cs-CZ" sz="2400" b="1" dirty="0">
                <a:latin typeface="Palatino Linotype" pitchFamily="18" charset="0"/>
              </a:rPr>
              <a:t>trojdomý kosmos</a:t>
            </a:r>
            <a:r>
              <a:rPr lang="cs-CZ" sz="2400" dirty="0">
                <a:latin typeface="Palatino Linotype" pitchFamily="18" charset="0"/>
              </a:rPr>
              <a:t>: Olymp (bohové), země (lidé), podsvětí (podsvětní bohové/zemřelí)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Od období helénistického (</a:t>
            </a:r>
            <a:r>
              <a:rPr lang="cs-CZ" sz="2400" b="1" dirty="0">
                <a:latin typeface="Palatino Linotype" pitchFamily="18" charset="0"/>
              </a:rPr>
              <a:t>ptolemaiovský model kosmu</a:t>
            </a:r>
            <a:r>
              <a:rPr lang="cs-CZ" sz="2400" dirty="0">
                <a:latin typeface="Palatino Linotype" pitchFamily="18" charset="0"/>
              </a:rPr>
              <a:t>): bohové nesídlí v sublunární sféře</a:t>
            </a:r>
          </a:p>
        </p:txBody>
      </p:sp>
    </p:spTree>
    <p:extLst>
      <p:ext uri="{BB962C8B-B14F-4D97-AF65-F5344CB8AC3E}">
        <p14:creationId xmlns:p14="http://schemas.microsoft.com/office/powerpoint/2010/main" val="191860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Ptolemaiovský vesmí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8913"/>
            <a:ext cx="5988050" cy="648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1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itchFamily="18" charset="0"/>
              </a:rPr>
              <a:t>Gnosticismus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Palatino Linotype" pitchFamily="18" charset="0"/>
              </a:rPr>
              <a:t>Dualistický systém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Nejvyšší Bůh (zcela duchovní)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Démonická hmota</a:t>
            </a:r>
          </a:p>
          <a:p>
            <a:pPr lvl="1"/>
            <a:endParaRPr lang="cs-CZ" sz="2400" dirty="0">
              <a:latin typeface="Palatino Linotype" pitchFamily="18" charset="0"/>
            </a:endParaRPr>
          </a:p>
          <a:p>
            <a:r>
              <a:rPr lang="cs-CZ" sz="2400" dirty="0">
                <a:latin typeface="Palatino Linotype" pitchFamily="18" charset="0"/>
              </a:rPr>
              <a:t>Svět vzniká v důsledku omylu („kosmická katastrofa“) nebo vzpoury nižších božských sil </a:t>
            </a:r>
          </a:p>
          <a:p>
            <a:r>
              <a:rPr lang="cs-CZ" sz="2400" dirty="0" err="1">
                <a:latin typeface="Palatino Linotype" pitchFamily="18" charset="0"/>
              </a:rPr>
              <a:t>Démiúrgos</a:t>
            </a:r>
            <a:r>
              <a:rPr lang="cs-CZ" sz="2400" dirty="0">
                <a:latin typeface="Palatino Linotype" pitchFamily="18" charset="0"/>
              </a:rPr>
              <a:t>, archonti atd.</a:t>
            </a:r>
          </a:p>
        </p:txBody>
      </p:sp>
    </p:spTree>
    <p:extLst>
      <p:ext uri="{BB962C8B-B14F-4D97-AF65-F5344CB8AC3E}">
        <p14:creationId xmlns:p14="http://schemas.microsoft.com/office/powerpoint/2010/main" val="182597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itchFamily="18" charset="0"/>
              </a:rPr>
              <a:t>Gnosticismus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Palatino Linotype" pitchFamily="18" charset="0"/>
              </a:rPr>
              <a:t>Člověk – božská jiskra uvězněná v těle</a:t>
            </a:r>
          </a:p>
          <a:p>
            <a:pPr lvl="1"/>
            <a:r>
              <a:rPr lang="cs-CZ" sz="2000" dirty="0">
                <a:latin typeface="Palatino Linotype" pitchFamily="18" charset="0"/>
              </a:rPr>
              <a:t>Tři typy lidí (pneumatici, psychici a hylikové)</a:t>
            </a:r>
          </a:p>
          <a:p>
            <a:pPr lvl="1"/>
            <a:r>
              <a:rPr lang="cs-CZ" sz="2000" dirty="0">
                <a:latin typeface="Palatino Linotype" pitchFamily="18" charset="0"/>
              </a:rPr>
              <a:t>Vysvobozování částeček světla ze zajetí hmoty </a:t>
            </a:r>
          </a:p>
          <a:p>
            <a:pPr lvl="1"/>
            <a:endParaRPr lang="cs-CZ" sz="2000" dirty="0">
              <a:latin typeface="Palatino Linotype" pitchFamily="18" charset="0"/>
            </a:endParaRPr>
          </a:p>
          <a:p>
            <a:r>
              <a:rPr lang="cs-CZ" sz="2000" dirty="0">
                <a:latin typeface="Palatino Linotype" pitchFamily="18" charset="0"/>
              </a:rPr>
              <a:t>K tomu, aby člověk nalezl cestu ke „spáse“, je třeba, aby obdržel zjevené Poznání (</a:t>
            </a:r>
            <a:r>
              <a:rPr lang="cs-CZ" sz="2000" i="1" dirty="0">
                <a:latin typeface="Palatino Linotype" pitchFamily="18" charset="0"/>
              </a:rPr>
              <a:t>gnósis</a:t>
            </a:r>
            <a:r>
              <a:rPr lang="cs-CZ" sz="2000" dirty="0">
                <a:latin typeface="Palatino Linotype" pitchFamily="18" charset="0"/>
              </a:rPr>
              <a:t>)</a:t>
            </a:r>
          </a:p>
          <a:p>
            <a:pPr lvl="1"/>
            <a:r>
              <a:rPr lang="cs-CZ" sz="2000" dirty="0">
                <a:latin typeface="Palatino Linotype" pitchFamily="18" charset="0"/>
              </a:rPr>
              <a:t>Pochází od Nejvyššího boha a je zjeveno jeho poslem</a:t>
            </a:r>
          </a:p>
          <a:p>
            <a:pPr lvl="2"/>
            <a:r>
              <a:rPr lang="cs-CZ" sz="2000" dirty="0">
                <a:latin typeface="Palatino Linotype" pitchFamily="18" charset="0"/>
              </a:rPr>
              <a:t>Ježíš Kristus, Seth atd.</a:t>
            </a:r>
          </a:p>
          <a:p>
            <a:pPr lvl="2"/>
            <a:r>
              <a:rPr lang="cs-CZ" sz="2000" dirty="0">
                <a:latin typeface="Palatino Linotype" pitchFamily="18" charset="0"/>
              </a:rPr>
              <a:t>Reinterpretace knihy </a:t>
            </a:r>
            <a:r>
              <a:rPr lang="cs-CZ" sz="2000" i="1" dirty="0">
                <a:latin typeface="Palatino Linotype" pitchFamily="18" charset="0"/>
              </a:rPr>
              <a:t>Genesis</a:t>
            </a:r>
            <a:r>
              <a:rPr lang="cs-CZ" sz="2000" dirty="0">
                <a:latin typeface="Palatino Linotype" pitchFamily="18" charset="0"/>
              </a:rPr>
              <a:t> (Had jako kladný hrdina, Jahve jako démiurg)</a:t>
            </a:r>
          </a:p>
        </p:txBody>
      </p:sp>
    </p:spTree>
    <p:extLst>
      <p:ext uri="{BB962C8B-B14F-4D97-AF65-F5344CB8AC3E}">
        <p14:creationId xmlns:p14="http://schemas.microsoft.com/office/powerpoint/2010/main" val="309881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itchFamily="18" charset="0"/>
              </a:rPr>
              <a:t>Manicheismus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Palatino Linotype" pitchFamily="18" charset="0"/>
              </a:rPr>
              <a:t>Poslední velký gnostický systém (3. století n.l. až 16. století n.l.)</a:t>
            </a:r>
          </a:p>
          <a:p>
            <a:r>
              <a:rPr lang="cs-CZ" sz="2400" b="1" dirty="0">
                <a:latin typeface="Palatino Linotype" pitchFamily="18" charset="0"/>
              </a:rPr>
              <a:t>Mání</a:t>
            </a:r>
            <a:r>
              <a:rPr lang="cs-CZ" sz="2400" dirty="0">
                <a:latin typeface="Palatino Linotype" pitchFamily="18" charset="0"/>
              </a:rPr>
              <a:t> – zakladatel a „pečeť proroků“</a:t>
            </a:r>
          </a:p>
          <a:p>
            <a:r>
              <a:rPr lang="cs-CZ" sz="2400" dirty="0">
                <a:latin typeface="Palatino Linotype" pitchFamily="18" charset="0"/>
              </a:rPr>
              <a:t>Dualistický náboženský systém – specifická forma křesťanství s prvky perské náboženské tradice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Dva principy (Převeliký Otec a Král temnoty)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Tři časy</a:t>
            </a:r>
          </a:p>
        </p:txBody>
      </p:sp>
    </p:spTree>
    <p:extLst>
      <p:ext uri="{BB962C8B-B14F-4D97-AF65-F5344CB8AC3E}">
        <p14:creationId xmlns:p14="http://schemas.microsoft.com/office/powerpoint/2010/main" val="202056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itchFamily="18" charset="0"/>
              </a:rPr>
              <a:t>Manicheismus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Palatino Linotype" pitchFamily="18" charset="0"/>
              </a:rPr>
              <a:t>Svět je stvořen jako součást plánu porážky temnoty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Oběť Prvního člověka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„Otrávení“ temnoty světlem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Sbírání světla – stěžejní úkol manichejské církve</a:t>
            </a:r>
          </a:p>
          <a:p>
            <a:pPr lvl="2"/>
            <a:r>
              <a:rPr lang="cs-CZ" sz="2400" dirty="0">
                <a:latin typeface="Palatino Linotype" pitchFamily="18" charset="0"/>
              </a:rPr>
              <a:t>Dokonalí (</a:t>
            </a:r>
            <a:r>
              <a:rPr lang="cs-CZ" sz="2400" i="1" dirty="0">
                <a:latin typeface="Palatino Linotype" pitchFamily="18" charset="0"/>
              </a:rPr>
              <a:t>perfecti</a:t>
            </a:r>
            <a:r>
              <a:rPr lang="cs-CZ" sz="2400" dirty="0">
                <a:latin typeface="Palatino Linotype" pitchFamily="18" charset="0"/>
              </a:rPr>
              <a:t>) a posluchači (</a:t>
            </a:r>
            <a:r>
              <a:rPr lang="cs-CZ" sz="2400" i="1" dirty="0">
                <a:latin typeface="Palatino Linotype" pitchFamily="18" charset="0"/>
              </a:rPr>
              <a:t>auditores</a:t>
            </a:r>
            <a:r>
              <a:rPr lang="cs-CZ" sz="2400" dirty="0">
                <a:latin typeface="Palatino Linotype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310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itchFamily="18" charset="0"/>
              </a:rPr>
              <a:t>Manicheismus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Palatino Linotype" pitchFamily="18" charset="0"/>
              </a:rPr>
              <a:t>Přinášení jídla (</a:t>
            </a:r>
            <a:r>
              <a:rPr lang="cs-CZ" sz="2400">
                <a:latin typeface="Palatino Linotype" pitchFamily="18" charset="0"/>
              </a:rPr>
              <a:t>vegetariánského) a </a:t>
            </a:r>
            <a:r>
              <a:rPr lang="cs-CZ" sz="2400" dirty="0">
                <a:latin typeface="Palatino Linotype" pitchFamily="18" charset="0"/>
              </a:rPr>
              <a:t>jeho obětování</a:t>
            </a:r>
          </a:p>
          <a:p>
            <a:r>
              <a:rPr lang="cs-CZ" sz="2400" dirty="0">
                <a:latin typeface="Palatino Linotype" pitchFamily="18" charset="0"/>
              </a:rPr>
              <a:t>Tělo dokonalých jako nástroj vysvobozování částeček světla</a:t>
            </a:r>
          </a:p>
          <a:p>
            <a:r>
              <a:rPr lang="cs-CZ" sz="2400" dirty="0">
                <a:latin typeface="Palatino Linotype" pitchFamily="18" charset="0"/>
              </a:rPr>
              <a:t>Měsíční a sluneční kanál</a:t>
            </a:r>
          </a:p>
          <a:p>
            <a:pPr lvl="1"/>
            <a:endParaRPr lang="cs-CZ" sz="2400" dirty="0">
              <a:latin typeface="Palatino Linotype" pitchFamily="18" charset="0"/>
            </a:endParaRPr>
          </a:p>
          <a:p>
            <a:r>
              <a:rPr lang="cs-CZ" sz="2400" dirty="0">
                <a:latin typeface="Palatino Linotype" pitchFamily="18" charset="0"/>
              </a:rPr>
              <a:t>Po vysvobození všech světelných částeček svět zanikne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Dokonalé a trvalé oddělení dvou principů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1022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latin typeface="Palatino Linotype" pitchFamily="18" charset="0"/>
              </a:rPr>
              <a:t>Nezbytné terminologické minimum…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sz="2400" b="1" dirty="0">
                <a:latin typeface="Palatino Linotype" pitchFamily="18" charset="0"/>
              </a:rPr>
              <a:t>Kosmogonie/antropogonie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Nauka o stvoření světa/člověka</a:t>
            </a:r>
          </a:p>
          <a:p>
            <a:r>
              <a:rPr lang="cs-CZ" sz="2400" b="1" dirty="0">
                <a:latin typeface="Palatino Linotype" pitchFamily="18" charset="0"/>
              </a:rPr>
              <a:t>Kosmologie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Nauka o podobě světa a jeho uspořádání (kosmos = lad vs. chaos)</a:t>
            </a:r>
          </a:p>
          <a:p>
            <a:r>
              <a:rPr lang="cs-CZ" sz="2400" b="1" dirty="0">
                <a:latin typeface="Palatino Linotype" pitchFamily="18" charset="0"/>
              </a:rPr>
              <a:t>Eschatologie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Nauka o konci světa (</a:t>
            </a:r>
            <a:r>
              <a:rPr lang="cs-CZ" sz="2400" i="1" dirty="0">
                <a:latin typeface="Palatino Linotype" pitchFamily="18" charset="0"/>
              </a:rPr>
              <a:t>ta </a:t>
            </a:r>
            <a:r>
              <a:rPr lang="cs-CZ" sz="2400" i="1" dirty="0" err="1">
                <a:latin typeface="Palatino Linotype" pitchFamily="18" charset="0"/>
              </a:rPr>
              <a:t>eschata</a:t>
            </a:r>
            <a:r>
              <a:rPr lang="cs-CZ" sz="2400" i="1" dirty="0">
                <a:latin typeface="Palatino Linotype" pitchFamily="18" charset="0"/>
              </a:rPr>
              <a:t> </a:t>
            </a:r>
            <a:r>
              <a:rPr lang="cs-CZ" sz="2400" dirty="0">
                <a:latin typeface="Palatino Linotype" pitchFamily="18" charset="0"/>
              </a:rPr>
              <a:t>– poslední věci)</a:t>
            </a:r>
          </a:p>
          <a:p>
            <a:r>
              <a:rPr lang="cs-CZ" sz="2400" b="1" dirty="0">
                <a:latin typeface="Palatino Linotype" pitchFamily="18" charset="0"/>
              </a:rPr>
              <a:t>Soteriologie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Nauka o dosažení „záchrany“/“spásy“</a:t>
            </a:r>
          </a:p>
        </p:txBody>
      </p:sp>
    </p:spTree>
    <p:extLst>
      <p:ext uri="{BB962C8B-B14F-4D97-AF65-F5344CB8AC3E}">
        <p14:creationId xmlns:p14="http://schemas.microsoft.com/office/powerpoint/2010/main" val="19725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latin typeface="Palatino Linotype" pitchFamily="18" charset="0"/>
              </a:rPr>
              <a:t>Konec světa v řeckém a římském náboženství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>
              <a:latin typeface="Palatino Linotype" pitchFamily="18" charset="0"/>
            </a:endParaRPr>
          </a:p>
          <a:p>
            <a:r>
              <a:rPr lang="cs-CZ" sz="2400" dirty="0">
                <a:latin typeface="Palatino Linotype" pitchFamily="18" charset="0"/>
              </a:rPr>
              <a:t>(Překvapivý) nezájem o tuto problematiku</a:t>
            </a:r>
          </a:p>
          <a:p>
            <a:endParaRPr lang="cs-CZ" sz="2400" dirty="0">
              <a:latin typeface="Palatino Linotype" pitchFamily="18" charset="0"/>
            </a:endParaRPr>
          </a:p>
          <a:p>
            <a:r>
              <a:rPr lang="cs-CZ" sz="2400" dirty="0">
                <a:latin typeface="Palatino Linotype" pitchFamily="18" charset="0"/>
              </a:rPr>
              <a:t>Absence univerzálního kosmogonického/kosmologického mýtu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Lokální perspektiva (vznik národů a měst)</a:t>
            </a:r>
          </a:p>
          <a:p>
            <a:pPr lvl="1"/>
            <a:endParaRPr lang="cs-CZ" sz="2400" dirty="0">
              <a:latin typeface="Palatino Linotype" pitchFamily="18" charset="0"/>
            </a:endParaRPr>
          </a:p>
          <a:p>
            <a:r>
              <a:rPr lang="cs-CZ" sz="2400" dirty="0">
                <a:latin typeface="Palatino Linotype" pitchFamily="18" charset="0"/>
              </a:rPr>
              <a:t>Platónská filosofie (hmota existuje od věčnosti)</a:t>
            </a:r>
          </a:p>
        </p:txBody>
      </p:sp>
    </p:spTree>
    <p:extLst>
      <p:ext uri="{BB962C8B-B14F-4D97-AF65-F5344CB8AC3E}">
        <p14:creationId xmlns:p14="http://schemas.microsoft.com/office/powerpoint/2010/main" val="83013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u="sng" dirty="0" err="1">
                <a:latin typeface="Palatino Linotype" panose="02040502050505030304" pitchFamily="18" charset="0"/>
              </a:rPr>
              <a:t>ProČ</a:t>
            </a:r>
            <a:r>
              <a:rPr lang="cs-CZ" u="sng" dirty="0">
                <a:latin typeface="Palatino Linotype" panose="02040502050505030304" pitchFamily="18" charset="0"/>
              </a:rPr>
              <a:t> SE NĚKTERÁ NÁBOŽENSTVÍ O KONEC SVĚTA </a:t>
            </a:r>
            <a:r>
              <a:rPr lang="cs-CZ" u="sng" dirty="0" err="1">
                <a:latin typeface="Palatino Linotype" panose="02040502050505030304" pitchFamily="18" charset="0"/>
              </a:rPr>
              <a:t>NEZAJÍMAJí</a:t>
            </a:r>
            <a:r>
              <a:rPr lang="cs-CZ" u="sng" dirty="0">
                <a:latin typeface="Palatino Linotype" panose="02040502050505030304" pitchFamily="18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latin typeface="Palatino Linotype" panose="02040502050505030304" pitchFamily="18" charset="0"/>
              </a:rPr>
              <a:t>Orientace na tento svět</a:t>
            </a:r>
          </a:p>
          <a:p>
            <a:r>
              <a:rPr lang="cs-CZ" sz="2400" dirty="0">
                <a:latin typeface="Palatino Linotype" panose="02040502050505030304" pitchFamily="18" charset="0"/>
              </a:rPr>
              <a:t>Primárním cílem je zajištění bezpečí a prosperity dané komunity</a:t>
            </a:r>
          </a:p>
          <a:p>
            <a:endParaRPr lang="cs-CZ" sz="2400" dirty="0">
              <a:latin typeface="Palatino Linotype" panose="02040502050505030304" pitchFamily="18" charset="0"/>
            </a:endParaRPr>
          </a:p>
          <a:p>
            <a:r>
              <a:rPr lang="cs-CZ" sz="2400" dirty="0">
                <a:latin typeface="Palatino Linotype" panose="02040502050505030304" pitchFamily="18" charset="0"/>
              </a:rPr>
              <a:t>Náboženství etického zlomu (axiální věk; Karl Jaspers)</a:t>
            </a:r>
          </a:p>
          <a:p>
            <a:endParaRPr lang="cs-CZ" sz="2400" dirty="0">
              <a:latin typeface="Palatino Linotype" panose="02040502050505030304" pitchFamily="18" charset="0"/>
            </a:endParaRPr>
          </a:p>
          <a:p>
            <a:r>
              <a:rPr lang="cs-CZ" sz="2400" dirty="0">
                <a:latin typeface="Palatino Linotype" panose="02040502050505030304" pitchFamily="18" charset="0"/>
              </a:rPr>
              <a:t>Souvisí se sociální rozvinutostí společností, s technologickým rozvojem atd.</a:t>
            </a:r>
          </a:p>
        </p:txBody>
      </p:sp>
    </p:spTree>
    <p:extLst>
      <p:ext uri="{BB962C8B-B14F-4D97-AF65-F5344CB8AC3E}">
        <p14:creationId xmlns:p14="http://schemas.microsoft.com/office/powerpoint/2010/main" val="351601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itchFamily="18" charset="0"/>
              </a:rPr>
              <a:t>Posmrtný osud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latin typeface="Palatino Linotype" pitchFamily="18" charset="0"/>
              </a:rPr>
              <a:t>Po smrti těla odchází duše do podsvětí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Zde přežívá v podobě „stínu“ (velmi bezútěšná forma existence)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Žádná „spása“ v křesťanském slova smyslu</a:t>
            </a:r>
          </a:p>
          <a:p>
            <a:endParaRPr lang="cs-CZ" sz="2400" dirty="0">
              <a:latin typeface="Palatino Linotype" pitchFamily="18" charset="0"/>
            </a:endParaRPr>
          </a:p>
          <a:p>
            <a:r>
              <a:rPr lang="cs-CZ" sz="2400" dirty="0">
                <a:latin typeface="Palatino Linotype" pitchFamily="18" charset="0"/>
              </a:rPr>
              <a:t>Řešení praktických problémů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Zajištění řádného pohřbu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Pravidelné uctívání předků</a:t>
            </a:r>
          </a:p>
          <a:p>
            <a:pPr marL="1371600" lvl="3" indent="0">
              <a:buNone/>
            </a:pPr>
            <a:r>
              <a:rPr lang="cs-CZ" sz="2000" dirty="0">
                <a:latin typeface="Palatino Linotype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821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podsvět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8569325" cy="614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73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itchFamily="18" charset="0"/>
              </a:rPr>
              <a:t>Posmrtný osud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Palatino Linotype" pitchFamily="18" charset="0"/>
              </a:rPr>
              <a:t>Postupné prosazení představy, že osud zemřelého může být zlepšen zasvěcením do některého z mystérií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Eleusínská mystéria, orfická mystéria atd.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Mýtus o Démétře a Persefoně; mýtus o Dionýsovi Zagreovi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„VIP oddělení“ v podsvětí; blažená existence a věčné slavení mystérií v blízkosti božstev</a:t>
            </a:r>
          </a:p>
        </p:txBody>
      </p:sp>
    </p:spTree>
    <p:extLst>
      <p:ext uri="{BB962C8B-B14F-4D97-AF65-F5344CB8AC3E}">
        <p14:creationId xmlns:p14="http://schemas.microsoft.com/office/powerpoint/2010/main" val="420104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Zástupný symbol pro obsah 3" descr="orfická destička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57188"/>
            <a:ext cx="9209088" cy="607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403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85750"/>
            <a:ext cx="8229600" cy="5840413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Toto je úkol paměti, když se blíži okamžik smrti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a cesta do bytelného příbytku Hádova,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po pravé straně tam nalezneš pramen,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u něho do výše roste a pne se bělostný cypřiš.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Zemřelých duše sem chodí a hledají chladivý doušek.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K tomuto prameni do blízka nechoď a přiblížit střez se.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Nalezneš další. Zde z širého jezera Paměti čerpej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proudící chladivou vodu, sem hlídači sami tě pustí.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Budou se oni tě tázat, co přivádí do těch míst tebe,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jim ty pak po pravdě vypovíš všechno, co budou chtít vědět.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Řekneš: „Jsem potomek země a rovněž tak hvězdného nebe,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nebeský tedy mi původ byl dán, to známo vám budiž!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Žízeň mě souží a až k smrti trápí, tak dejte mi rychle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chladivou vodu, jež v širém se jezeru Paměti skrývá.“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Strážci pak povolí tobě se z božského pramene napít.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S jinými slavnými mysty a bakchy se posvátnou cestou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latin typeface="Palatino Linotype" panose="02040502050505030304" pitchFamily="18" charset="0"/>
              </a:rPr>
              <a:t>budeš společně ubírat dále…</a:t>
            </a:r>
          </a:p>
        </p:txBody>
      </p:sp>
      <p:sp>
        <p:nvSpPr>
          <p:cNvPr id="18435" name="TextovéPole 4"/>
          <p:cNvSpPr txBox="1">
            <a:spLocks noChangeArrowheads="1"/>
          </p:cNvSpPr>
          <p:nvPr/>
        </p:nvSpPr>
        <p:spPr bwMode="auto">
          <a:xfrm>
            <a:off x="755576" y="6215063"/>
            <a:ext cx="75311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dirty="0">
                <a:latin typeface="Palatino Linotype" panose="02040502050505030304" pitchFamily="18" charset="0"/>
              </a:rPr>
              <a:t>Zlatá orfická tabulka z Hipponia (doplněný překlad Radislava Hoška)</a:t>
            </a:r>
          </a:p>
        </p:txBody>
      </p:sp>
    </p:spTree>
    <p:extLst>
      <p:ext uri="{BB962C8B-B14F-4D97-AF65-F5344CB8AC3E}">
        <p14:creationId xmlns:p14="http://schemas.microsoft.com/office/powerpoint/2010/main" val="4058725194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761</TotalTime>
  <Words>803</Words>
  <Application>Microsoft Office PowerPoint</Application>
  <PresentationFormat>Předvádění na obrazovce (4:3)</PresentationFormat>
  <Paragraphs>114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Calibri</vt:lpstr>
      <vt:lpstr>Palatino Linotype</vt:lpstr>
      <vt:lpstr>Horizont</vt:lpstr>
      <vt:lpstr>RLB666  Konec světa JS 2017</vt:lpstr>
      <vt:lpstr>Nezbytné terminologické minimum…</vt:lpstr>
      <vt:lpstr>Konec světa v řeckém a římském náboženství</vt:lpstr>
      <vt:lpstr>ProČ SE NĚKTERÁ NÁBOŽENSTVÍ O KONEC SVĚTA NEZAJÍMAJí?</vt:lpstr>
      <vt:lpstr>Posmrtný osud člověka</vt:lpstr>
      <vt:lpstr>Prezentace aplikace PowerPoint</vt:lpstr>
      <vt:lpstr>Posmrtný osud člověka</vt:lpstr>
      <vt:lpstr>Prezentace aplikace PowerPoint</vt:lpstr>
      <vt:lpstr>Prezentace aplikace PowerPoint</vt:lpstr>
      <vt:lpstr>Zoroastrismus </vt:lpstr>
      <vt:lpstr>Zoroastrismus </vt:lpstr>
      <vt:lpstr>Konce světa v pozdní antice</vt:lpstr>
      <vt:lpstr>Prezentace aplikace PowerPoint</vt:lpstr>
      <vt:lpstr>Gnosticismus</vt:lpstr>
      <vt:lpstr>Gnosticismus</vt:lpstr>
      <vt:lpstr>Manicheismus</vt:lpstr>
      <vt:lpstr>Manicheismus</vt:lpstr>
      <vt:lpstr>Manicheismus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Ghost</dc:creator>
  <cp:lastModifiedBy>ghost</cp:lastModifiedBy>
  <cp:revision>30</cp:revision>
  <cp:lastPrinted>2017-03-06T17:17:12Z</cp:lastPrinted>
  <dcterms:created xsi:type="dcterms:W3CDTF">2012-09-23T08:51:58Z</dcterms:created>
  <dcterms:modified xsi:type="dcterms:W3CDTF">2017-03-06T17:21:45Z</dcterms:modified>
</cp:coreProperties>
</file>