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294" r:id="rId2"/>
    <p:sldId id="332" r:id="rId3"/>
    <p:sldId id="407" r:id="rId4"/>
    <p:sldId id="392" r:id="rId5"/>
    <p:sldId id="402" r:id="rId6"/>
    <p:sldId id="393" r:id="rId7"/>
    <p:sldId id="397" r:id="rId8"/>
    <p:sldId id="396" r:id="rId9"/>
    <p:sldId id="398" r:id="rId10"/>
    <p:sldId id="400" r:id="rId11"/>
    <p:sldId id="399" r:id="rId12"/>
    <p:sldId id="403" r:id="rId13"/>
    <p:sldId id="362" r:id="rId14"/>
    <p:sldId id="401" r:id="rId15"/>
    <p:sldId id="404" r:id="rId16"/>
    <p:sldId id="405" r:id="rId17"/>
    <p:sldId id="406" r:id="rId1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191919"/>
        </a:solidFill>
        <a:latin typeface="HelvNeue Light for IBM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5">
          <p15:clr>
            <a:srgbClr val="A4A3A4"/>
          </p15:clr>
        </p15:guide>
        <p15:guide id="2" pos="28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813"/>
    <a:srgbClr val="FFFFFF"/>
    <a:srgbClr val="00B0DA"/>
    <a:srgbClr val="6D6E70"/>
    <a:srgbClr val="AB1A86"/>
    <a:srgbClr val="F19027"/>
    <a:srgbClr val="8CC63F"/>
    <a:srgbClr val="F04E37"/>
    <a:srgbClr val="00A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5" autoAdjust="0"/>
    <p:restoredTop sz="95135" autoAdjust="0"/>
  </p:normalViewPr>
  <p:slideViewPr>
    <p:cSldViewPr snapToGrid="0">
      <p:cViewPr varScale="1">
        <p:scale>
          <a:sx n="103" d="100"/>
          <a:sy n="103" d="100"/>
        </p:scale>
        <p:origin x="1152" y="114"/>
      </p:cViewPr>
      <p:guideLst>
        <p:guide orient="horz" pos="1295"/>
        <p:guide pos="2830"/>
      </p:guideLst>
    </p:cSldViewPr>
  </p:slideViewPr>
  <p:outlineViewPr>
    <p:cViewPr>
      <p:scale>
        <a:sx n="33" d="100"/>
        <a:sy n="33" d="100"/>
      </p:scale>
      <p:origin x="0" y="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099E1-2F6C-1143-9DF8-8ECBCD01D041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54D96-FAC3-2D49-827B-F309FAD9DE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290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5C4898A-41A8-49D6-8E48-9D853EBFDD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74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48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09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27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03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16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9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2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7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2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83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20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80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57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5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E98947E1-6E9C-4553-A175-053CB8F722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2">
    <p:bg>
      <p:bgPr>
        <a:solidFill>
          <a:srgbClr val="8CC6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3">
    <p:bg>
      <p:bgPr>
        <a:solidFill>
          <a:srgbClr val="00A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4">
    <p:bg>
      <p:bgPr>
        <a:solidFill>
          <a:srgbClr val="FDB8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5">
    <p:bg>
      <p:bgPr>
        <a:solidFill>
          <a:srgbClr val="F190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6">
    <p:bg>
      <p:bgPr>
        <a:solidFill>
          <a:srgbClr val="F04E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7">
    <p:bg>
      <p:bgPr>
        <a:solidFill>
          <a:srgbClr val="AB1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8613" y="292100"/>
            <a:ext cx="8686800" cy="39498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Table of contents/Agenda template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92EDDE8C-FCD3-47EF-B8D4-5308179AEE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163823" y="1828800"/>
            <a:ext cx="5687845" cy="4114800"/>
          </a:xfrm>
        </p:spPr>
        <p:txBody>
          <a:bodyPr lIns="0" tIns="91440" bIns="0"/>
          <a:lstStyle>
            <a:lvl1pPr marL="0" indent="0">
              <a:lnSpc>
                <a:spcPts val="1300"/>
              </a:lnSpc>
              <a:spcBef>
                <a:spcPts val="1080"/>
              </a:spcBef>
              <a:buNone/>
              <a:defRPr sz="1200"/>
            </a:lvl1pPr>
          </a:lstStyle>
          <a:p>
            <a:pPr lvl="0"/>
            <a:r>
              <a:rPr lang="en-US" dirty="0"/>
              <a:t>Note that the contents/agenda items are written in sentence case</a:t>
            </a:r>
          </a:p>
          <a:p>
            <a:pPr lvl="0"/>
            <a:r>
              <a:rPr lang="en-US" dirty="0"/>
              <a:t>Title the page “Table of contents” if the document is meant to be read or is a “leave behind.” Use “Agenda” if the document will be presented formally</a:t>
            </a:r>
          </a:p>
          <a:p>
            <a:pPr lvl="0"/>
            <a:r>
              <a:rPr lang="en-US" dirty="0"/>
              <a:t>This page should appear at the beginning of each section, with the highlighted section appearing in blue and bold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29184" y="1828800"/>
            <a:ext cx="2743200" cy="41148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Content heading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tIns="914400" anchor="ctr" anchorCtr="0"/>
          <a:lstStyle>
            <a:lvl1pPr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8613" y="5440680"/>
            <a:ext cx="8503920" cy="394980"/>
          </a:xfrm>
        </p:spPr>
        <p:txBody>
          <a:bodyPr/>
          <a:lstStyle>
            <a:lvl1pPr>
              <a:defRPr>
                <a:solidFill>
                  <a:srgbClr val="FDB813"/>
                </a:solidFill>
              </a:defRPr>
            </a:lvl1pPr>
          </a:lstStyle>
          <a:p>
            <a:r>
              <a:rPr lang="en-US" dirty="0"/>
              <a:t>Full bleed images preferred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29184" y="5989320"/>
            <a:ext cx="8503920" cy="731520"/>
          </a:xfrm>
        </p:spPr>
        <p:txBody>
          <a:bodyPr/>
          <a:lstStyle>
            <a:lvl1pPr marL="0" indent="0">
              <a:buNone/>
              <a:defRPr lang="en-US" sz="1600" kern="1200" dirty="0" smtClean="0">
                <a:solidFill>
                  <a:srgbClr val="6D6E7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 rtl="0" fontAlgn="base">
              <a:spcBef>
                <a:spcPct val="50000"/>
              </a:spcBef>
              <a:spcAft>
                <a:spcPct val="0"/>
              </a:spcAft>
              <a:buClr>
                <a:srgbClr val="6D6E70"/>
              </a:buClr>
              <a:buSzPct val="90000"/>
              <a:buFont typeface="Wingdings" pitchFamily="2" charset="2"/>
              <a:buNone/>
            </a:pPr>
            <a:r>
              <a:rPr lang="en-US" dirty="0"/>
              <a:t>Text over top of full bleed images would be in white or a color from the color palette that would offer good contrast. Also, colored text in Arial Bold would have greater impact.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ded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4526280"/>
          </a:xfrm>
        </p:spPr>
        <p:txBody>
          <a:bodyPr tIns="914400" anchor="ctr" anchorCtr="0"/>
          <a:lstStyle>
            <a:lvl1pPr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5257800"/>
            <a:ext cx="8503920" cy="225703"/>
          </a:xfrm>
        </p:spPr>
        <p:txBody>
          <a:bodyPr/>
          <a:lstStyle>
            <a:lvl1pPr>
              <a:defRPr sz="1600">
                <a:solidFill>
                  <a:srgbClr val="00B0DA"/>
                </a:solidFill>
              </a:defRPr>
            </a:lvl1pPr>
          </a:lstStyle>
          <a:p>
            <a:r>
              <a:rPr lang="en-US" dirty="0"/>
              <a:t>Images also have more impact if they can bleed 3 sides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5532120"/>
            <a:ext cx="7315200" cy="914400"/>
          </a:xfrm>
        </p:spPr>
        <p:txBody>
          <a:bodyPr/>
          <a:lstStyle>
            <a:lvl1pPr marL="0" indent="0">
              <a:buNone/>
              <a:defRPr kern="1200">
                <a:solidFill>
                  <a:srgbClr val="6D6E70"/>
                </a:solidFill>
              </a:defRPr>
            </a:lvl1pPr>
          </a:lstStyle>
          <a:p>
            <a:pPr lvl="0"/>
            <a:r>
              <a:rPr lang="en-US" dirty="0"/>
              <a:t>Text under partial bleed images would be in 70% black or a color from the color palette. Also, colored text in Arial Bold would have greater impact.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fld id="{92EDDE8C-FCD3-47EF-B8D4-5308179AEE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107996"/>
          </a:xfrm>
        </p:spPr>
        <p:txBody>
          <a:bodyPr/>
          <a:lstStyle>
            <a:lvl1pPr algn="l">
              <a:defRPr sz="4000" b="0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C56F6E69-880F-4956-8549-CB4C2ABA64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pic>
        <p:nvPicPr>
          <p:cNvPr id="68654" name="Picture 46" descr="blue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00B0DA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827213"/>
            <a:ext cx="4151312" cy="3656012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1827213"/>
            <a:ext cx="4151313" cy="3656012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243B09B9-FE11-485D-B193-4DE649C9C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79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DA39A948-DEA7-4EFA-9130-61B45069BC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6826F9A1-9B46-4608-B497-7E101192D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53998"/>
          </a:xfrm>
        </p:spPr>
        <p:txBody>
          <a:bodyPr anchor="b"/>
          <a:lstStyle>
            <a:lvl1pPr algn="l">
              <a:defRPr sz="200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6F2D88F4-1BBD-4436-A230-2453F5FE0D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82619"/>
            <a:ext cx="5486400" cy="394980"/>
          </a:xfrm>
        </p:spPr>
        <p:txBody>
          <a:bodyPr anchor="b"/>
          <a:lstStyle>
            <a:lvl1pPr algn="l">
              <a:defRPr sz="280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24BC8B11-60A6-4B69-B419-B94172AA64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42D62209-4EDF-4572-8BE8-285CD08041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3713" y="292100"/>
            <a:ext cx="2171700" cy="51911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92100"/>
            <a:ext cx="6362700" cy="51911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01724DF2-28ED-446F-A429-CB9011BDF2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8CC63F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green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00A6A0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teal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FDB813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yellow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936" cy="2591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F19027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orange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F04E37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red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52" name="Picture 44" descr="cover-wallerpap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48150"/>
          </a:xfrm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38328" y="3703320"/>
            <a:ext cx="8503920" cy="338328"/>
          </a:xfrm>
        </p:spPr>
        <p:txBody>
          <a:bodyPr anchor="b" anchorCtr="0"/>
          <a:lstStyle>
            <a:lvl1pPr marL="0" indent="0">
              <a:spcBef>
                <a:spcPts val="1320"/>
              </a:spcBef>
              <a:buNone/>
              <a:defRPr sz="2200">
                <a:solidFill>
                  <a:schemeClr val="tx2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/>
              <a:t>Subtitle of presentation in this location as long as needed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5760" y="5120640"/>
            <a:ext cx="8503920" cy="3657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Name of presenter, Title of presenter if needed</a:t>
            </a:r>
            <a:br>
              <a:rPr lang="en-US" dirty="0"/>
            </a:br>
            <a:r>
              <a:rPr lang="en-US" dirty="0"/>
              <a:t>Date in local format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07924"/>
            <a:ext cx="8503920" cy="677108"/>
          </a:xfrm>
        </p:spPr>
        <p:txBody>
          <a:bodyPr anchor="b" anchorCtr="0"/>
          <a:lstStyle>
            <a:lvl1pPr>
              <a:defRPr sz="4800">
                <a:solidFill>
                  <a:srgbClr val="AB1A86"/>
                </a:solidFill>
              </a:defRPr>
            </a:lvl1pPr>
          </a:lstStyle>
          <a:p>
            <a:r>
              <a:rPr lang="en-US" dirty="0"/>
              <a:t>IBM Presentation Title</a:t>
            </a:r>
          </a:p>
        </p:txBody>
      </p:sp>
      <p:pic>
        <p:nvPicPr>
          <p:cNvPr id="7" name="Picture 5" descr="purple-tri-color-logo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354763"/>
            <a:ext cx="630238" cy="2555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Slide 1">
    <p:bg>
      <p:bgPr>
        <a:solidFill>
          <a:srgbClr val="00B0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faded-logo-wallpape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38328" y="3050243"/>
            <a:ext cx="8503920" cy="634789"/>
          </a:xfrm>
        </p:spPr>
        <p:txBody>
          <a:bodyPr anchor="b" anchorCtr="0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page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703320"/>
            <a:ext cx="8476488" cy="338328"/>
          </a:xfrm>
        </p:spPr>
        <p:txBody>
          <a:bodyPr lIns="0" anchor="b" anchorCtr="0"/>
          <a:lstStyle>
            <a:lvl1pPr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dirty="0"/>
              <a:t>More text on one line in this location if needed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827213"/>
            <a:ext cx="8455025" cy="36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6759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28613" y="292100"/>
            <a:ext cx="8686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763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8613" y="6524625"/>
            <a:ext cx="2124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900">
                <a:solidFill>
                  <a:srgbClr val="7F7F7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2EDDE8C-FCD3-47EF-B8D4-5308179AEE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7637" name="Picture 53" descr="IBM-logo-50-black"/>
          <p:cNvPicPr>
            <a:picLocks noChangeAspect="1" noChangeArrowheads="1"/>
          </p:cNvPicPr>
          <p:nvPr userDrawn="1"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8716963" y="6070600"/>
            <a:ext cx="215900" cy="5778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3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7" r:id="rId10"/>
    <p:sldLayoutId id="2147483688" r:id="rId11"/>
    <p:sldLayoutId id="2147483686" r:id="rId12"/>
    <p:sldLayoutId id="2147483683" r:id="rId13"/>
    <p:sldLayoutId id="2147483684" r:id="rId14"/>
    <p:sldLayoutId id="2147483685" r:id="rId15"/>
    <p:sldLayoutId id="2147483693" r:id="rId16"/>
    <p:sldLayoutId id="2147483690" r:id="rId17"/>
    <p:sldLayoutId id="2147483691" r:id="rId18"/>
    <p:sldLayoutId id="2147483667" r:id="rId19"/>
    <p:sldLayoutId id="2147483668" r:id="rId20"/>
    <p:sldLayoutId id="2147483669" r:id="rId21"/>
    <p:sldLayoutId id="2147483671" r:id="rId22"/>
    <p:sldLayoutId id="2147483672" r:id="rId23"/>
    <p:sldLayoutId id="2147483673" r:id="rId24"/>
    <p:sldLayoutId id="2147483674" r:id="rId25"/>
    <p:sldLayoutId id="2147483675" r:id="rId26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91919"/>
          </a:solidFill>
          <a:latin typeface="HelvNeue Light for IBM" pitchFamily="34" charset="0"/>
        </a:defRPr>
      </a:lvl9pPr>
    </p:titleStyle>
    <p:bodyStyle>
      <a:lvl1pPr marL="173038" indent="-173038" algn="l" rtl="0" fontAlgn="base">
        <a:spcBef>
          <a:spcPct val="50000"/>
        </a:spcBef>
        <a:spcAft>
          <a:spcPct val="0"/>
        </a:spcAft>
        <a:buClr>
          <a:srgbClr val="6D6E70"/>
        </a:buClr>
        <a:buSzPct val="90000"/>
        <a:buFont typeface="Wingdings" pitchFamily="2" charset="2"/>
        <a:buChar char="§"/>
        <a:defRPr sz="1600">
          <a:solidFill>
            <a:srgbClr val="6D6E70"/>
          </a:solidFill>
          <a:latin typeface="Arial" pitchFamily="34" charset="0"/>
          <a:ea typeface="+mn-ea"/>
          <a:cs typeface="Arial" pitchFamily="34" charset="0"/>
        </a:defRPr>
      </a:lvl1pPr>
      <a:lvl2pPr marL="509588" indent="-163513" algn="l" rtl="0" fontAlgn="base">
        <a:spcBef>
          <a:spcPct val="0"/>
        </a:spcBef>
        <a:spcAft>
          <a:spcPct val="0"/>
        </a:spcAft>
        <a:buClr>
          <a:srgbClr val="6D6E70"/>
        </a:buClr>
        <a:buSzPct val="90000"/>
        <a:buFont typeface="Arial" charset="0"/>
        <a:buChar char="–"/>
        <a:defRPr sz="1600">
          <a:solidFill>
            <a:srgbClr val="6D6E70"/>
          </a:solidFill>
          <a:latin typeface="Arial" pitchFamily="34" charset="0"/>
          <a:cs typeface="Arial" pitchFamily="34" charset="0"/>
        </a:defRPr>
      </a:lvl2pPr>
      <a:lvl3pPr marL="855663" indent="-173038" algn="l" rtl="0" fontAlgn="base">
        <a:spcBef>
          <a:spcPct val="0"/>
        </a:spcBef>
        <a:spcAft>
          <a:spcPct val="0"/>
        </a:spcAft>
        <a:buClr>
          <a:srgbClr val="6D6E70"/>
        </a:buClr>
        <a:buSzPct val="90000"/>
        <a:buFont typeface="Wingdings" pitchFamily="2" charset="2"/>
        <a:buChar char="§"/>
        <a:defRPr sz="1600">
          <a:solidFill>
            <a:srgbClr val="6D6E70"/>
          </a:solidFill>
          <a:latin typeface="Arial" pitchFamily="34" charset="0"/>
          <a:cs typeface="Arial" pitchFamily="34" charset="0"/>
        </a:defRPr>
      </a:lvl3pPr>
      <a:lvl4pPr marL="1203325" indent="-173038" algn="l" rtl="0" fontAlgn="base">
        <a:spcBef>
          <a:spcPct val="20000"/>
        </a:spcBef>
        <a:spcAft>
          <a:spcPct val="0"/>
        </a:spcAft>
        <a:buClr>
          <a:schemeClr val="bg1"/>
        </a:buClr>
        <a:defRPr sz="1600">
          <a:solidFill>
            <a:schemeClr val="bg1"/>
          </a:solidFill>
          <a:latin typeface="Arial" charset="0"/>
        </a:defRPr>
      </a:lvl4pPr>
      <a:lvl5pPr marL="1539875" indent="-163513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Arial" charset="0"/>
        </a:defRPr>
      </a:lvl5pPr>
      <a:lvl6pPr marL="1997075" indent="-163513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Arial" charset="0"/>
        </a:defRPr>
      </a:lvl6pPr>
      <a:lvl7pPr marL="2454275" indent="-163513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Arial" charset="0"/>
        </a:defRPr>
      </a:lvl7pPr>
      <a:lvl8pPr marL="2911475" indent="-163513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Arial" charset="0"/>
        </a:defRPr>
      </a:lvl8pPr>
      <a:lvl9pPr marL="3368675" indent="-163513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0.png"/><Relationship Id="rId7" Type="http://schemas.openxmlformats.org/officeDocument/2006/relationships/image" Target="../media/image48.sv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45.svg"/><Relationship Id="rId9" Type="http://schemas.openxmlformats.org/officeDocument/2006/relationships/image" Target="../media/image50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sv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svg"/><Relationship Id="rId5" Type="http://schemas.openxmlformats.org/officeDocument/2006/relationships/image" Target="../media/image35.png"/><Relationship Id="rId4" Type="http://schemas.openxmlformats.org/officeDocument/2006/relationships/image" Target="../media/image30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17.png"/><Relationship Id="rId18" Type="http://schemas.openxmlformats.org/officeDocument/2006/relationships/image" Target="../media/image28.svg"/><Relationship Id="rId26" Type="http://schemas.openxmlformats.org/officeDocument/2006/relationships/image" Target="../media/image36.svg"/><Relationship Id="rId3" Type="http://schemas.openxmlformats.org/officeDocument/2006/relationships/image" Target="../media/image12.png"/><Relationship Id="rId21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22.svg"/><Relationship Id="rId17" Type="http://schemas.openxmlformats.org/officeDocument/2006/relationships/image" Target="../media/image19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6.svg"/><Relationship Id="rId20" Type="http://schemas.openxmlformats.org/officeDocument/2006/relationships/image" Target="../media/image30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svg"/><Relationship Id="rId11" Type="http://schemas.openxmlformats.org/officeDocument/2006/relationships/image" Target="../media/image16.png"/><Relationship Id="rId24" Type="http://schemas.openxmlformats.org/officeDocument/2006/relationships/image" Target="../media/image34.sv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23" Type="http://schemas.openxmlformats.org/officeDocument/2006/relationships/image" Target="../media/image22.png"/><Relationship Id="rId10" Type="http://schemas.openxmlformats.org/officeDocument/2006/relationships/image" Target="../media/image20.svg"/><Relationship Id="rId19" Type="http://schemas.openxmlformats.org/officeDocument/2006/relationships/image" Target="../media/image20.png"/><Relationship Id="rId4" Type="http://schemas.openxmlformats.org/officeDocument/2006/relationships/image" Target="../media/image14.svg"/><Relationship Id="rId9" Type="http://schemas.openxmlformats.org/officeDocument/2006/relationships/image" Target="../media/image15.png"/><Relationship Id="rId14" Type="http://schemas.openxmlformats.org/officeDocument/2006/relationships/image" Target="../media/image24.svg"/><Relationship Id="rId22" Type="http://schemas.openxmlformats.org/officeDocument/2006/relationships/image" Target="../media/image3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24.jp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79901" y="1566374"/>
            <a:ext cx="8504237" cy="3379387"/>
          </a:xfrm>
        </p:spPr>
        <p:txBody>
          <a:bodyPr/>
          <a:lstStyle/>
          <a:p>
            <a:r>
              <a:rPr lang="en-US" sz="3600" dirty="0">
                <a:solidFill>
                  <a:schemeClr val="tx2"/>
                </a:solidFill>
                <a:latin typeface="Century Gothic"/>
              </a:rPr>
              <a:t>Cursus </a:t>
            </a:r>
            <a:r>
              <a:rPr lang="en-US" sz="3600" dirty="0" err="1">
                <a:solidFill>
                  <a:schemeClr val="tx2"/>
                </a:solidFill>
                <a:latin typeface="Century Gothic"/>
              </a:rPr>
              <a:t>optionnel</a:t>
            </a:r>
            <a:r>
              <a:rPr lang="en-US" sz="3600" dirty="0">
                <a:solidFill>
                  <a:schemeClr val="tx2"/>
                </a:solidFill>
                <a:latin typeface="Century Gothic"/>
              </a:rPr>
              <a:t> </a:t>
            </a:r>
            <a:r>
              <a:rPr lang="en-US" sz="3600" dirty="0" err="1">
                <a:solidFill>
                  <a:schemeClr val="tx2"/>
                </a:solidFill>
                <a:latin typeface="Century Gothic"/>
              </a:rPr>
              <a:t>Français</a:t>
            </a:r>
            <a:r>
              <a:rPr lang="en-US" sz="3600" dirty="0">
                <a:solidFill>
                  <a:schemeClr val="tx2"/>
                </a:solidFill>
                <a:latin typeface="Century Gothic"/>
              </a:rPr>
              <a:t> Langue </a:t>
            </a:r>
            <a:r>
              <a:rPr lang="en-US" sz="3600" dirty="0" err="1">
                <a:solidFill>
                  <a:schemeClr val="tx2"/>
                </a:solidFill>
                <a:latin typeface="Century Gothic"/>
              </a:rPr>
              <a:t>Professionnelle</a:t>
            </a:r>
            <a:r>
              <a:rPr lang="en-US" sz="3600" dirty="0">
                <a:solidFill>
                  <a:srgbClr val="FFFFFF"/>
                </a:solidFill>
                <a:latin typeface="Century Gothic"/>
              </a:rPr>
              <a:t/>
            </a:r>
            <a:br>
              <a:rPr lang="en-US" sz="3600" dirty="0">
                <a:solidFill>
                  <a:srgbClr val="FFFFFF"/>
                </a:solidFill>
                <a:latin typeface="Century Gothic"/>
              </a:rPr>
            </a:br>
            <a:r>
              <a:rPr lang="en-US" sz="2800" dirty="0">
                <a:solidFill>
                  <a:srgbClr val="FFFFFF"/>
                </a:solidFill>
                <a:latin typeface="Century Gothic"/>
              </a:rPr>
              <a:t/>
            </a:r>
            <a:br>
              <a:rPr lang="en-US" sz="2800" dirty="0">
                <a:solidFill>
                  <a:srgbClr val="FFFFFF"/>
                </a:solidFill>
                <a:latin typeface="Century Gothic"/>
              </a:rPr>
            </a:br>
            <a:r>
              <a:rPr lang="en-US" sz="3200" dirty="0" err="1">
                <a:solidFill>
                  <a:srgbClr val="FFFFFF"/>
                </a:solidFill>
                <a:latin typeface="Century Gothic"/>
              </a:rPr>
              <a:t>Cours</a:t>
            </a:r>
            <a:r>
              <a:rPr lang="en-US" sz="3200" dirty="0">
                <a:solidFill>
                  <a:srgbClr val="FFFFFF"/>
                </a:solidFill>
                <a:latin typeface="Century Gothic"/>
              </a:rPr>
              <a:t> de Culture </a:t>
            </a:r>
            <a:r>
              <a:rPr lang="en-US" sz="3200" dirty="0" err="1">
                <a:solidFill>
                  <a:srgbClr val="FFFFFF"/>
                </a:solidFill>
                <a:latin typeface="Century Gothic"/>
              </a:rPr>
              <a:t>d</a:t>
            </a:r>
            <a:r>
              <a:rPr lang="en-US" sz="3200" dirty="0" err="1">
                <a:solidFill>
                  <a:srgbClr val="FFFFFF"/>
                </a:solidFill>
              </a:rPr>
              <a:t>'</a:t>
            </a:r>
            <a:r>
              <a:rPr lang="en-US" sz="3200" dirty="0" err="1">
                <a:solidFill>
                  <a:srgbClr val="FFFFFF"/>
                </a:solidFill>
                <a:latin typeface="Century Gothic"/>
              </a:rPr>
              <a:t>entreprise</a:t>
            </a:r>
            <a:r>
              <a:rPr lang="en-US" sz="3200" dirty="0">
                <a:solidFill>
                  <a:srgbClr val="FFFFFF"/>
                </a:solidFill>
                <a:latin typeface="Century Gothic"/>
              </a:rPr>
              <a:t> - Session 1 21/02/2017</a:t>
            </a:r>
            <a:br>
              <a:rPr lang="en-US" sz="3200" dirty="0">
                <a:solidFill>
                  <a:srgbClr val="FFFFFF"/>
                </a:solidFill>
                <a:latin typeface="Century Gothic"/>
              </a:rPr>
            </a:br>
            <a:r>
              <a:rPr lang="en-US" sz="3200" dirty="0">
                <a:solidFill>
                  <a:srgbClr val="FFFFFF"/>
                </a:solidFill>
                <a:latin typeface="Century Gothic"/>
              </a:rPr>
              <a:t/>
            </a:r>
            <a:br>
              <a:rPr lang="en-US" sz="3200" dirty="0">
                <a:solidFill>
                  <a:srgbClr val="FFFFFF"/>
                </a:solidFill>
                <a:latin typeface="Century Gothic"/>
              </a:rPr>
            </a:br>
            <a: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</a:rPr>
              <a:t>Sébastien </a:t>
            </a:r>
            <a:r>
              <a:rPr lang="en-US" sz="24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Verdier</a:t>
            </a:r>
            <a: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</a:rPr>
              <a:t>Nicolas </a:t>
            </a:r>
            <a:r>
              <a:rPr lang="en-US" sz="24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Bitaudeau</a:t>
            </a:r>
            <a:endParaRPr lang="en-US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3816" y="2548407"/>
            <a:ext cx="871423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6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928" y="2871572"/>
            <a:ext cx="817473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II. La culture </a:t>
            </a:r>
            <a:r>
              <a:rPr lang="en-US" sz="3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, </a:t>
            </a:r>
            <a:r>
              <a:rPr lang="en-US" sz="3200" i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une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définition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7806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9184" y="2112264"/>
            <a:ext cx="87142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Century Gothic" panose="020B0502020202020204" pitchFamily="34" charset="0"/>
              </a:rPr>
              <a:t>“La culture </a:t>
            </a:r>
            <a:r>
              <a:rPr lang="en-US" dirty="0" err="1">
                <a:latin typeface="Century Gothic" panose="020B0502020202020204" pitchFamily="34" charset="0"/>
              </a:rPr>
              <a:t>d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‘entreprise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c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est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l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ensemble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des 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traditions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de structure et de 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savoir-faire</a:t>
            </a:r>
            <a:r>
              <a:rPr lang="en-US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propres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à un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groupe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humain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spécifiaue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dans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une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entreprise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Ils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assurent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un 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code de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comportement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implicite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une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cohésion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à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l‘intérieur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l‘entreprise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une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manière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commune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d‘aborder</a:t>
            </a:r>
            <a:r>
              <a:rPr lang="en-US" i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les </a:t>
            </a:r>
            <a:r>
              <a:rPr lang="en-US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problèmes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Ils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expliquent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mani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è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re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penser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et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d'agir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au sein de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cette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entreprise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Edgar Morin</a:t>
            </a:r>
          </a:p>
          <a:p>
            <a:pPr algn="r"/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Sociologue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et philosophe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français</a:t>
            </a:r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" y="4233672"/>
            <a:ext cx="3685032" cy="204142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9184" y="488588"/>
            <a:ext cx="8467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</a:rPr>
              <a:t>Le concept de “culture”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lui-m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ême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est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extrêmement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complexe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et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il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existe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nombreuses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definitions.</a:t>
            </a:r>
          </a:p>
          <a:p>
            <a:endParaRPr lang="en-US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Nous </a:t>
            </a:r>
            <a:r>
              <a:rPr lang="en-US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proposons</a:t>
            </a:r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une</a:t>
            </a:r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définition</a:t>
            </a:r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 la culture </a:t>
            </a:r>
            <a:r>
              <a:rPr lang="en-US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d‘entreprise</a:t>
            </a:r>
            <a:r>
              <a:rPr lang="en-US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3195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13816" y="2548407"/>
            <a:ext cx="871423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600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504" y="2603807"/>
            <a:ext cx="817473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III. A quoi </a:t>
            </a:r>
            <a:r>
              <a:rPr lang="en-US" sz="3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sert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 la </a:t>
            </a:r>
            <a:r>
              <a:rPr lang="en-US" sz="32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culture </a:t>
            </a:r>
            <a:r>
              <a:rPr lang="en-US" sz="3200" i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67982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6F9A1-9B46-4608-B497-7E101192DDC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: Rounded Corners 5"/>
          <p:cNvSpPr/>
          <p:nvPr/>
        </p:nvSpPr>
        <p:spPr bwMode="auto">
          <a:xfrm>
            <a:off x="2737200" y="310896"/>
            <a:ext cx="3783520" cy="12710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R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ègles</a:t>
            </a:r>
            <a:r>
              <a:rPr lang="en-US" dirty="0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valeurs</a:t>
            </a:r>
            <a:r>
              <a:rPr lang="en-US" dirty="0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traditions, savoir-faire </a:t>
            </a:r>
            <a:r>
              <a:rPr lang="en-US" dirty="0" err="1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communs</a:t>
            </a:r>
            <a:r>
              <a:rPr lang="en-US" dirty="0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au sein de </a:t>
            </a:r>
            <a:r>
              <a:rPr lang="en-US" dirty="0" err="1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l‘entreprise</a:t>
            </a:r>
            <a:endParaRPr lang="en-US" dirty="0">
              <a:solidFill>
                <a:srgbClr val="191919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/>
          <p:cNvSpPr/>
          <p:nvPr/>
        </p:nvSpPr>
        <p:spPr bwMode="auto">
          <a:xfrm>
            <a:off x="5330952" y="1993392"/>
            <a:ext cx="2927128" cy="1033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Organisation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du travail et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pratiques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partag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191919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Rectangle: Rounded Corners 10"/>
          <p:cNvSpPr/>
          <p:nvPr/>
        </p:nvSpPr>
        <p:spPr bwMode="auto">
          <a:xfrm>
            <a:off x="989124" y="1993392"/>
            <a:ext cx="2927128" cy="10332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Sentiment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d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appartenance</a:t>
            </a:r>
            <a:endParaRPr lang="en-US" dirty="0">
              <a:solidFill>
                <a:srgbClr val="191919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Arrow Connector 12"/>
          <p:cNvCxnSpPr>
            <a:stCxn id="6" idx="2"/>
          </p:cNvCxnSpPr>
          <p:nvPr/>
        </p:nvCxnSpPr>
        <p:spPr bwMode="auto">
          <a:xfrm flipH="1">
            <a:off x="3630168" y="1581912"/>
            <a:ext cx="998792" cy="41148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</p:cNvCxnSpPr>
          <p:nvPr/>
        </p:nvCxnSpPr>
        <p:spPr bwMode="auto">
          <a:xfrm>
            <a:off x="4628960" y="1581912"/>
            <a:ext cx="939736" cy="41148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Rectangle: Rounded Corners 15"/>
          <p:cNvSpPr/>
          <p:nvPr/>
        </p:nvSpPr>
        <p:spPr bwMode="auto">
          <a:xfrm>
            <a:off x="171546" y="3544824"/>
            <a:ext cx="2075688" cy="1063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Motivation</a:t>
            </a:r>
          </a:p>
        </p:txBody>
      </p:sp>
      <p:sp>
        <p:nvSpPr>
          <p:cNvPr id="17" name="Rectangle: Rounded Corners 16"/>
          <p:cNvSpPr/>
          <p:nvPr/>
        </p:nvSpPr>
        <p:spPr bwMode="auto">
          <a:xfrm>
            <a:off x="2452688" y="3544824"/>
            <a:ext cx="2029968" cy="1063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Esprit de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compétition</a:t>
            </a:r>
            <a:endParaRPr lang="en-US" sz="1800" dirty="0">
              <a:solidFill>
                <a:srgbClr val="191919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: Rounded Corners 17"/>
          <p:cNvSpPr/>
          <p:nvPr/>
        </p:nvSpPr>
        <p:spPr bwMode="auto">
          <a:xfrm>
            <a:off x="6984968" y="3544824"/>
            <a:ext cx="1931384" cy="1063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Meilleure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communication entre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individus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9" name="Rectangle: Rounded Corners 18"/>
          <p:cNvSpPr/>
          <p:nvPr/>
        </p:nvSpPr>
        <p:spPr bwMode="auto">
          <a:xfrm>
            <a:off x="4863132" y="3544824"/>
            <a:ext cx="1931384" cy="1063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Cohérence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de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fonctionnement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21" name="Straight Arrow Connector 20"/>
          <p:cNvCxnSpPr>
            <a:stCxn id="11" idx="2"/>
          </p:cNvCxnSpPr>
          <p:nvPr/>
        </p:nvCxnSpPr>
        <p:spPr bwMode="auto">
          <a:xfrm flipH="1">
            <a:off x="2020824" y="3026664"/>
            <a:ext cx="431864" cy="5181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11" idx="2"/>
          </p:cNvCxnSpPr>
          <p:nvPr/>
        </p:nvCxnSpPr>
        <p:spPr bwMode="auto">
          <a:xfrm>
            <a:off x="2452688" y="3026664"/>
            <a:ext cx="380476" cy="5181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 bwMode="auto">
          <a:xfrm flipH="1">
            <a:off x="6342626" y="3026664"/>
            <a:ext cx="431864" cy="5181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 bwMode="auto">
          <a:xfrm>
            <a:off x="6795743" y="3026664"/>
            <a:ext cx="380476" cy="51816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Rectangle: Rounded Corners 27"/>
          <p:cNvSpPr/>
          <p:nvPr/>
        </p:nvSpPr>
        <p:spPr bwMode="auto">
          <a:xfrm>
            <a:off x="1890332" y="5559552"/>
            <a:ext cx="5477256" cy="722376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Facteur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potentiel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de performance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conomique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 bwMode="auto">
          <a:xfrm>
            <a:off x="1314999" y="4615624"/>
            <a:ext cx="1113925" cy="9509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 bwMode="auto">
          <a:xfrm flipH="1">
            <a:off x="2428924" y="4596384"/>
            <a:ext cx="977669" cy="9702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  <a:stCxn id="19" idx="2"/>
          </p:cNvCxnSpPr>
          <p:nvPr/>
        </p:nvCxnSpPr>
        <p:spPr bwMode="auto">
          <a:xfrm>
            <a:off x="5828824" y="4608576"/>
            <a:ext cx="1076063" cy="93878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  <a:stCxn id="18" idx="2"/>
          </p:cNvCxnSpPr>
          <p:nvPr/>
        </p:nvCxnSpPr>
        <p:spPr bwMode="auto">
          <a:xfrm flipH="1">
            <a:off x="6904887" y="4608576"/>
            <a:ext cx="1045773" cy="93878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424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04672" y="2511831"/>
            <a:ext cx="7671816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IV. Les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caractéristiques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et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composantesde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 la </a:t>
            </a:r>
            <a:r>
              <a:rPr lang="en-US" sz="2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culture </a:t>
            </a:r>
            <a:r>
              <a:rPr lang="en-US" sz="2800" i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2800" i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3937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5448" y="774784"/>
            <a:ext cx="653796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Une culture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 se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crée</a:t>
            </a:r>
            <a:endParaRPr lang="en-US" sz="28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568" y="1946815"/>
            <a:ext cx="802843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Une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 un/des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fondateur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(s),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une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histoire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,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personnalités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marquantes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et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inspirantes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,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produits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et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périodes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clé</a:t>
            </a:r>
            <a:endParaRPr lang="en-US" sz="16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568" y="2886075"/>
            <a:ext cx="677570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Une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valeurs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qu‘elle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défend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et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revendique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568" y="3603736"/>
            <a:ext cx="492861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Une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symboles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(logos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etc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…)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5568" y="4321397"/>
            <a:ext cx="802843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Une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 des rites (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manière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de </a:t>
            </a:r>
            <a:r>
              <a:rPr lang="fr-FR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recruter et d`embaucher,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phases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d‘une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promotion, communication entre le/la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directeur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/-trice et les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employés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…)</a:t>
            </a:r>
          </a:p>
        </p:txBody>
      </p:sp>
      <p:pic>
        <p:nvPicPr>
          <p:cNvPr id="10" name="Graphic 9" descr="Hierarch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5448" y="1795875"/>
            <a:ext cx="749808" cy="7498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527726"/>
            <a:ext cx="914400" cy="371475"/>
          </a:xfrm>
          <a:prstGeom prst="rect">
            <a:avLst/>
          </a:prstGeom>
        </p:spPr>
      </p:pic>
      <p:pic>
        <p:nvPicPr>
          <p:cNvPr id="12" name="Graphic 11" descr="Signpost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46888" y="2759345"/>
            <a:ext cx="621792" cy="621792"/>
          </a:xfrm>
          <a:prstGeom prst="rect">
            <a:avLst/>
          </a:prstGeom>
        </p:spPr>
      </p:pic>
      <p:pic>
        <p:nvPicPr>
          <p:cNvPr id="13" name="Graphic 12" descr="Compas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5301" y="4194667"/>
            <a:ext cx="724966" cy="72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74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5448" y="774784"/>
            <a:ext cx="653796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Une culture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évolue</a:t>
            </a:r>
            <a:endParaRPr lang="en-US" sz="28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568" y="1946815"/>
            <a:ext cx="802843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Elle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volue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dans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le temps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dans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un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environnement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dynamique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et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complexe</a:t>
            </a:r>
            <a:endParaRPr lang="en-US" sz="16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568" y="3655093"/>
            <a:ext cx="790956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Elle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est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interaction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constante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avec des sous-cultures qui existent </a:t>
            </a:r>
            <a:r>
              <a:rPr lang="en-US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au sein de </a:t>
            </a:r>
            <a:r>
              <a:rPr lang="en-US" sz="1600" b="1" dirty="0" err="1">
                <a:solidFill>
                  <a:schemeClr val="tx2"/>
                </a:solidFill>
                <a:latin typeface="Century Gothic" panose="020B0502020202020204" pitchFamily="34" charset="0"/>
              </a:rPr>
              <a:t>l</a:t>
            </a:r>
            <a:r>
              <a:rPr lang="en-US" sz="16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1600" b="1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(sous-culture socio-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professionnelle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-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différents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types de poste, culture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personnelle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des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employés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–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notamment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dans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une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multinationale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…)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568" y="2769450"/>
            <a:ext cx="790956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Elle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est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en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interaction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constante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avec des </a:t>
            </a:r>
            <a:r>
              <a:rPr lang="en-US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sous-cultures </a:t>
            </a:r>
            <a:r>
              <a:rPr lang="en-US" sz="1600" b="1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externes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à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l`entreprise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(la culture du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territoire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sur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lequel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elle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se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trouve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 par </a:t>
            </a:r>
            <a:r>
              <a:rPr lang="en-US" sz="1600" dirty="0" err="1">
                <a:solidFill>
                  <a:schemeClr val="tx2"/>
                </a:solidFill>
                <a:latin typeface="Century Gothic" panose="020B0502020202020204" pitchFamily="34" charset="0"/>
              </a:rPr>
              <a:t>exemple</a:t>
            </a:r>
            <a:r>
              <a:rPr lang="en-US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</a:p>
          <a:p>
            <a:endParaRPr lang="en-US" dirty="0"/>
          </a:p>
        </p:txBody>
      </p:sp>
      <p:pic>
        <p:nvPicPr>
          <p:cNvPr id="2" name="Graphic 1" descr="Hourgla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2669" y="1771711"/>
            <a:ext cx="612648" cy="612648"/>
          </a:xfrm>
          <a:prstGeom prst="rect">
            <a:avLst/>
          </a:prstGeom>
        </p:spPr>
      </p:pic>
      <p:pic>
        <p:nvPicPr>
          <p:cNvPr id="4" name="Graphic 3" descr="Earth Globe America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62669" y="2696298"/>
            <a:ext cx="667512" cy="667512"/>
          </a:xfrm>
          <a:prstGeom prst="rect">
            <a:avLst/>
          </a:prstGeom>
        </p:spPr>
      </p:pic>
      <p:pic>
        <p:nvPicPr>
          <p:cNvPr id="5" name="Graphic 4" descr="Repeat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12377" y="3675749"/>
            <a:ext cx="713232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81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6072" y="1972335"/>
            <a:ext cx="832104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Merci pour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votre</a:t>
            </a: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 attention! </a:t>
            </a:r>
          </a:p>
          <a:p>
            <a:pPr algn="ctr"/>
            <a:endParaRPr lang="en-US" sz="2800" dirty="0">
              <a:solidFill>
                <a:schemeClr val="accent6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Render-</a:t>
            </a:r>
            <a:r>
              <a:rPr lang="en-US" sz="2800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vous</a:t>
            </a:r>
            <a:r>
              <a:rPr lang="en-US" sz="28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le 7 </a:t>
            </a:r>
            <a:r>
              <a:rPr lang="en-US" sz="2800" dirty="0">
                <a:solidFill>
                  <a:schemeClr val="tx2"/>
                </a:solidFill>
                <a:latin typeface="Century Gothic" panose="020B0502020202020204" pitchFamily="34" charset="0"/>
              </a:rPr>
              <a:t>mars:</a:t>
            </a:r>
          </a:p>
          <a:p>
            <a:endParaRPr lang="en-US" sz="28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26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8136" y="955089"/>
            <a:ext cx="8430768" cy="5355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C00000"/>
                </a:solidFill>
                <a:latin typeface="Century Gothic"/>
              </a:rPr>
              <a:t>Programme</a:t>
            </a:r>
            <a:r>
              <a:rPr lang="en-US" sz="3200" dirty="0">
                <a:solidFill>
                  <a:srgbClr val="C00000"/>
                </a:solidFill>
                <a:latin typeface="Century Gothic"/>
              </a:rPr>
              <a:t>: un </a:t>
            </a:r>
            <a:r>
              <a:rPr lang="en-US" sz="3200" dirty="0" err="1">
                <a:solidFill>
                  <a:srgbClr val="C00000"/>
                </a:solidFill>
                <a:latin typeface="Century Gothic"/>
              </a:rPr>
              <a:t>cours</a:t>
            </a:r>
            <a:r>
              <a:rPr lang="en-US" sz="3200" dirty="0">
                <a:solidFill>
                  <a:srgbClr val="C00000"/>
                </a:solidFill>
                <a:latin typeface="Century Gothic"/>
              </a:rPr>
              <a:t> sur </a:t>
            </a:r>
            <a:r>
              <a:rPr lang="en-US" sz="3200" dirty="0" err="1">
                <a:solidFill>
                  <a:srgbClr val="C00000"/>
                </a:solidFill>
                <a:latin typeface="Century Gothic"/>
              </a:rPr>
              <a:t>deux</a:t>
            </a:r>
            <a:r>
              <a:rPr lang="en-US" sz="3200" dirty="0">
                <a:solidFill>
                  <a:srgbClr val="C00000"/>
                </a:solidFill>
                <a:latin typeface="Century Gothic"/>
              </a:rPr>
              <a:t> séances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42636"/>
              </p:ext>
            </p:extLst>
          </p:nvPr>
        </p:nvGraphicFramePr>
        <p:xfrm>
          <a:off x="320040" y="2594454"/>
          <a:ext cx="8686800" cy="1556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xmlns="" val="2287117695"/>
                    </a:ext>
                  </a:extLst>
                </a:gridCol>
              </a:tblGrid>
              <a:tr h="778461">
                <a:tc>
                  <a:txBody>
                    <a:bodyPr/>
                    <a:lstStyle/>
                    <a:p>
                      <a:pPr algn="l"/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Session 1 (21/02/2017): Culture </a:t>
                      </a:r>
                      <a:r>
                        <a:rPr lang="en-US" sz="18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d'entreprise</a:t>
                      </a: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17279738"/>
                  </a:ext>
                </a:extLst>
              </a:tr>
              <a:tr h="778461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Session 2  (07/03/2017): Culture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entreprise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II (Communication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interculturelle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0278653"/>
                  </a:ext>
                </a:extLst>
              </a:tr>
            </a:tbl>
          </a:graphicData>
        </a:graphic>
      </p:graphicFrame>
      <p:pic>
        <p:nvPicPr>
          <p:cNvPr id="6" name="Graphic 5" descr="Daily Calenda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19456" y="7656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2336" y="1183689"/>
            <a:ext cx="8631936" cy="402571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Cours</a:t>
            </a:r>
            <a:r>
              <a:rPr lang="en-US" sz="3200" dirty="0">
                <a:solidFill>
                  <a:schemeClr val="accent6"/>
                </a:solidFill>
                <a:latin typeface="Century Gothic" panose="020B0502020202020204" pitchFamily="34" charset="0"/>
              </a:rPr>
              <a:t> de Culture </a:t>
            </a:r>
            <a:r>
              <a:rPr lang="en-US" sz="32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d</a:t>
            </a:r>
            <a:r>
              <a:rPr lang="en-US" sz="3200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‘entreprise</a:t>
            </a:r>
            <a:r>
              <a:rPr lang="en-US" sz="3200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(Session 1)</a:t>
            </a:r>
          </a:p>
          <a:p>
            <a:endParaRPr lang="en-US" sz="3200" dirty="0">
              <a:solidFill>
                <a:schemeClr val="accent6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I. Les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enjeux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 la culture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d‘entreprise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II. La culture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d‘entreprise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une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définition</a:t>
            </a:r>
            <a:endParaRPr lang="en-US" sz="2400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III. A quoi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sert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la culture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d‘entreprise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2400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IV. Les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caractéristiques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et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composantes</a:t>
            </a:r>
            <a:r>
              <a:rPr lang="en-US" sz="2400" dirty="0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 la culture </a:t>
            </a:r>
            <a:r>
              <a:rPr lang="en-US" sz="2400" dirty="0" err="1">
                <a:solidFill>
                  <a:schemeClr val="tx2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d‘entreprise</a:t>
            </a:r>
            <a:endParaRPr lang="en-US" sz="240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9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2709490"/>
            <a:ext cx="882396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Que </a:t>
            </a:r>
            <a:r>
              <a:rPr lang="en-US" sz="2800" dirty="0" err="1">
                <a:solidFill>
                  <a:srgbClr val="C00000"/>
                </a:solidFill>
              </a:rPr>
              <a:t>vous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800" dirty="0" err="1">
                <a:solidFill>
                  <a:srgbClr val="C00000"/>
                </a:solidFill>
              </a:rPr>
              <a:t>voque</a:t>
            </a:r>
            <a:r>
              <a:rPr lang="en-US" sz="2800" dirty="0">
                <a:solidFill>
                  <a:srgbClr val="C00000"/>
                </a:solidFill>
              </a:rPr>
              <a:t> le concept de </a:t>
            </a:r>
            <a:r>
              <a:rPr lang="en-US" sz="2800" i="1" dirty="0">
                <a:solidFill>
                  <a:srgbClr val="C00000"/>
                </a:solidFill>
              </a:rPr>
              <a:t>Culture </a:t>
            </a:r>
            <a:r>
              <a:rPr lang="en-US" sz="2800" i="1" dirty="0" err="1">
                <a:solidFill>
                  <a:srgbClr val="C00000"/>
                </a:solidFill>
              </a:rPr>
              <a:t>d</a:t>
            </a:r>
            <a:r>
              <a:rPr lang="en-US" sz="28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‘entreprise</a:t>
            </a:r>
            <a:r>
              <a:rPr lang="en-US" sz="2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US" sz="2800" i="1" dirty="0">
              <a:solidFill>
                <a:srgbClr val="C00000"/>
              </a:solidFill>
            </a:endParaRPr>
          </a:p>
        </p:txBody>
      </p:sp>
      <p:pic>
        <p:nvPicPr>
          <p:cNvPr id="4" name="Graphic 3" descr="Thought bubbl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flipH="1">
            <a:off x="2516742" y="1613039"/>
            <a:ext cx="625674" cy="683238"/>
          </a:xfrm>
          <a:prstGeom prst="rect">
            <a:avLst/>
          </a:prstGeom>
        </p:spPr>
      </p:pic>
      <p:pic>
        <p:nvPicPr>
          <p:cNvPr id="6" name="Graphic 5" descr="Network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flipH="1">
            <a:off x="506615" y="526961"/>
            <a:ext cx="718680" cy="805238"/>
          </a:xfrm>
          <a:prstGeom prst="rect">
            <a:avLst/>
          </a:prstGeom>
        </p:spPr>
      </p:pic>
      <p:pic>
        <p:nvPicPr>
          <p:cNvPr id="7" name="Graphic 6" descr="Handshak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flipH="1">
            <a:off x="405154" y="3866621"/>
            <a:ext cx="921603" cy="914400"/>
          </a:xfrm>
          <a:prstGeom prst="rect">
            <a:avLst/>
          </a:prstGeom>
        </p:spPr>
      </p:pic>
      <p:pic>
        <p:nvPicPr>
          <p:cNvPr id="8" name="Graphic 7" descr="Checklist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 flipH="1">
            <a:off x="1326757" y="5351376"/>
            <a:ext cx="934633" cy="914400"/>
          </a:xfrm>
          <a:prstGeom prst="rect">
            <a:avLst/>
          </a:prstGeom>
        </p:spPr>
      </p:pic>
      <p:pic>
        <p:nvPicPr>
          <p:cNvPr id="9" name="Graphic 8" descr="Open Folder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 flipH="1">
            <a:off x="3142416" y="3944453"/>
            <a:ext cx="746985" cy="914400"/>
          </a:xfrm>
          <a:prstGeom prst="rect">
            <a:avLst/>
          </a:prstGeom>
        </p:spPr>
      </p:pic>
      <p:pic>
        <p:nvPicPr>
          <p:cNvPr id="11" name="Graphic 10" descr="Meeti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 flipH="1">
            <a:off x="3779380" y="450379"/>
            <a:ext cx="841248" cy="914400"/>
          </a:xfrm>
          <a:prstGeom prst="rect">
            <a:avLst/>
          </a:prstGeom>
        </p:spPr>
      </p:pic>
      <p:pic>
        <p:nvPicPr>
          <p:cNvPr id="12" name="Graphic 11" descr="Head with Gears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 flipH="1">
            <a:off x="7295352" y="472380"/>
            <a:ext cx="897672" cy="914400"/>
          </a:xfrm>
          <a:prstGeom prst="rect">
            <a:avLst/>
          </a:prstGeom>
        </p:spPr>
      </p:pic>
      <p:pic>
        <p:nvPicPr>
          <p:cNvPr id="13" name="Graphic 12" descr="Lightbulb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 flipH="1">
            <a:off x="7607316" y="5091532"/>
            <a:ext cx="860028" cy="914400"/>
          </a:xfrm>
          <a:prstGeom prst="rect">
            <a:avLst/>
          </a:prstGeom>
        </p:spPr>
      </p:pic>
      <p:pic>
        <p:nvPicPr>
          <p:cNvPr id="14" name="Graphic 13" descr="Hourglass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flipH="1">
            <a:off x="5552256" y="1506342"/>
            <a:ext cx="702240" cy="733043"/>
          </a:xfrm>
          <a:prstGeom prst="rect">
            <a:avLst/>
          </a:prstGeom>
        </p:spPr>
      </p:pic>
      <p:pic>
        <p:nvPicPr>
          <p:cNvPr id="15" name="Graphic 14" descr="Chat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 flipH="1">
            <a:off x="3515908" y="5587368"/>
            <a:ext cx="747672" cy="914400"/>
          </a:xfrm>
          <a:prstGeom prst="rect">
            <a:avLst/>
          </a:prstGeom>
        </p:spPr>
      </p:pic>
      <p:pic>
        <p:nvPicPr>
          <p:cNvPr id="16" name="Graphic 15" descr="Ribbon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 flipH="1">
            <a:off x="5292172" y="4688812"/>
            <a:ext cx="962323" cy="914400"/>
          </a:xfrm>
          <a:prstGeom prst="rect">
            <a:avLst/>
          </a:prstGeom>
        </p:spPr>
      </p:pic>
      <p:pic>
        <p:nvPicPr>
          <p:cNvPr id="17" name="Graphic 16" descr="Building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 flipH="1">
            <a:off x="7071324" y="3678897"/>
            <a:ext cx="88696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21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" y="2726436"/>
            <a:ext cx="9006840" cy="5909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Century Gothic"/>
              </a:rPr>
              <a:t>I. Les </a:t>
            </a:r>
            <a:r>
              <a:rPr lang="en-US" sz="3600" dirty="0" err="1">
                <a:solidFill>
                  <a:srgbClr val="C00000"/>
                </a:solidFill>
                <a:latin typeface="Century Gothic"/>
              </a:rPr>
              <a:t>enjeux</a:t>
            </a:r>
            <a:r>
              <a:rPr lang="en-US" sz="3600" dirty="0">
                <a:solidFill>
                  <a:srgbClr val="C00000"/>
                </a:solidFill>
                <a:latin typeface="Century Gothic"/>
              </a:rPr>
              <a:t> de la </a:t>
            </a:r>
            <a:r>
              <a:rPr lang="en-US" sz="3600" i="1" dirty="0">
                <a:solidFill>
                  <a:srgbClr val="C00000"/>
                </a:solidFill>
                <a:latin typeface="Century Gothic"/>
              </a:rPr>
              <a:t>culture </a:t>
            </a:r>
            <a:r>
              <a:rPr lang="en-US" sz="3600" i="1" dirty="0" err="1">
                <a:solidFill>
                  <a:srgbClr val="C00000"/>
                </a:solidFill>
                <a:latin typeface="Century Gothic"/>
              </a:rPr>
              <a:t>d</a:t>
            </a:r>
            <a:r>
              <a:rPr lang="en-US" sz="36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i="1" dirty="0" err="1">
                <a:solidFill>
                  <a:srgbClr val="C00000"/>
                </a:solidFill>
                <a:latin typeface="Century Gothic"/>
              </a:rPr>
              <a:t>entreprise</a:t>
            </a:r>
            <a:r>
              <a:rPr lang="en-US" sz="3600" i="1" dirty="0">
                <a:solidFill>
                  <a:srgbClr val="C00000"/>
                </a:solidFill>
                <a:latin typeface="Century Gothic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955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" y="2971800"/>
            <a:ext cx="882396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4398"/>
            <a:ext cx="9148572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Les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enjeux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 de la culture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d‘entreprise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, 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llustration</a:t>
            </a:r>
          </a:p>
          <a:p>
            <a:pPr algn="ctr"/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Le </a:t>
            </a:r>
            <a:r>
              <a:rPr lang="en-US" sz="2800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jeu</a:t>
            </a:r>
            <a:r>
              <a:rPr lang="en-US" sz="2800" dirty="0">
                <a:solidFill>
                  <a:schemeClr val="accent6"/>
                </a:solidFill>
                <a:latin typeface="Century Gothic" panose="020B0502020202020204" pitchFamily="34" charset="0"/>
              </a:rPr>
              <a:t> du spaghetti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962" y="1889103"/>
            <a:ext cx="7786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b="1" dirty="0" err="1"/>
              <a:t>quipes</a:t>
            </a:r>
            <a:r>
              <a:rPr lang="en-US" b="1" dirty="0"/>
              <a:t> de 6 </a:t>
            </a:r>
            <a:r>
              <a:rPr lang="en-US" b="1" dirty="0" err="1"/>
              <a:t>personnes</a:t>
            </a:r>
            <a:r>
              <a:rPr lang="en-US" b="1" dirty="0"/>
              <a:t>, </a:t>
            </a:r>
            <a:r>
              <a:rPr lang="en-US" b="1" dirty="0" err="1"/>
              <a:t>construisez</a:t>
            </a:r>
            <a:r>
              <a:rPr lang="en-US" b="1" dirty="0"/>
              <a:t> la plus haute tour gr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âce à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éléments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85" y="2706538"/>
            <a:ext cx="1829754" cy="1951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705" y="2971800"/>
            <a:ext cx="1070578" cy="13742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148" y="3023264"/>
            <a:ext cx="1387858" cy="13878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48"/>
          <a:stretch/>
        </p:blipFill>
        <p:spPr>
          <a:xfrm>
            <a:off x="6610633" y="2535434"/>
            <a:ext cx="1966918" cy="1762115"/>
          </a:xfrm>
          <a:prstGeom prst="rect">
            <a:avLst/>
          </a:prstGeom>
        </p:spPr>
      </p:pic>
      <p:pic>
        <p:nvPicPr>
          <p:cNvPr id="10" name="Graphic 9" descr="Stopwatch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87934" y="4770828"/>
            <a:ext cx="1718689" cy="17186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754151" y="5390106"/>
            <a:ext cx="5870927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Vous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avez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9 minutes.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C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‘est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parti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!</a:t>
            </a:r>
            <a:endParaRPr lang="en-US" sz="28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3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8952" y="1106424"/>
            <a:ext cx="6940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Tour de table - Retour </a:t>
            </a:r>
            <a:r>
              <a:rPr lang="en-US" b="1" dirty="0" err="1">
                <a:latin typeface="Century Gothic" panose="020B0502020202020204" pitchFamily="34" charset="0"/>
              </a:rPr>
              <a:t>d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b="1" dirty="0" err="1">
                <a:latin typeface="Century Gothic" panose="020B0502020202020204" pitchFamily="34" charset="0"/>
              </a:rPr>
              <a:t>exp</a:t>
            </a:r>
            <a:r>
              <a:rPr lang="en-US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b="1" dirty="0" err="1">
                <a:latin typeface="Century Gothic" panose="020B0502020202020204" pitchFamily="34" charset="0"/>
              </a:rPr>
              <a:t>rience</a:t>
            </a:r>
            <a:endParaRPr lang="en-US" b="1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entury Gothic" panose="020B0502020202020204" pitchFamily="34" charset="0"/>
              </a:rPr>
              <a:t>Avez-vous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rencontr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Century Gothic" panose="020B0502020202020204" pitchFamily="34" charset="0"/>
              </a:rPr>
              <a:t> des </a:t>
            </a:r>
            <a:r>
              <a:rPr lang="en-US" dirty="0" err="1">
                <a:latin typeface="Century Gothic" panose="020B0502020202020204" pitchFamily="34" charset="0"/>
              </a:rPr>
              <a:t>difficult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s</a:t>
            </a:r>
            <a:r>
              <a:rPr lang="en-US" dirty="0">
                <a:latin typeface="Century Gothic" panose="020B0502020202020204" pitchFamily="34" charset="0"/>
              </a:rPr>
              <a:t>?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err="1">
                <a:latin typeface="Century Gothic" panose="020B0502020202020204" pitchFamily="34" charset="0"/>
              </a:rPr>
              <a:t>Quel</a:t>
            </a:r>
            <a:r>
              <a:rPr lang="en-US" dirty="0">
                <a:latin typeface="Century Gothic" panose="020B0502020202020204" pitchFamily="34" charset="0"/>
              </a:rPr>
              <a:t> a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t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Century Gothic" panose="020B0502020202020204" pitchFamily="34" charset="0"/>
              </a:rPr>
              <a:t> le principal obstacle </a:t>
            </a:r>
            <a:r>
              <a:rPr lang="en-US" dirty="0" err="1">
                <a:latin typeface="Century Gothic" panose="020B0502020202020204" pitchFamily="34" charset="0"/>
              </a:rPr>
              <a:t>rencontr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Century Gothic" panose="020B0502020202020204" pitchFamily="34" charset="0"/>
              </a:rPr>
              <a:t>?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4" name="Graphic 3" descr="Stopwatch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6928" y="3625037"/>
            <a:ext cx="1718689" cy="17186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9152" y="3700199"/>
            <a:ext cx="6848856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Phase 2</a:t>
            </a:r>
          </a:p>
          <a:p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Vous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avez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9 minutes pour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am</a:t>
            </a:r>
            <a:r>
              <a:rPr lang="en-US" sz="2800" b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liorer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votre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tour. </a:t>
            </a:r>
          </a:p>
          <a:p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C`est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parti</a:t>
            </a:r>
            <a:r>
              <a:rPr lang="en-US" sz="28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396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336" y="1179576"/>
            <a:ext cx="8485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Phase 2</a:t>
            </a:r>
          </a:p>
          <a:p>
            <a:r>
              <a:rPr lang="en-US" sz="2400" b="1" dirty="0" err="1">
                <a:latin typeface="Century Gothic" panose="020B0502020202020204" pitchFamily="34" charset="0"/>
              </a:rPr>
              <a:t>Compte-rendu</a:t>
            </a:r>
            <a:r>
              <a:rPr lang="en-US" sz="2400" b="1" dirty="0">
                <a:latin typeface="Century Gothic" panose="020B0502020202020204" pitchFamily="34" charset="0"/>
              </a:rPr>
              <a:t> critique (“</a:t>
            </a:r>
            <a:r>
              <a:rPr lang="en-US" sz="2400" b="1" i="1" dirty="0" err="1">
                <a:latin typeface="Century Gothic" panose="020B0502020202020204" pitchFamily="34" charset="0"/>
              </a:rPr>
              <a:t>D</a:t>
            </a:r>
            <a:r>
              <a:rPr lang="en-US" sz="2400" b="1" i="1" dirty="0" err="1">
                <a:latin typeface="Century Gothic" panose="020B0502020202020204" pitchFamily="34" charset="0"/>
                <a:cs typeface="Arial" panose="020B0604020202020204" pitchFamily="34" charset="0"/>
              </a:rPr>
              <a:t>ébriefing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”): que </a:t>
            </a:r>
            <a:r>
              <a:rPr lang="en-US" sz="24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pouvons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-nous observer?</a:t>
            </a:r>
          </a:p>
          <a:p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Century Gothic" panose="020B0502020202020204" pitchFamily="34" charset="0"/>
              </a:rPr>
              <a:t>Quelles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ont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t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>
                <a:latin typeface="Century Gothic" panose="020B0502020202020204" pitchFamily="34" charset="0"/>
              </a:rPr>
              <a:t> les </a:t>
            </a:r>
            <a:r>
              <a:rPr lang="en-US" dirty="0" err="1">
                <a:latin typeface="Century Gothic" panose="020B0502020202020204" pitchFamily="34" charset="0"/>
              </a:rPr>
              <a:t>difficult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rencontr</a:t>
            </a:r>
            <a:r>
              <a:rPr lang="en-US" dirty="0" err="1"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es</a:t>
            </a:r>
            <a:r>
              <a:rPr lang="en-US" dirty="0">
                <a:latin typeface="Century Gothic" panose="020B0502020202020204" pitchFamily="34" charset="0"/>
              </a:rPr>
              <a:t> entre la phase 1 et la phase 2?</a:t>
            </a:r>
          </a:p>
          <a:p>
            <a:pPr algn="just"/>
            <a:endParaRPr lang="en-US" dirty="0">
              <a:latin typeface="Century Gothic" panose="020B0502020202020204" pitchFamily="34" charset="0"/>
            </a:endParaRPr>
          </a:p>
          <a:p>
            <a:pPr algn="just"/>
            <a:endParaRPr lang="en-US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Century Gothic" panose="020B0502020202020204" pitchFamily="34" charset="0"/>
              </a:rPr>
              <a:t>Quel</a:t>
            </a:r>
            <a:r>
              <a:rPr lang="en-US" dirty="0">
                <a:latin typeface="Century Gothic" panose="020B0502020202020204" pitchFamily="34" charset="0"/>
              </a:rPr>
              <a:t> a </a:t>
            </a:r>
            <a:r>
              <a:rPr lang="en-US" dirty="0" err="1">
                <a:latin typeface="Century Gothic" panose="020B0502020202020204" pitchFamily="34" charset="0"/>
              </a:rPr>
              <a:t>été</a:t>
            </a:r>
            <a:r>
              <a:rPr lang="en-US" dirty="0">
                <a:latin typeface="Century Gothic" panose="020B0502020202020204" pitchFamily="34" charset="0"/>
              </a:rPr>
              <a:t> le </a:t>
            </a:r>
            <a:r>
              <a:rPr lang="en-US" dirty="0" err="1">
                <a:latin typeface="Century Gothic" panose="020B0502020202020204" pitchFamily="34" charset="0"/>
              </a:rPr>
              <a:t>rôle</a:t>
            </a:r>
            <a:r>
              <a:rPr lang="en-US" dirty="0">
                <a:latin typeface="Century Gothic" panose="020B0502020202020204" pitchFamily="34" charset="0"/>
              </a:rPr>
              <a:t> de </a:t>
            </a:r>
            <a:r>
              <a:rPr lang="en-US" dirty="0" err="1">
                <a:latin typeface="Century Gothic" panose="020B0502020202020204" pitchFamily="34" charset="0"/>
              </a:rPr>
              <a:t>chacun</a:t>
            </a:r>
            <a:r>
              <a:rPr lang="en-US" dirty="0">
                <a:latin typeface="Century Gothic" panose="020B0502020202020204" pitchFamily="34" charset="0"/>
              </a:rPr>
              <a:t> et comment se </a:t>
            </a:r>
            <a:r>
              <a:rPr lang="en-US" dirty="0" err="1">
                <a:latin typeface="Century Gothic" panose="020B0502020202020204" pitchFamily="34" charset="0"/>
              </a:rPr>
              <a:t>sont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répartis</a:t>
            </a:r>
            <a:r>
              <a:rPr lang="en-US" dirty="0">
                <a:latin typeface="Century Gothic" panose="020B0502020202020204" pitchFamily="34" charset="0"/>
              </a:rPr>
              <a:t> les </a:t>
            </a:r>
            <a:r>
              <a:rPr lang="en-US" dirty="0" err="1">
                <a:latin typeface="Century Gothic" panose="020B0502020202020204" pitchFamily="34" charset="0"/>
              </a:rPr>
              <a:t>rôles</a:t>
            </a:r>
            <a:r>
              <a:rPr lang="en-US" dirty="0">
                <a:latin typeface="Century Gothic" panose="020B0502020202020204" pitchFamily="34" charset="0"/>
              </a:rPr>
              <a:t>? Y </a:t>
            </a:r>
            <a:r>
              <a:rPr lang="en-US" dirty="0" err="1">
                <a:latin typeface="Century Gothic" panose="020B0502020202020204" pitchFamily="34" charset="0"/>
              </a:rPr>
              <a:t>avait-il</a:t>
            </a:r>
            <a:r>
              <a:rPr lang="en-US" dirty="0">
                <a:latin typeface="Century Gothic" panose="020B0502020202020204" pitchFamily="34" charset="0"/>
              </a:rPr>
              <a:t> un leader?</a:t>
            </a:r>
          </a:p>
          <a:p>
            <a:pPr algn="just"/>
            <a:endParaRPr lang="en-US" dirty="0">
              <a:latin typeface="Century Gothic" panose="020B0502020202020204" pitchFamily="34" charset="0"/>
            </a:endParaRPr>
          </a:p>
          <a:p>
            <a:pPr algn="just"/>
            <a:endParaRPr lang="en-US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Century Gothic" panose="020B0502020202020204" pitchFamily="34" charset="0"/>
              </a:rPr>
              <a:t>Pourquoi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l`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quipe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gagnante</a:t>
            </a:r>
            <a:r>
              <a:rPr lang="en-US" dirty="0">
                <a:latin typeface="Century Gothic" panose="020B0502020202020204" pitchFamily="34" charset="0"/>
              </a:rPr>
              <a:t> a-t-</a:t>
            </a:r>
            <a:r>
              <a:rPr lang="en-US" dirty="0" err="1">
                <a:latin typeface="Century Gothic" panose="020B0502020202020204" pitchFamily="34" charset="0"/>
              </a:rPr>
              <a:t>elle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gagné</a:t>
            </a:r>
            <a:r>
              <a:rPr lang="en-US" dirty="0">
                <a:latin typeface="Century Gothic" panose="020B0502020202020204" pitchFamily="34" charset="0"/>
              </a:rPr>
              <a:t>? (</a:t>
            </a:r>
            <a:r>
              <a:rPr lang="en-US" dirty="0" err="1">
                <a:latin typeface="Century Gothic" panose="020B0502020202020204" pitchFamily="34" charset="0"/>
              </a:rPr>
              <a:t>r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>
                <a:latin typeface="Century Gothic" panose="020B0502020202020204" pitchFamily="34" charset="0"/>
              </a:rPr>
              <a:t>flexion</a:t>
            </a:r>
            <a:r>
              <a:rPr lang="en-US" dirty="0">
                <a:latin typeface="Century Gothic" panose="020B0502020202020204" pitchFamily="34" charset="0"/>
              </a:rPr>
              <a:t> commune)</a:t>
            </a:r>
          </a:p>
        </p:txBody>
      </p:sp>
    </p:spTree>
    <p:extLst>
      <p:ext uri="{BB962C8B-B14F-4D97-AF65-F5344CB8AC3E}">
        <p14:creationId xmlns:p14="http://schemas.microsoft.com/office/powerpoint/2010/main" val="168020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744" y="119341"/>
            <a:ext cx="8906256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Conclusion sur le </a:t>
            </a:r>
            <a:r>
              <a:rPr lang="en-US" sz="3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jeu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 du spaghetti</a:t>
            </a:r>
          </a:p>
          <a:p>
            <a:pPr algn="ctr"/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2400" b="1" i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Quel</a:t>
            </a:r>
            <a:r>
              <a:rPr lang="en-US" sz="2400" b="1" i="1" dirty="0">
                <a:solidFill>
                  <a:schemeClr val="accent6"/>
                </a:solidFill>
                <a:latin typeface="Century Gothic" panose="020B0502020202020204" pitchFamily="34" charset="0"/>
              </a:rPr>
              <a:t>(s) lien(s) avec la culture </a:t>
            </a:r>
            <a:r>
              <a:rPr lang="en-US" sz="2400" b="1" i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d</a:t>
            </a:r>
            <a:r>
              <a:rPr lang="en-US" sz="2400" b="1" i="1" dirty="0" err="1">
                <a:solidFill>
                  <a:schemeClr val="accent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'</a:t>
            </a:r>
            <a:r>
              <a:rPr lang="en-US" sz="2400" b="1" i="1" dirty="0" err="1">
                <a:solidFill>
                  <a:schemeClr val="accent6"/>
                </a:solidFill>
                <a:latin typeface="Century Gothic" panose="020B0502020202020204" pitchFamily="34" charset="0"/>
              </a:rPr>
              <a:t>entreprise</a:t>
            </a:r>
            <a:r>
              <a:rPr lang="en-US" sz="2400" b="1" i="1" dirty="0">
                <a:solidFill>
                  <a:schemeClr val="accent6"/>
                </a:solidFill>
                <a:latin typeface="Century Gothic" panose="020B0502020202020204" pitchFamily="34" charset="0"/>
              </a:rPr>
              <a:t>?</a:t>
            </a:r>
            <a:r>
              <a:rPr lang="en-US" sz="2400" b="1" i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27048"/>
            <a:ext cx="9582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Pour </a:t>
            </a:r>
            <a:r>
              <a:rPr lang="en-US" dirty="0" err="1">
                <a:latin typeface="Century Gothic" panose="020B0502020202020204" pitchFamily="34" charset="0"/>
              </a:rPr>
              <a:t>construire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cette</a:t>
            </a:r>
            <a:r>
              <a:rPr lang="en-US" dirty="0">
                <a:latin typeface="Century Gothic" panose="020B0502020202020204" pitchFamily="34" charset="0"/>
              </a:rPr>
              <a:t> tour, </a:t>
            </a:r>
            <a:r>
              <a:rPr lang="en-US" dirty="0" err="1">
                <a:latin typeface="Century Gothic" panose="020B0502020202020204" pitchFamily="34" charset="0"/>
              </a:rPr>
              <a:t>comme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dans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toute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entreprise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ou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organisation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dirty="0" err="1">
                <a:latin typeface="Century Gothic" panose="020B0502020202020204" pitchFamily="34" charset="0"/>
              </a:rPr>
              <a:t>vous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err="1">
                <a:latin typeface="Century Gothic" panose="020B0502020202020204" pitchFamily="34" charset="0"/>
              </a:rPr>
              <a:t>avez</a:t>
            </a:r>
            <a:r>
              <a:rPr lang="en-US" dirty="0"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6" name="Rectangle: Rounded Corners 5"/>
          <p:cNvSpPr/>
          <p:nvPr/>
        </p:nvSpPr>
        <p:spPr bwMode="auto">
          <a:xfrm>
            <a:off x="5803392" y="2323033"/>
            <a:ext cx="3081528" cy="13624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Et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é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en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comp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étit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ion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avec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d`autres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équipes</a:t>
            </a:r>
            <a:endParaRPr lang="en-US" sz="1800" dirty="0">
              <a:solidFill>
                <a:srgbClr val="191919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marché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concurrentiel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)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191919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" name="Rectangle: Rounded Corners 8"/>
          <p:cNvSpPr/>
          <p:nvPr/>
        </p:nvSpPr>
        <p:spPr bwMode="auto">
          <a:xfrm>
            <a:off x="5922264" y="5320267"/>
            <a:ext cx="3081528" cy="13624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Innové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et fait face au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changement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(entre la phase 1 et 2) </a:t>
            </a:r>
          </a:p>
        </p:txBody>
      </p:sp>
      <p:sp>
        <p:nvSpPr>
          <p:cNvPr id="10" name="Rectangle: Rounded Corners 9"/>
          <p:cNvSpPr/>
          <p:nvPr/>
        </p:nvSpPr>
        <p:spPr bwMode="auto">
          <a:xfrm>
            <a:off x="237744" y="5320267"/>
            <a:ext cx="3081528" cy="13624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Confronté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des points de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vue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et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pris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des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décisions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191919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Rectangle: Rounded Corners 10"/>
          <p:cNvSpPr/>
          <p:nvPr/>
        </p:nvSpPr>
        <p:spPr bwMode="auto">
          <a:xfrm>
            <a:off x="237744" y="2323033"/>
            <a:ext cx="3081528" cy="13624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Voulu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atteindre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un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objectif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commun</a:t>
            </a:r>
            <a:r>
              <a:rPr lang="en-US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2" name="Rectangle: Rounded Corners 11"/>
          <p:cNvSpPr/>
          <p:nvPr/>
        </p:nvSpPr>
        <p:spPr bwMode="auto">
          <a:xfrm>
            <a:off x="3031236" y="3840729"/>
            <a:ext cx="3081528" cy="1362456"/>
          </a:xfrm>
          <a:prstGeom prst="round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Construit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un esprit </a:t>
            </a:r>
            <a:r>
              <a:rPr lang="en-US" sz="1800" dirty="0" err="1">
                <a:solidFill>
                  <a:srgbClr val="191919"/>
                </a:solidFill>
                <a:latin typeface="Century Gothic" panose="020B0502020202020204" pitchFamily="34" charset="0"/>
              </a:rPr>
              <a:t>d'équipe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19191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191919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3" name="Arc 12"/>
          <p:cNvSpPr/>
          <p:nvPr/>
        </p:nvSpPr>
        <p:spPr bwMode="auto">
          <a:xfrm>
            <a:off x="3456432" y="2898648"/>
            <a:ext cx="173736" cy="45719"/>
          </a:xfrm>
          <a:prstGeom prst="arc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191919"/>
              </a:solidFill>
              <a:effectLst/>
              <a:latin typeface="HelvNeue Light for IB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10 September 2009">
  <a:themeElements>
    <a:clrScheme name="10 September 2009 1">
      <a:dk1>
        <a:srgbClr val="6D6E70"/>
      </a:dk1>
      <a:lt1>
        <a:srgbClr val="FFFFFF"/>
      </a:lt1>
      <a:dk2>
        <a:srgbClr val="191919"/>
      </a:dk2>
      <a:lt2>
        <a:srgbClr val="B2B2B2"/>
      </a:lt2>
      <a:accent1>
        <a:srgbClr val="00B0DA"/>
      </a:accent1>
      <a:accent2>
        <a:srgbClr val="00B0DA"/>
      </a:accent2>
      <a:accent3>
        <a:srgbClr val="FFFFFF"/>
      </a:accent3>
      <a:accent4>
        <a:srgbClr val="5C5D5F"/>
      </a:accent4>
      <a:accent5>
        <a:srgbClr val="AAD4EA"/>
      </a:accent5>
      <a:accent6>
        <a:srgbClr val="009FC5"/>
      </a:accent6>
      <a:hlink>
        <a:srgbClr val="00B0DA"/>
      </a:hlink>
      <a:folHlink>
        <a:srgbClr val="AB1A86"/>
      </a:folHlink>
    </a:clrScheme>
    <a:fontScheme name="10 September 2009">
      <a:majorFont>
        <a:latin typeface="HelvNeue Light for IBM"/>
        <a:ea typeface=""/>
        <a:cs typeface=""/>
      </a:majorFont>
      <a:minorFont>
        <a:latin typeface="HelvNeue Light for IB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191919"/>
            </a:solidFill>
            <a:effectLst/>
            <a:latin typeface="HelvNeue Light for IB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191919"/>
            </a:solidFill>
            <a:effectLst/>
            <a:latin typeface="HelvNeue Light for IBM" pitchFamily="34" charset="0"/>
          </a:defRPr>
        </a:defPPr>
      </a:lstStyle>
    </a:lnDef>
  </a:objectDefaults>
  <a:extraClrSchemeLst>
    <a:extraClrScheme>
      <a:clrScheme name="10 September 2009 1">
        <a:dk1>
          <a:srgbClr val="6D6E70"/>
        </a:dk1>
        <a:lt1>
          <a:srgbClr val="FFFFFF"/>
        </a:lt1>
        <a:dk2>
          <a:srgbClr val="191919"/>
        </a:dk2>
        <a:lt2>
          <a:srgbClr val="B2B2B2"/>
        </a:lt2>
        <a:accent1>
          <a:srgbClr val="00B0DA"/>
        </a:accent1>
        <a:accent2>
          <a:srgbClr val="00B0DA"/>
        </a:accent2>
        <a:accent3>
          <a:srgbClr val="FFFFFF"/>
        </a:accent3>
        <a:accent4>
          <a:srgbClr val="5C5D5F"/>
        </a:accent4>
        <a:accent5>
          <a:srgbClr val="AAD4EA"/>
        </a:accent5>
        <a:accent6>
          <a:srgbClr val="009FC5"/>
        </a:accent6>
        <a:hlink>
          <a:srgbClr val="00B0DA"/>
        </a:hlink>
        <a:folHlink>
          <a:srgbClr val="AB1A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14658</TotalTime>
  <Words>615</Words>
  <Application>Microsoft Office PowerPoint</Application>
  <PresentationFormat>On-screen Show (4:3)</PresentationFormat>
  <Paragraphs>103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HelvNeue Light for IBM</vt:lpstr>
      <vt:lpstr>Wingdings</vt:lpstr>
      <vt:lpstr>10 September 2009</vt:lpstr>
      <vt:lpstr>Cursus optionnel Français Langue Professionnelle  Cours de Culture d'entreprise - Session 1 21/02/2017  Sébastien Verdier Nicolas Bitaudeau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IBM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Presentations: Smart Planet Template</dc:title>
  <dc:creator>krisbiron</dc:creator>
  <cp:lastModifiedBy>Oracle company</cp:lastModifiedBy>
  <cp:revision>658</cp:revision>
  <dcterms:created xsi:type="dcterms:W3CDTF">2014-12-08T21:55:31Z</dcterms:created>
  <dcterms:modified xsi:type="dcterms:W3CDTF">2017-03-07T04:16:57Z</dcterms:modified>
</cp:coreProperties>
</file>