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294" r:id="rId2"/>
    <p:sldId id="423" r:id="rId3"/>
    <p:sldId id="407" r:id="rId4"/>
    <p:sldId id="402" r:id="rId5"/>
    <p:sldId id="414" r:id="rId6"/>
    <p:sldId id="415" r:id="rId7"/>
    <p:sldId id="409" r:id="rId8"/>
    <p:sldId id="412" r:id="rId9"/>
    <p:sldId id="410" r:id="rId10"/>
    <p:sldId id="413" r:id="rId11"/>
    <p:sldId id="417" r:id="rId12"/>
    <p:sldId id="424" r:id="rId13"/>
    <p:sldId id="418" r:id="rId14"/>
    <p:sldId id="425" r:id="rId15"/>
    <p:sldId id="427" r:id="rId16"/>
    <p:sldId id="426" r:id="rId17"/>
    <p:sldId id="420" r:id="rId18"/>
    <p:sldId id="428" r:id="rId19"/>
    <p:sldId id="429" r:id="rId20"/>
    <p:sldId id="416" r:id="rId21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5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027"/>
    <a:srgbClr val="FDB813"/>
    <a:srgbClr val="FFFFFF"/>
    <a:srgbClr val="00B0DA"/>
    <a:srgbClr val="6D6E70"/>
    <a:srgbClr val="AB1A86"/>
    <a:srgbClr val="8CC63F"/>
    <a:srgbClr val="F04E37"/>
    <a:srgbClr val="00A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2" autoAdjust="0"/>
    <p:restoredTop sz="95135" autoAdjust="0"/>
  </p:normalViewPr>
  <p:slideViewPr>
    <p:cSldViewPr snapToGrid="0">
      <p:cViewPr varScale="1">
        <p:scale>
          <a:sx n="88" d="100"/>
          <a:sy n="88" d="100"/>
        </p:scale>
        <p:origin x="1123" y="82"/>
      </p:cViewPr>
      <p:guideLst>
        <p:guide orient="horz" pos="1295"/>
        <p:guide pos="2830"/>
      </p:guideLst>
    </p:cSldViewPr>
  </p:slideViewPr>
  <p:outlineViewPr>
    <p:cViewPr>
      <p:scale>
        <a:sx n="33" d="100"/>
        <a:sy n="33" d="100"/>
      </p:scale>
      <p:origin x="0" y="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99E1-2F6C-1143-9DF8-8ECBCD01D041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54D96-FAC3-2D49-827B-F309FAD9D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29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5C4898A-41A8-49D6-8E48-9D853EBFD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74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8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7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75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36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49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78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90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43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2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94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37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25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0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1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25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3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5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9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E98947E1-6E9C-4553-A175-053CB8F722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2">
    <p:bg>
      <p:bgPr>
        <a:solidFill>
          <a:srgbClr val="8C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50243"/>
            <a:ext cx="8503920" cy="634789"/>
          </a:xfrm>
        </p:spPr>
        <p:txBody>
          <a:bodyPr anchor="b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703320"/>
            <a:ext cx="8476488" cy="338328"/>
          </a:xfrm>
        </p:spPr>
        <p:txBody>
          <a:bodyPr lIns="0" anchor="b" anchorCtr="0"/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3">
    <p:bg>
      <p:bgPr>
        <a:solidFill>
          <a:srgbClr val="00A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50243"/>
            <a:ext cx="8503920" cy="634789"/>
          </a:xfrm>
        </p:spPr>
        <p:txBody>
          <a:bodyPr anchor="b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703320"/>
            <a:ext cx="8476488" cy="338328"/>
          </a:xfrm>
        </p:spPr>
        <p:txBody>
          <a:bodyPr lIns="0" anchor="b" anchorCtr="0"/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4">
    <p:bg>
      <p:bgPr>
        <a:solidFill>
          <a:srgbClr val="FDB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50243"/>
            <a:ext cx="8503920" cy="634789"/>
          </a:xfrm>
        </p:spPr>
        <p:txBody>
          <a:bodyPr anchor="b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703320"/>
            <a:ext cx="8476488" cy="338328"/>
          </a:xfrm>
        </p:spPr>
        <p:txBody>
          <a:bodyPr lIns="0" anchor="b" anchorCtr="0"/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5">
    <p:bg>
      <p:bgPr>
        <a:solidFill>
          <a:srgbClr val="F19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50243"/>
            <a:ext cx="8503920" cy="634789"/>
          </a:xfrm>
        </p:spPr>
        <p:txBody>
          <a:bodyPr anchor="b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703320"/>
            <a:ext cx="8476488" cy="338328"/>
          </a:xfrm>
        </p:spPr>
        <p:txBody>
          <a:bodyPr lIns="0" anchor="b" anchorCtr="0"/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6">
    <p:bg>
      <p:bgPr>
        <a:solidFill>
          <a:srgbClr val="F04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50243"/>
            <a:ext cx="8503920" cy="634789"/>
          </a:xfrm>
        </p:spPr>
        <p:txBody>
          <a:bodyPr anchor="b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703320"/>
            <a:ext cx="8476488" cy="338328"/>
          </a:xfrm>
        </p:spPr>
        <p:txBody>
          <a:bodyPr lIns="0" anchor="b" anchorCtr="0"/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7">
    <p:bg>
      <p:bgPr>
        <a:solidFill>
          <a:srgbClr val="AB1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50243"/>
            <a:ext cx="8503920" cy="634789"/>
          </a:xfrm>
        </p:spPr>
        <p:txBody>
          <a:bodyPr anchor="b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703320"/>
            <a:ext cx="8476488" cy="338328"/>
          </a:xfrm>
        </p:spPr>
        <p:txBody>
          <a:bodyPr lIns="0" anchor="b" anchorCtr="0"/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613" y="292100"/>
            <a:ext cx="8686800" cy="39498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Table of contents/Agenda template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163823" y="1828800"/>
            <a:ext cx="5687845" cy="4114800"/>
          </a:xfrm>
        </p:spPr>
        <p:txBody>
          <a:bodyPr lIns="0" tIns="91440" bIns="0"/>
          <a:lstStyle>
            <a:lvl1pPr marL="0" indent="0">
              <a:lnSpc>
                <a:spcPts val="1300"/>
              </a:lnSpc>
              <a:spcBef>
                <a:spcPts val="1080"/>
              </a:spcBef>
              <a:buNone/>
              <a:defRPr sz="1200"/>
            </a:lvl1pPr>
          </a:lstStyle>
          <a:p>
            <a:pPr lvl="0"/>
            <a:r>
              <a:rPr lang="en-US" dirty="0"/>
              <a:t>Note that the contents/agenda items are written in sentence case</a:t>
            </a:r>
          </a:p>
          <a:p>
            <a:pPr lvl="0"/>
            <a:r>
              <a:rPr lang="en-US" dirty="0"/>
              <a:t>Title the page “Table of contents” if the document is meant to be read or is a “leave behind.” Use “Agenda” if the document will be presented formally</a:t>
            </a:r>
          </a:p>
          <a:p>
            <a:pPr lvl="0"/>
            <a:r>
              <a:rPr lang="en-US" dirty="0"/>
              <a:t>This page should appear at the beginning of each section, with the highlighted section appearing in blue and bold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9184" y="1828800"/>
            <a:ext cx="2743200" cy="41148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Content heading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 tIns="914400" anchor="ctr" anchorCtr="0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613" y="5440680"/>
            <a:ext cx="8503920" cy="394980"/>
          </a:xfrm>
        </p:spPr>
        <p:txBody>
          <a:bodyPr/>
          <a:lstStyle>
            <a:lvl1pPr>
              <a:defRPr>
                <a:solidFill>
                  <a:srgbClr val="FDB813"/>
                </a:solidFill>
              </a:defRPr>
            </a:lvl1pPr>
          </a:lstStyle>
          <a:p>
            <a:r>
              <a:rPr lang="en-US" dirty="0"/>
              <a:t>Full bleed images preferred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9184" y="5989320"/>
            <a:ext cx="8503920" cy="731520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rgbClr val="6D6E7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rtl="0" fontAlgn="base"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itchFamily="2" charset="2"/>
              <a:buNone/>
            </a:pPr>
            <a:r>
              <a:rPr lang="en-US" dirty="0"/>
              <a:t>Text over top of full bleed images would be in white or a color from the color palette that would offer good contrast. Also, colored text in Arial Bold would have greater impact.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de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526280"/>
          </a:xfrm>
        </p:spPr>
        <p:txBody>
          <a:bodyPr tIns="914400" anchor="ctr" anchorCtr="0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257800"/>
            <a:ext cx="8503920" cy="225703"/>
          </a:xfrm>
        </p:spPr>
        <p:txBody>
          <a:bodyPr/>
          <a:lstStyle>
            <a:lvl1pPr>
              <a:defRPr sz="1600">
                <a:solidFill>
                  <a:srgbClr val="00B0DA"/>
                </a:solidFill>
              </a:defRPr>
            </a:lvl1pPr>
          </a:lstStyle>
          <a:p>
            <a:r>
              <a:rPr lang="en-US" dirty="0"/>
              <a:t>Images also have more impact if they can bleed 3 sides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5532120"/>
            <a:ext cx="7315200" cy="914400"/>
          </a:xfrm>
        </p:spPr>
        <p:txBody>
          <a:bodyPr/>
          <a:lstStyle>
            <a:lvl1pPr marL="0" indent="0">
              <a:buNone/>
              <a:defRPr kern="1200">
                <a:solidFill>
                  <a:srgbClr val="6D6E70"/>
                </a:solidFill>
              </a:defRPr>
            </a:lvl1pPr>
          </a:lstStyle>
          <a:p>
            <a:pPr lvl="0"/>
            <a:r>
              <a:rPr lang="en-US" dirty="0"/>
              <a:t>Text under partial bleed images would be in 70% black or a color from the color palette. Also, colored text in Arial Bold would have greater impact.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07996"/>
          </a:xfrm>
        </p:spPr>
        <p:txBody>
          <a:bodyPr/>
          <a:lstStyle>
            <a:lvl1pPr algn="l">
              <a:defRPr sz="4000" b="0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C56F6E69-880F-4956-8549-CB4C2ABA64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52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8150"/>
          </a:xfrm>
          <a:prstGeom prst="rect">
            <a:avLst/>
          </a:prstGeom>
          <a:noFill/>
        </p:spPr>
      </p:pic>
      <p:pic>
        <p:nvPicPr>
          <p:cNvPr id="68654" name="Picture 46" descr="blue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54763"/>
            <a:ext cx="630238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8328" y="3703320"/>
            <a:ext cx="8503920" cy="338328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5120640"/>
            <a:ext cx="8503920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07924"/>
            <a:ext cx="8503920" cy="677108"/>
          </a:xfrm>
        </p:spPr>
        <p:txBody>
          <a:bodyPr anchor="b" anchorCtr="0"/>
          <a:lstStyle>
            <a:lvl1pPr>
              <a:defRPr sz="4800">
                <a:solidFill>
                  <a:srgbClr val="00B0DA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827213"/>
            <a:ext cx="4151312" cy="365601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827213"/>
            <a:ext cx="4151313" cy="365601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243B09B9-FE11-485D-B193-4DE649C9C9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79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DA39A948-DEA7-4EFA-9130-61B45069BC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6826F9A1-9B46-4608-B497-7E101192D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53998"/>
          </a:xfrm>
        </p:spPr>
        <p:txBody>
          <a:bodyPr anchor="b"/>
          <a:lstStyle>
            <a:lvl1pPr algn="l">
              <a:defRPr sz="20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6F2D88F4-1BBD-4436-A230-2453F5FE0D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82619"/>
            <a:ext cx="5486400" cy="394980"/>
          </a:xfrm>
        </p:spPr>
        <p:txBody>
          <a:bodyPr anchor="b"/>
          <a:lstStyle>
            <a:lvl1pPr algn="l">
              <a:defRPr sz="28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fld id="{24BC8B11-60A6-4B69-B419-B94172AA64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42D62209-4EDF-4572-8BE8-285CD08041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3713" y="292100"/>
            <a:ext cx="2171700" cy="51911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92100"/>
            <a:ext cx="6362700" cy="51911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01724DF2-28ED-446F-A429-CB9011BDF2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52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815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8328" y="3703320"/>
            <a:ext cx="8503920" cy="338328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5120640"/>
            <a:ext cx="8503920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07924"/>
            <a:ext cx="8503920" cy="677108"/>
          </a:xfrm>
        </p:spPr>
        <p:txBody>
          <a:bodyPr anchor="b" anchorCtr="0"/>
          <a:lstStyle>
            <a:lvl1pPr>
              <a:defRPr sz="4800">
                <a:solidFill>
                  <a:srgbClr val="8CC63F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  <p:pic>
        <p:nvPicPr>
          <p:cNvPr id="7" name="Picture 5" descr="green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54763"/>
            <a:ext cx="630238" cy="2555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52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815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8328" y="3703320"/>
            <a:ext cx="8503920" cy="338328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5120640"/>
            <a:ext cx="8503920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07924"/>
            <a:ext cx="8503920" cy="677108"/>
          </a:xfrm>
        </p:spPr>
        <p:txBody>
          <a:bodyPr anchor="b" anchorCtr="0"/>
          <a:lstStyle>
            <a:lvl1pPr>
              <a:defRPr sz="4800">
                <a:solidFill>
                  <a:srgbClr val="00A6A0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  <p:pic>
        <p:nvPicPr>
          <p:cNvPr id="7" name="Picture 5" descr="teal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54763"/>
            <a:ext cx="630238" cy="2555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52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815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8328" y="3703320"/>
            <a:ext cx="8503920" cy="338328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5120640"/>
            <a:ext cx="8503920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07924"/>
            <a:ext cx="8503920" cy="677108"/>
          </a:xfrm>
        </p:spPr>
        <p:txBody>
          <a:bodyPr anchor="b" anchorCtr="0"/>
          <a:lstStyle>
            <a:lvl1pPr>
              <a:defRPr sz="4800">
                <a:solidFill>
                  <a:srgbClr val="FDB813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  <p:pic>
        <p:nvPicPr>
          <p:cNvPr id="7" name="Picture 5" descr="yellow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54763"/>
            <a:ext cx="630936" cy="2591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52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815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8328" y="3703320"/>
            <a:ext cx="8503920" cy="338328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5120640"/>
            <a:ext cx="8503920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07924"/>
            <a:ext cx="8503920" cy="677108"/>
          </a:xfrm>
        </p:spPr>
        <p:txBody>
          <a:bodyPr anchor="b" anchorCtr="0"/>
          <a:lstStyle>
            <a:lvl1pPr>
              <a:defRPr sz="4800">
                <a:solidFill>
                  <a:srgbClr val="F19027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  <p:pic>
        <p:nvPicPr>
          <p:cNvPr id="7" name="Picture 5" descr="orange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54763"/>
            <a:ext cx="630238" cy="2555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52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815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8328" y="3703320"/>
            <a:ext cx="8503920" cy="338328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5120640"/>
            <a:ext cx="8503920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07924"/>
            <a:ext cx="8503920" cy="677108"/>
          </a:xfrm>
        </p:spPr>
        <p:txBody>
          <a:bodyPr anchor="b" anchorCtr="0"/>
          <a:lstStyle>
            <a:lvl1pPr>
              <a:defRPr sz="4800">
                <a:solidFill>
                  <a:srgbClr val="F04E37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  <p:pic>
        <p:nvPicPr>
          <p:cNvPr id="7" name="Picture 5" descr="red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54763"/>
            <a:ext cx="630238" cy="2555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52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815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8328" y="3703320"/>
            <a:ext cx="8503920" cy="338328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5120640"/>
            <a:ext cx="8503920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07924"/>
            <a:ext cx="8503920" cy="677108"/>
          </a:xfrm>
        </p:spPr>
        <p:txBody>
          <a:bodyPr anchor="b" anchorCtr="0"/>
          <a:lstStyle>
            <a:lvl1pPr>
              <a:defRPr sz="4800">
                <a:solidFill>
                  <a:srgbClr val="AB1A86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  <p:pic>
        <p:nvPicPr>
          <p:cNvPr id="7" name="Picture 5" descr="purple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54763"/>
            <a:ext cx="630238" cy="2555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1">
    <p:bg>
      <p:bgPr>
        <a:solidFill>
          <a:srgbClr val="00B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50243"/>
            <a:ext cx="8503920" cy="634789"/>
          </a:xfrm>
        </p:spPr>
        <p:txBody>
          <a:bodyPr anchor="b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703320"/>
            <a:ext cx="8476488" cy="338328"/>
          </a:xfrm>
        </p:spPr>
        <p:txBody>
          <a:bodyPr lIns="0" anchor="b" anchorCtr="0"/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827213"/>
            <a:ext cx="8455025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292100"/>
            <a:ext cx="8686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763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8613" y="6524625"/>
            <a:ext cx="2124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90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7637" name="Picture 53" descr="IBM-logo-50-black"/>
          <p:cNvPicPr>
            <a:picLocks noChangeAspect="1" noChangeArrowheads="1"/>
          </p:cNvPicPr>
          <p:nvPr userDrawn="1"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716963" y="6070600"/>
            <a:ext cx="215900" cy="577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3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7" r:id="rId10"/>
    <p:sldLayoutId id="2147483688" r:id="rId11"/>
    <p:sldLayoutId id="2147483686" r:id="rId12"/>
    <p:sldLayoutId id="2147483683" r:id="rId13"/>
    <p:sldLayoutId id="2147483684" r:id="rId14"/>
    <p:sldLayoutId id="2147483685" r:id="rId15"/>
    <p:sldLayoutId id="2147483693" r:id="rId16"/>
    <p:sldLayoutId id="2147483690" r:id="rId17"/>
    <p:sldLayoutId id="2147483691" r:id="rId18"/>
    <p:sldLayoutId id="2147483667" r:id="rId19"/>
    <p:sldLayoutId id="2147483668" r:id="rId20"/>
    <p:sldLayoutId id="2147483669" r:id="rId21"/>
    <p:sldLayoutId id="2147483671" r:id="rId22"/>
    <p:sldLayoutId id="2147483672" r:id="rId23"/>
    <p:sldLayoutId id="2147483673" r:id="rId24"/>
    <p:sldLayoutId id="2147483674" r:id="rId25"/>
    <p:sldLayoutId id="2147483675" r:id="rId2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9pPr>
    </p:titleStyle>
    <p:bodyStyle>
      <a:lvl1pPr marL="173038" indent="-173038" algn="l" rtl="0" fontAlgn="base">
        <a:spcBef>
          <a:spcPct val="5000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Char char="§"/>
        <a:defRPr sz="1600">
          <a:solidFill>
            <a:srgbClr val="6D6E70"/>
          </a:solidFill>
          <a:latin typeface="Arial" pitchFamily="34" charset="0"/>
          <a:ea typeface="+mn-ea"/>
          <a:cs typeface="Arial" pitchFamily="34" charset="0"/>
        </a:defRPr>
      </a:lvl1pPr>
      <a:lvl2pPr marL="509588" indent="-163513" algn="l" rtl="0" fontAlgn="base">
        <a:spcBef>
          <a:spcPct val="0"/>
        </a:spcBef>
        <a:spcAft>
          <a:spcPct val="0"/>
        </a:spcAft>
        <a:buClr>
          <a:srgbClr val="6D6E70"/>
        </a:buClr>
        <a:buSzPct val="90000"/>
        <a:buFont typeface="Arial" charset="0"/>
        <a:buChar char="–"/>
        <a:defRPr sz="1600">
          <a:solidFill>
            <a:srgbClr val="6D6E70"/>
          </a:solidFill>
          <a:latin typeface="Arial" pitchFamily="34" charset="0"/>
          <a:cs typeface="Arial" pitchFamily="34" charset="0"/>
        </a:defRPr>
      </a:lvl2pPr>
      <a:lvl3pPr marL="855663" indent="-173038" algn="l" rtl="0" fontAlgn="base">
        <a:spcBef>
          <a:spcPct val="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Char char="§"/>
        <a:defRPr sz="1600">
          <a:solidFill>
            <a:srgbClr val="6D6E70"/>
          </a:solidFill>
          <a:latin typeface="Arial" pitchFamily="34" charset="0"/>
          <a:cs typeface="Arial" pitchFamily="34" charset="0"/>
        </a:defRPr>
      </a:lvl3pPr>
      <a:lvl4pPr marL="1203325" indent="-173038" algn="l" rtl="0" fontAlgn="base">
        <a:spcBef>
          <a:spcPct val="20000"/>
        </a:spcBef>
        <a:spcAft>
          <a:spcPct val="0"/>
        </a:spcAft>
        <a:buClr>
          <a:schemeClr val="bg1"/>
        </a:buClr>
        <a:defRPr sz="1600">
          <a:solidFill>
            <a:schemeClr val="bg1"/>
          </a:solidFill>
          <a:latin typeface="Arial" charset="0"/>
        </a:defRPr>
      </a:lvl4pPr>
      <a:lvl5pPr marL="15398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5pPr>
      <a:lvl6pPr marL="19970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6pPr>
      <a:lvl7pPr marL="24542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7pPr>
      <a:lvl8pPr marL="29114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8pPr>
      <a:lvl9pPr marL="33686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0313" y="1123176"/>
            <a:ext cx="8773826" cy="3822585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  <a:latin typeface="Century Gothic"/>
              </a:rPr>
              <a:t>Cursus </a:t>
            </a:r>
            <a:r>
              <a:rPr lang="en-US" sz="3600" dirty="0" err="1">
                <a:solidFill>
                  <a:schemeClr val="tx2"/>
                </a:solidFill>
                <a:latin typeface="Century Gothic"/>
              </a:rPr>
              <a:t>optionnel</a:t>
            </a:r>
            <a:r>
              <a:rPr lang="en-US" sz="3600" dirty="0">
                <a:solidFill>
                  <a:schemeClr val="tx2"/>
                </a:solidFill>
                <a:latin typeface="Century Gothic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entury Gothic"/>
              </a:rPr>
              <a:t>Français</a:t>
            </a:r>
            <a:r>
              <a:rPr lang="en-US" sz="3600" dirty="0">
                <a:solidFill>
                  <a:schemeClr val="tx2"/>
                </a:solidFill>
                <a:latin typeface="Century Gothic"/>
              </a:rPr>
              <a:t> Langue </a:t>
            </a:r>
            <a:r>
              <a:rPr lang="en-US" sz="3600" dirty="0" err="1">
                <a:solidFill>
                  <a:schemeClr val="tx2"/>
                </a:solidFill>
                <a:latin typeface="Century Gothic"/>
              </a:rPr>
              <a:t>Professionnelle</a:t>
            </a:r>
            <a:br>
              <a:rPr lang="en-US" sz="3600" dirty="0">
                <a:solidFill>
                  <a:srgbClr val="FFFFFF"/>
                </a:solidFill>
                <a:latin typeface="Century Gothic"/>
              </a:rPr>
            </a:br>
            <a:br>
              <a:rPr lang="en-US" sz="2800" dirty="0">
                <a:solidFill>
                  <a:srgbClr val="FFFFFF"/>
                </a:solidFill>
                <a:latin typeface="Century Gothic"/>
              </a:rPr>
            </a:br>
            <a:r>
              <a:rPr lang="en-US" sz="3200" dirty="0" err="1">
                <a:solidFill>
                  <a:srgbClr val="FFFFFF"/>
                </a:solidFill>
                <a:latin typeface="Century Gothic"/>
              </a:rPr>
              <a:t>Cours</a:t>
            </a:r>
            <a:r>
              <a:rPr lang="en-US" sz="3200" dirty="0">
                <a:solidFill>
                  <a:srgbClr val="FFFFFF"/>
                </a:solidFill>
                <a:latin typeface="Century Gothic"/>
              </a:rPr>
              <a:t> de Communication </a:t>
            </a:r>
            <a:r>
              <a:rPr lang="en-US" sz="3200" dirty="0" err="1">
                <a:solidFill>
                  <a:srgbClr val="FFFFFF"/>
                </a:solidFill>
                <a:latin typeface="Century Gothic"/>
              </a:rPr>
              <a:t>Interculturelle</a:t>
            </a:r>
            <a:r>
              <a:rPr lang="en-US" sz="32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entury Gothic"/>
              </a:rPr>
              <a:t>en</a:t>
            </a:r>
            <a:r>
              <a:rPr lang="en-US" sz="32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entury Gothic"/>
              </a:rPr>
              <a:t>entreprise</a:t>
            </a:r>
            <a:r>
              <a:rPr lang="en-US" sz="3200" dirty="0">
                <a:solidFill>
                  <a:srgbClr val="FFFFFF"/>
                </a:solidFill>
                <a:latin typeface="Century Gothic"/>
              </a:rPr>
              <a:t> </a:t>
            </a:r>
            <a:br>
              <a:rPr lang="en-US" sz="3200" dirty="0">
                <a:solidFill>
                  <a:srgbClr val="FFFFFF"/>
                </a:solidFill>
                <a:latin typeface="Century Gothic"/>
              </a:rPr>
            </a:br>
            <a:r>
              <a:rPr lang="en-US" sz="3200" dirty="0">
                <a:solidFill>
                  <a:srgbClr val="FFFFFF"/>
                </a:solidFill>
                <a:latin typeface="Century Gothic"/>
              </a:rPr>
              <a:t>07/03/2017</a:t>
            </a:r>
            <a:br>
              <a:rPr lang="en-US" sz="3200" dirty="0">
                <a:solidFill>
                  <a:srgbClr val="FFFFFF"/>
                </a:solidFill>
                <a:latin typeface="Century Gothic"/>
              </a:rPr>
            </a:br>
            <a:br>
              <a:rPr lang="en-US" sz="3200" dirty="0">
                <a:solidFill>
                  <a:srgbClr val="FFFFFF"/>
                </a:solidFill>
                <a:latin typeface="Century Gothic"/>
              </a:rPr>
            </a:br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Sébastien </a:t>
            </a:r>
            <a:r>
              <a:rPr lang="en-US" sz="2400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Verdier</a:t>
            </a:r>
            <a:b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Nicolas </a:t>
            </a:r>
            <a:r>
              <a:rPr lang="en-US" sz="2400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Bitaudeau</a:t>
            </a:r>
            <a:endParaRPr lang="en-US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389" y="274320"/>
            <a:ext cx="860450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2) Le rapport au temps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8434" y="1398839"/>
            <a:ext cx="717586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Edward </a:t>
            </a:r>
            <a:r>
              <a:rPr lang="en-US" sz="24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Twitchell</a:t>
            </a:r>
            <a:r>
              <a:rPr lang="en-US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Hall </a:t>
            </a:r>
            <a:r>
              <a:rPr lang="en-US" sz="2400" dirty="0">
                <a:latin typeface="Century Gothic" panose="020B0502020202020204" pitchFamily="34" charset="0"/>
              </a:rPr>
              <a:t>distingue les </a:t>
            </a:r>
            <a:r>
              <a:rPr lang="en-US" sz="2400" dirty="0">
                <a:solidFill>
                  <a:srgbClr val="F19027"/>
                </a:solidFill>
                <a:latin typeface="Century Gothic" panose="020B0502020202020204" pitchFamily="34" charset="0"/>
              </a:rPr>
              <a:t>cultures </a:t>
            </a:r>
            <a:r>
              <a:rPr lang="en-US" sz="2400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monochroniques</a:t>
            </a:r>
            <a:r>
              <a:rPr lang="en-US" sz="2400" dirty="0">
                <a:latin typeface="Century Gothic" panose="020B0502020202020204" pitchFamily="34" charset="0"/>
              </a:rPr>
              <a:t> des </a:t>
            </a:r>
            <a:r>
              <a:rPr lang="en-US" sz="2400" dirty="0">
                <a:solidFill>
                  <a:srgbClr val="F19027"/>
                </a:solidFill>
                <a:latin typeface="Century Gothic" panose="020B0502020202020204" pitchFamily="34" charset="0"/>
              </a:rPr>
              <a:t>cultures </a:t>
            </a:r>
            <a:r>
              <a:rPr lang="en-US" sz="2400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polychroniques</a:t>
            </a:r>
            <a:r>
              <a:rPr lang="en-US" sz="2400" dirty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967834"/>
            <a:ext cx="1750422" cy="16191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9" y="2800357"/>
            <a:ext cx="7895004" cy="37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9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02789" y="2077750"/>
            <a:ext cx="5614333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entury Gothic" panose="020B0502020202020204" pitchFamily="34" charset="0"/>
                <a:cs typeface="Arial" panose="020B0604020202020204" pitchFamily="34" charset="0"/>
              </a:rPr>
              <a:t>Geert Hofstede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(1928-)</a:t>
            </a:r>
          </a:p>
          <a:p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Psychologue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néérlandais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Spécialiste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psychologie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sociale,Professeur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anthropologie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et de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gestion</a:t>
            </a:r>
            <a:endParaRPr lang="en-U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389" y="274320"/>
            <a:ext cx="860450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3) La conception du travail (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individualisme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vs.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collectivisme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 (1)</a:t>
            </a:r>
          </a:p>
          <a:p>
            <a:endParaRPr lang="en-US" sz="2800" dirty="0">
              <a:solidFill>
                <a:schemeClr val="accent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2789" y="3155868"/>
            <a:ext cx="639810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A </a:t>
            </a:r>
            <a:r>
              <a:rPr lang="en-US" sz="18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1800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tudi</a:t>
            </a:r>
            <a:r>
              <a:rPr lang="en-US" sz="18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18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 entre 1967 et 1973 le </a:t>
            </a:r>
            <a:r>
              <a:rPr lang="en-US" sz="1800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comportement</a:t>
            </a:r>
            <a:r>
              <a:rPr lang="en-US" sz="18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d</a:t>
            </a:r>
            <a:r>
              <a:rPr lang="en-US" sz="18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‘IBMers</a:t>
            </a:r>
            <a:r>
              <a:rPr lang="en-US" sz="1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1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pays </a:t>
            </a:r>
            <a:r>
              <a:rPr lang="en-US" sz="18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différents</a:t>
            </a:r>
            <a:r>
              <a:rPr lang="en-US" sz="1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sz="18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créer</a:t>
            </a:r>
            <a:r>
              <a:rPr lang="en-US" sz="1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index</a:t>
            </a:r>
            <a:endParaRPr lang="en-US" sz="1800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92"/>
          <a:stretch/>
        </p:blipFill>
        <p:spPr>
          <a:xfrm>
            <a:off x="400868" y="2197500"/>
            <a:ext cx="1986485" cy="13646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6389" y="4914666"/>
            <a:ext cx="8525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entury Gothic" panose="020B0502020202020204" pitchFamily="34" charset="0"/>
              </a:rPr>
              <a:t>L</a:t>
            </a:r>
            <a:r>
              <a:rPr lang="en-US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'</a:t>
            </a:r>
            <a:r>
              <a:rPr lang="en-US" b="1" dirty="0" err="1">
                <a:latin typeface="Century Gothic" panose="020B0502020202020204" pitchFamily="34" charset="0"/>
              </a:rPr>
              <a:t>importance</a:t>
            </a:r>
            <a:r>
              <a:rPr lang="en-US" b="1" dirty="0">
                <a:latin typeface="Century Gothic" panose="020B0502020202020204" pitchFamily="34" charset="0"/>
              </a:rPr>
              <a:t> des </a:t>
            </a:r>
            <a:r>
              <a:rPr lang="en-US" b="1" dirty="0" err="1">
                <a:latin typeface="Century Gothic" panose="020B0502020202020204" pitchFamily="34" charset="0"/>
              </a:rPr>
              <a:t>int</a:t>
            </a:r>
            <a:r>
              <a:rPr lang="en-US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é</a:t>
            </a:r>
            <a:r>
              <a:rPr lang="en-US" b="1" dirty="0" err="1">
                <a:latin typeface="Century Gothic" panose="020B0502020202020204" pitchFamily="34" charset="0"/>
              </a:rPr>
              <a:t>r</a:t>
            </a:r>
            <a:r>
              <a:rPr lang="en-US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ê</a:t>
            </a:r>
            <a:r>
              <a:rPr lang="en-US" b="1" dirty="0" err="1">
                <a:latin typeface="Century Gothic" panose="020B0502020202020204" pitchFamily="34" charset="0"/>
              </a:rPr>
              <a:t>ts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individuels</a:t>
            </a:r>
            <a:r>
              <a:rPr lang="en-US" b="1" dirty="0">
                <a:latin typeface="Century Gothic" panose="020B0502020202020204" pitchFamily="34" charset="0"/>
              </a:rPr>
              <a:t> vs. </a:t>
            </a:r>
            <a:r>
              <a:rPr lang="en-US" b="1" dirty="0" err="1">
                <a:latin typeface="Century Gothic" panose="020B0502020202020204" pitchFamily="34" charset="0"/>
              </a:rPr>
              <a:t>l</a:t>
            </a:r>
            <a:r>
              <a:rPr lang="en-US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'</a:t>
            </a:r>
            <a:r>
              <a:rPr lang="en-US" b="1" dirty="0" err="1">
                <a:latin typeface="Century Gothic" panose="020B0502020202020204" pitchFamily="34" charset="0"/>
              </a:rPr>
              <a:t>importance</a:t>
            </a:r>
            <a:r>
              <a:rPr lang="en-US" b="1" dirty="0">
                <a:latin typeface="Century Gothic" panose="020B0502020202020204" pitchFamily="34" charset="0"/>
              </a:rPr>
              <a:t> des </a:t>
            </a:r>
            <a:r>
              <a:rPr lang="en-US" b="1" dirty="0" err="1">
                <a:latin typeface="Century Gothic" panose="020B0502020202020204" pitchFamily="34" charset="0"/>
              </a:rPr>
              <a:t>int</a:t>
            </a:r>
            <a:r>
              <a:rPr lang="en-US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é</a:t>
            </a:r>
            <a:r>
              <a:rPr lang="en-US" b="1" dirty="0" err="1">
                <a:latin typeface="Century Gothic" panose="020B0502020202020204" pitchFamily="34" charset="0"/>
              </a:rPr>
              <a:t>r</a:t>
            </a:r>
            <a:r>
              <a:rPr lang="en-US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ê</a:t>
            </a:r>
            <a:r>
              <a:rPr lang="en-US" b="1" dirty="0" err="1">
                <a:latin typeface="Century Gothic" panose="020B0502020202020204" pitchFamily="34" charset="0"/>
              </a:rPr>
              <a:t>ts</a:t>
            </a:r>
            <a:r>
              <a:rPr lang="en-US" b="1" dirty="0">
                <a:latin typeface="Century Gothic" panose="020B0502020202020204" pitchFamily="34" charset="0"/>
              </a:rPr>
              <a:t> du </a:t>
            </a:r>
            <a:r>
              <a:rPr lang="en-US" b="1" dirty="0" err="1">
                <a:latin typeface="Century Gothic" panose="020B0502020202020204" pitchFamily="34" charset="0"/>
              </a:rPr>
              <a:t>groupe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dans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une</a:t>
            </a:r>
            <a:r>
              <a:rPr lang="en-US" b="1" dirty="0">
                <a:latin typeface="Century Gothic" panose="020B0502020202020204" pitchFamily="34" charset="0"/>
              </a:rPr>
              <a:t> culture et son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la vie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professionnelle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389" y="4279746"/>
            <a:ext cx="356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L</a:t>
            </a:r>
            <a:r>
              <a:rPr lang="en-US" dirty="0" err="1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‘index</a:t>
            </a:r>
            <a:r>
              <a:rPr lang="en-US" dirty="0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l‘individualisme</a:t>
            </a:r>
            <a:r>
              <a:rPr lang="en-US" dirty="0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endParaRPr lang="en-US" dirty="0">
              <a:solidFill>
                <a:srgbClr val="F1902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88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389" y="274320"/>
            <a:ext cx="860450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3) La conception du travail (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individualisme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vs.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collectivisme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 (2)</a:t>
            </a:r>
          </a:p>
          <a:p>
            <a:endParaRPr lang="en-US" sz="2800" dirty="0">
              <a:solidFill>
                <a:schemeClr val="accent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1402134"/>
            <a:ext cx="7294862" cy="513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0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2021" y="1468090"/>
            <a:ext cx="5614333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entury Gothic" panose="020B0502020202020204" pitchFamily="34" charset="0"/>
                <a:cs typeface="Arial" panose="020B0604020202020204" pitchFamily="34" charset="0"/>
              </a:rPr>
              <a:t>Geert Hofstede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(1928-)</a:t>
            </a:r>
          </a:p>
          <a:p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Psychologue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néérlandais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Spécialiste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psychologie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sociale,Professeur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anthropologie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et de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gestion</a:t>
            </a:r>
            <a:endParaRPr lang="en-U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389" y="274320"/>
            <a:ext cx="860450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4) Le rapport au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pouvoir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et à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l‘autorité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(1)</a:t>
            </a:r>
          </a:p>
          <a:p>
            <a:endParaRPr lang="en-US" sz="2800" dirty="0">
              <a:solidFill>
                <a:schemeClr val="accent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2021" y="2662333"/>
            <a:ext cx="639810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A </a:t>
            </a:r>
            <a:r>
              <a:rPr lang="en-US" sz="18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1800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tudi</a:t>
            </a:r>
            <a:r>
              <a:rPr lang="en-US" sz="18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18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 entre 1967 et 1973 le </a:t>
            </a:r>
            <a:r>
              <a:rPr lang="en-US" sz="1800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comportement</a:t>
            </a:r>
            <a:r>
              <a:rPr lang="en-US" sz="18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d</a:t>
            </a:r>
            <a:r>
              <a:rPr lang="en-US" sz="18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‘IBMers</a:t>
            </a:r>
            <a:r>
              <a:rPr lang="en-US" sz="1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1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pays </a:t>
            </a:r>
            <a:r>
              <a:rPr lang="en-US" sz="18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différents</a:t>
            </a:r>
            <a:r>
              <a:rPr lang="en-US" sz="1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sz="18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créer</a:t>
            </a:r>
            <a:r>
              <a:rPr lang="en-US" sz="1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index et comparer les cultures </a:t>
            </a:r>
            <a:endParaRPr lang="en-US" sz="1800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92"/>
          <a:stretch/>
        </p:blipFill>
        <p:spPr>
          <a:xfrm>
            <a:off x="496389" y="1750132"/>
            <a:ext cx="1986485" cy="13646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6389" y="4272549"/>
            <a:ext cx="4467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L‘index</a:t>
            </a:r>
            <a:r>
              <a:rPr lang="en-US" dirty="0">
                <a:solidFill>
                  <a:srgbClr val="F19027"/>
                </a:solidFill>
                <a:latin typeface="Century Gothic" panose="020B0502020202020204" pitchFamily="34" charset="0"/>
              </a:rPr>
              <a:t> de la distance au </a:t>
            </a:r>
            <a:r>
              <a:rPr lang="en-US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pouvoir</a:t>
            </a:r>
            <a:r>
              <a:rPr lang="en-US" dirty="0">
                <a:solidFill>
                  <a:srgbClr val="F19027"/>
                </a:solidFill>
                <a:latin typeface="Century Gothic" panose="020B0502020202020204" pitchFamily="34" charset="0"/>
              </a:rPr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389" y="4722991"/>
            <a:ext cx="842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La distance au </a:t>
            </a:r>
            <a:r>
              <a:rPr lang="en-US" b="1" dirty="0" err="1">
                <a:latin typeface="Century Gothic" panose="020B0502020202020204" pitchFamily="34" charset="0"/>
              </a:rPr>
              <a:t>pouvoir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peut</a:t>
            </a:r>
            <a:r>
              <a:rPr lang="en-US" b="1" dirty="0">
                <a:latin typeface="Century Gothic" panose="020B0502020202020204" pitchFamily="34" charset="0"/>
              </a:rPr>
              <a:t> se </a:t>
            </a:r>
            <a:r>
              <a:rPr lang="en-US" b="1" dirty="0" err="1">
                <a:latin typeface="Century Gothic" panose="020B0502020202020204" pitchFamily="34" charset="0"/>
              </a:rPr>
              <a:t>d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b="1" dirty="0" err="1">
                <a:latin typeface="Century Gothic" panose="020B0502020202020204" pitchFamily="34" charset="0"/>
              </a:rPr>
              <a:t>finir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comme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é</a:t>
            </a:r>
            <a:r>
              <a:rPr lang="en-US" b="1" dirty="0" err="1">
                <a:latin typeface="Century Gothic" panose="020B0502020202020204" pitchFamily="34" charset="0"/>
              </a:rPr>
              <a:t>tant</a:t>
            </a:r>
            <a:r>
              <a:rPr lang="en-US" b="1" dirty="0">
                <a:latin typeface="Century Gothic" panose="020B0502020202020204" pitchFamily="34" charset="0"/>
              </a:rPr>
              <a:t> le </a:t>
            </a:r>
            <a:r>
              <a:rPr lang="en-US" b="1" dirty="0" err="1">
                <a:latin typeface="Century Gothic" panose="020B0502020202020204" pitchFamily="34" charset="0"/>
              </a:rPr>
              <a:t>niveau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d‘in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b="1" dirty="0" err="1">
                <a:latin typeface="Century Gothic" panose="020B0502020202020204" pitchFamily="34" charset="0"/>
              </a:rPr>
              <a:t>galit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attendu</a:t>
            </a:r>
            <a:r>
              <a:rPr lang="en-US" b="1" dirty="0">
                <a:latin typeface="Century Gothic" panose="020B0502020202020204" pitchFamily="34" charset="0"/>
              </a:rPr>
              <a:t> et </a:t>
            </a:r>
            <a:r>
              <a:rPr lang="en-US" b="1" dirty="0" err="1">
                <a:latin typeface="Century Gothic" panose="020B0502020202020204" pitchFamily="34" charset="0"/>
              </a:rPr>
              <a:t>accepté</a:t>
            </a:r>
            <a:r>
              <a:rPr lang="en-US" b="1" dirty="0">
                <a:latin typeface="Century Gothic" panose="020B0502020202020204" pitchFamily="34" charset="0"/>
              </a:rPr>
              <a:t> par les </a:t>
            </a:r>
            <a:r>
              <a:rPr lang="en-US" b="1" dirty="0" err="1">
                <a:latin typeface="Century Gothic" panose="020B0502020202020204" pitchFamily="34" charset="0"/>
              </a:rPr>
              <a:t>subordonnés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dans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leur</a:t>
            </a:r>
            <a:r>
              <a:rPr lang="en-US" b="1" dirty="0">
                <a:latin typeface="Century Gothic" panose="020B0502020202020204" pitchFamily="34" charset="0"/>
              </a:rPr>
              <a:t> relation à la </a:t>
            </a:r>
            <a:r>
              <a:rPr lang="en-US" b="1" dirty="0" err="1">
                <a:latin typeface="Century Gothic" panose="020B0502020202020204" pitchFamily="34" charset="0"/>
              </a:rPr>
              <a:t>hiérarchie</a:t>
            </a:r>
            <a:r>
              <a:rPr lang="en-US" b="1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0474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389" y="274320"/>
            <a:ext cx="860450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4) Le rapport au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pouvoir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et à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l‘autorité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(2)</a:t>
            </a:r>
          </a:p>
          <a:p>
            <a:endParaRPr lang="en-US" sz="2800" dirty="0">
              <a:solidFill>
                <a:schemeClr val="accent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1142250"/>
            <a:ext cx="8039797" cy="56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53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072" y="2328236"/>
            <a:ext cx="818475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II. Les styles de management </a:t>
            </a:r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Europe</a:t>
            </a:r>
          </a:p>
        </p:txBody>
      </p:sp>
      <p:pic>
        <p:nvPicPr>
          <p:cNvPr id="3" name="Graphic 2" descr="Handshak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42667" y="3276599"/>
            <a:ext cx="1051560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0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2606" y="2699657"/>
            <a:ext cx="202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4538" y="2360563"/>
            <a:ext cx="7498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entury Gothic" panose="020B0502020202020204" pitchFamily="34" charset="0"/>
              </a:rPr>
              <a:t>Formez</a:t>
            </a:r>
            <a:r>
              <a:rPr lang="en-US" sz="2400" dirty="0">
                <a:latin typeface="Century Gothic" panose="020B0502020202020204" pitchFamily="34" charset="0"/>
              </a:rPr>
              <a:t> 3 </a:t>
            </a:r>
            <a:r>
              <a:rPr lang="en-US" sz="2400" dirty="0" err="1">
                <a:latin typeface="Century Gothic" panose="020B0502020202020204" pitchFamily="34" charset="0"/>
              </a:rPr>
              <a:t>groupes</a:t>
            </a:r>
            <a:r>
              <a:rPr lang="en-US" sz="2400" dirty="0">
                <a:latin typeface="Century Gothic" panose="020B0502020202020204" pitchFamily="34" charset="0"/>
              </a:rPr>
              <a:t>, </a:t>
            </a:r>
            <a:r>
              <a:rPr lang="en-US" sz="2400" dirty="0" err="1">
                <a:latin typeface="Century Gothic" panose="020B0502020202020204" pitchFamily="34" charset="0"/>
              </a:rPr>
              <a:t>lisez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l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sz="2400" dirty="0" err="1">
                <a:latin typeface="Century Gothic" panose="020B0502020202020204" pitchFamily="34" charset="0"/>
              </a:rPr>
              <a:t>extrait</a:t>
            </a:r>
            <a:r>
              <a:rPr lang="en-US" sz="2400" dirty="0">
                <a:latin typeface="Century Gothic" panose="020B0502020202020204" pitchFamily="34" charset="0"/>
              </a:rPr>
              <a:t> de </a:t>
            </a:r>
            <a:r>
              <a:rPr lang="en-US" sz="2400" dirty="0" err="1">
                <a:latin typeface="Century Gothic" panose="020B0502020202020204" pitchFamily="34" charset="0"/>
              </a:rPr>
              <a:t>texte</a:t>
            </a:r>
            <a:r>
              <a:rPr lang="en-US" sz="2400" dirty="0">
                <a:latin typeface="Century Gothic" panose="020B0502020202020204" pitchFamily="34" charset="0"/>
              </a:rPr>
              <a:t> qui </a:t>
            </a:r>
            <a:r>
              <a:rPr lang="en-US" sz="2400" dirty="0" err="1">
                <a:latin typeface="Century Gothic" panose="020B0502020202020204" pitchFamily="34" charset="0"/>
              </a:rPr>
              <a:t>vous</a:t>
            </a:r>
            <a:r>
              <a:rPr lang="en-US" sz="2400" dirty="0">
                <a:latin typeface="Century Gothic" panose="020B0502020202020204" pitchFamily="34" charset="0"/>
              </a:rPr>
              <a:t> a </a:t>
            </a:r>
            <a:r>
              <a:rPr lang="en-US" sz="2400" dirty="0" err="1">
                <a:latin typeface="Century Gothic" panose="020B0502020202020204" pitchFamily="34" charset="0"/>
                <a:cs typeface="Arial" panose="020B0604020202020204" pitchFamily="34" charset="0"/>
              </a:rPr>
              <a:t>été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distribué</a:t>
            </a:r>
            <a:r>
              <a:rPr lang="en-US" sz="2400" dirty="0">
                <a:latin typeface="Century Gothic" panose="020B0502020202020204" pitchFamily="34" charset="0"/>
              </a:rPr>
              <a:t> et </a:t>
            </a:r>
            <a:r>
              <a:rPr lang="en-US" sz="2400" dirty="0" err="1">
                <a:latin typeface="Century Gothic" panose="020B0502020202020204" pitchFamily="34" charset="0"/>
              </a:rPr>
              <a:t>faites-en</a:t>
            </a:r>
            <a:r>
              <a:rPr lang="en-US" sz="2400" dirty="0">
                <a:latin typeface="Century Gothic" panose="020B0502020202020204" pitchFamily="34" charset="0"/>
              </a:rPr>
              <a:t> un résumé </a:t>
            </a:r>
            <a:r>
              <a:rPr lang="en-US" sz="2400" dirty="0" err="1">
                <a:latin typeface="Century Gothic" panose="020B0502020202020204" pitchFamily="34" charset="0"/>
              </a:rPr>
              <a:t>en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quelques</a:t>
            </a:r>
            <a:r>
              <a:rPr lang="en-US" sz="2400" dirty="0">
                <a:latin typeface="Century Gothic" panose="020B0502020202020204" pitchFamily="34" charset="0"/>
              </a:rPr>
              <a:t> mots-</a:t>
            </a:r>
            <a:r>
              <a:rPr lang="en-US" sz="2400" dirty="0" err="1">
                <a:latin typeface="Century Gothic" panose="020B0502020202020204" pitchFamily="34" charset="0"/>
              </a:rPr>
              <a:t>clés</a:t>
            </a:r>
            <a:r>
              <a:rPr lang="en-US" sz="2400" dirty="0">
                <a:latin typeface="Century Gothic" panose="020B0502020202020204" pitchFamily="34" charset="0"/>
              </a:rPr>
              <a:t> !</a:t>
            </a: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 err="1">
                <a:latin typeface="Century Gothic" panose="020B0502020202020204" pitchFamily="34" charset="0"/>
              </a:rPr>
              <a:t>Vous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avez</a:t>
            </a:r>
            <a:r>
              <a:rPr lang="en-US" sz="2400" dirty="0">
                <a:latin typeface="Century Gothic" panose="020B0502020202020204" pitchFamily="34" charset="0"/>
              </a:rPr>
              <a:t> 10 minutes!</a:t>
            </a:r>
          </a:p>
        </p:txBody>
      </p:sp>
      <p:pic>
        <p:nvPicPr>
          <p:cNvPr id="6" name="Graphic 5" descr="Stopwatc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3452" y="3422558"/>
            <a:ext cx="9144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57" y="4721632"/>
            <a:ext cx="1931718" cy="1931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604" y="482019"/>
            <a:ext cx="818475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II. Les styles de management </a:t>
            </a:r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Europe</a:t>
            </a:r>
          </a:p>
        </p:txBody>
      </p:sp>
    </p:spTree>
    <p:extLst>
      <p:ext uri="{BB962C8B-B14F-4D97-AF65-F5344CB8AC3E}">
        <p14:creationId xmlns:p14="http://schemas.microsoft.com/office/powerpoint/2010/main" val="2545043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389" y="274320"/>
            <a:ext cx="860450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1) Les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caractéristiques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du style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Français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800" dirty="0">
              <a:solidFill>
                <a:schemeClr val="accent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/>
          <p:cNvSpPr/>
          <p:nvPr/>
        </p:nvSpPr>
        <p:spPr bwMode="auto">
          <a:xfrm>
            <a:off x="1166946" y="985495"/>
            <a:ext cx="2821579" cy="1705453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11" name="Rectangle: Rounded Corners 10"/>
          <p:cNvSpPr/>
          <p:nvPr/>
        </p:nvSpPr>
        <p:spPr bwMode="auto">
          <a:xfrm>
            <a:off x="365758" y="2931111"/>
            <a:ext cx="2821579" cy="1705453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12" name="Rectangle: Rounded Corners 11"/>
          <p:cNvSpPr/>
          <p:nvPr/>
        </p:nvSpPr>
        <p:spPr bwMode="auto">
          <a:xfrm>
            <a:off x="5255620" y="985495"/>
            <a:ext cx="2821579" cy="1705453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 bwMode="auto">
          <a:xfrm>
            <a:off x="6126697" y="2931110"/>
            <a:ext cx="2821579" cy="1705453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14" name="Rectangle: Rounded Corners 13"/>
          <p:cNvSpPr/>
          <p:nvPr/>
        </p:nvSpPr>
        <p:spPr bwMode="auto">
          <a:xfrm>
            <a:off x="3230880" y="4843392"/>
            <a:ext cx="2821579" cy="1705453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0490" y="1051593"/>
            <a:ext cx="277803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entury Gothic" panose="020B0502020202020204" pitchFamily="34" charset="0"/>
              </a:rPr>
              <a:t>L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‘organisation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du travail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dans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le temps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0571" y="1105365"/>
            <a:ext cx="224680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La communication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389" y="3062053"/>
            <a:ext cx="291737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La conception du travail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05303" y="3088191"/>
            <a:ext cx="244297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La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prise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décision</a:t>
            </a:r>
            <a:endParaRPr lang="en-US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6309" y="4843392"/>
            <a:ext cx="239072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Le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pouvoir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et le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contrôle</a:t>
            </a:r>
            <a:endParaRPr lang="en-US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phic 19" descr="Netwo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4469" y="30881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61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389" y="274320"/>
            <a:ext cx="860450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1) Les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caractéristiques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du style Nord-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européen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800" dirty="0">
              <a:solidFill>
                <a:schemeClr val="accent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/>
          <p:cNvSpPr/>
          <p:nvPr/>
        </p:nvSpPr>
        <p:spPr bwMode="auto">
          <a:xfrm>
            <a:off x="1166946" y="985495"/>
            <a:ext cx="2821579" cy="1705453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11" name="Rectangle: Rounded Corners 10"/>
          <p:cNvSpPr/>
          <p:nvPr/>
        </p:nvSpPr>
        <p:spPr bwMode="auto">
          <a:xfrm>
            <a:off x="365758" y="2931111"/>
            <a:ext cx="2821579" cy="1705453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12" name="Rectangle: Rounded Corners 11"/>
          <p:cNvSpPr/>
          <p:nvPr/>
        </p:nvSpPr>
        <p:spPr bwMode="auto">
          <a:xfrm>
            <a:off x="5255620" y="985495"/>
            <a:ext cx="2821579" cy="1705453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 bwMode="auto">
          <a:xfrm>
            <a:off x="6126697" y="2931110"/>
            <a:ext cx="2821579" cy="1705453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14" name="Rectangle: Rounded Corners 13"/>
          <p:cNvSpPr/>
          <p:nvPr/>
        </p:nvSpPr>
        <p:spPr bwMode="auto">
          <a:xfrm>
            <a:off x="3230880" y="4843392"/>
            <a:ext cx="2821579" cy="1705453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0490" y="1051593"/>
            <a:ext cx="277803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entury Gothic" panose="020B0502020202020204" pitchFamily="34" charset="0"/>
              </a:rPr>
              <a:t>L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‘organisation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du travail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dans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le temps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0571" y="1105365"/>
            <a:ext cx="224680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La communication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389" y="3062053"/>
            <a:ext cx="291737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La conception du travail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05303" y="3088191"/>
            <a:ext cx="244297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La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prise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décision</a:t>
            </a:r>
            <a:endParaRPr lang="en-US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6309" y="4843392"/>
            <a:ext cx="239072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Le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pouvoir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et le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contrôle</a:t>
            </a:r>
            <a:endParaRPr lang="en-US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phic 19" descr="Netwo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4469" y="30881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38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389" y="274320"/>
            <a:ext cx="860450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1) Les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caractéristiques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du style Est-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européen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800" dirty="0">
              <a:solidFill>
                <a:schemeClr val="accent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/>
          <p:cNvSpPr/>
          <p:nvPr/>
        </p:nvSpPr>
        <p:spPr bwMode="auto">
          <a:xfrm>
            <a:off x="1166946" y="985495"/>
            <a:ext cx="2821579" cy="1705453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11" name="Rectangle: Rounded Corners 10"/>
          <p:cNvSpPr/>
          <p:nvPr/>
        </p:nvSpPr>
        <p:spPr bwMode="auto">
          <a:xfrm>
            <a:off x="365758" y="2931111"/>
            <a:ext cx="2821579" cy="1705453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12" name="Rectangle: Rounded Corners 11"/>
          <p:cNvSpPr/>
          <p:nvPr/>
        </p:nvSpPr>
        <p:spPr bwMode="auto">
          <a:xfrm>
            <a:off x="5255620" y="985495"/>
            <a:ext cx="2821579" cy="1705453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 bwMode="auto">
          <a:xfrm>
            <a:off x="6126697" y="2931110"/>
            <a:ext cx="2821579" cy="1705453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14" name="Rectangle: Rounded Corners 13"/>
          <p:cNvSpPr/>
          <p:nvPr/>
        </p:nvSpPr>
        <p:spPr bwMode="auto">
          <a:xfrm>
            <a:off x="3230880" y="4843392"/>
            <a:ext cx="2821579" cy="1705453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0490" y="1051593"/>
            <a:ext cx="277803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entury Gothic" panose="020B0502020202020204" pitchFamily="34" charset="0"/>
              </a:rPr>
              <a:t>L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‘organisation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du travail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dans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le temps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0571" y="1105365"/>
            <a:ext cx="224680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La communication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389" y="3062053"/>
            <a:ext cx="291737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La conception du travail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05303" y="3088191"/>
            <a:ext cx="244297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La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prise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décision</a:t>
            </a:r>
            <a:endParaRPr lang="en-US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6309" y="4843392"/>
            <a:ext cx="239072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Le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pouvoir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et le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contrôle</a:t>
            </a:r>
            <a:endParaRPr lang="en-US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phic 19" descr="Netwo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4469" y="30881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6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1611" y="2071964"/>
            <a:ext cx="4720046" cy="13665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accent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Qu‘avez-vous</a:t>
            </a:r>
            <a:r>
              <a:rPr lang="en-US" sz="32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retenu</a:t>
            </a:r>
            <a:r>
              <a:rPr lang="en-US" sz="32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1807" y="1143920"/>
            <a:ext cx="821131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Cours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</a:rPr>
              <a:t> de culture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d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‘entreprise</a:t>
            </a:r>
            <a:endParaRPr lang="en-US" sz="28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Graphic 2" descr="Head with Gea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926" y="26321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73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192" y="274320"/>
            <a:ext cx="860450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</a:t>
            </a:r>
          </a:p>
          <a:p>
            <a:endParaRPr lang="en-US" sz="2800" dirty="0">
              <a:solidFill>
                <a:schemeClr val="accent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192" y="1368673"/>
            <a:ext cx="8360229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800" dirty="0">
                <a:latin typeface="Century Gothic" panose="020B0502020202020204" pitchFamily="34" charset="0"/>
              </a:rPr>
              <a:t>Les rapports professionnels interculturels peuvent engendrer malentendus et frictions!</a:t>
            </a:r>
          </a:p>
          <a:p>
            <a:pPr algn="just"/>
            <a:endParaRPr lang="fr-FR" sz="1800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800" dirty="0">
                <a:latin typeface="Century Gothic" panose="020B0502020202020204" pitchFamily="34" charset="0"/>
              </a:rPr>
              <a:t>Il faut toujours tenter de déterminer d'où vient notre interlocuteur pour déchiffrer son comportement et s'y adapter </a:t>
            </a:r>
          </a:p>
          <a:p>
            <a:pPr algn="just"/>
            <a:endParaRPr lang="fr-FR" sz="1800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800" dirty="0">
                <a:latin typeface="Century Gothic" panose="020B0502020202020204" pitchFamily="34" charset="0"/>
              </a:rPr>
              <a:t>Ne jamais oublier: tout ce qui nous parait naturel, nos perceptions, peuvent être très différentes chez un individu d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fr-FR" sz="1800" dirty="0">
                <a:latin typeface="Century Gothic" panose="020B0502020202020204" pitchFamily="34" charset="0"/>
              </a:rPr>
              <a:t>une autre culture </a:t>
            </a:r>
          </a:p>
          <a:p>
            <a:pPr algn="just"/>
            <a:endParaRPr lang="fr-FR" sz="1800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800" dirty="0">
                <a:latin typeface="Century Gothic" panose="020B0502020202020204" pitchFamily="34" charset="0"/>
              </a:rPr>
              <a:t>Nos manières de communiquer, de gérer le temps, de s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fr-FR" sz="1800" dirty="0">
                <a:latin typeface="Century Gothic" panose="020B0502020202020204" pitchFamily="34" charset="0"/>
              </a:rPr>
              <a:t>organiser ne sont pas universelles </a:t>
            </a:r>
          </a:p>
          <a:p>
            <a:pPr algn="just"/>
            <a:endParaRPr lang="fr-FR" sz="1800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800" dirty="0">
                <a:latin typeface="Century Gothic" panose="020B0502020202020204" pitchFamily="34" charset="0"/>
              </a:rPr>
              <a:t>Il faut donc être conscient des frictions que notre attitude peut causer chez notre interlocuteur étranger; ce n‘est qu‘e se confrontant à une autre culture que l‘on prend conscience de la sienne!</a:t>
            </a:r>
          </a:p>
          <a:p>
            <a:pPr algn="just"/>
            <a:endParaRPr lang="fr-FR" sz="1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latin typeface="Century Gothic" panose="020B0502020202020204" pitchFamily="34" charset="0"/>
            </a:endParaRPr>
          </a:p>
          <a:p>
            <a:endParaRPr lang="fr-FR" sz="1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413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608" y="1383311"/>
            <a:ext cx="8851392" cy="49952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accent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I. </a:t>
            </a:r>
            <a:r>
              <a:rPr lang="en-US" sz="24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Pourquoi</a:t>
            </a:r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étudier</a:t>
            </a:r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la communication </a:t>
            </a:r>
            <a:r>
              <a:rPr lang="en-US" sz="24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interculturelle</a:t>
            </a:r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II. </a:t>
            </a:r>
            <a:r>
              <a:rPr lang="en-US" sz="24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Détecter</a:t>
            </a:r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les </a:t>
            </a:r>
            <a:r>
              <a:rPr lang="en-US" sz="24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différences</a:t>
            </a:r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culturelles</a:t>
            </a:r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pour </a:t>
            </a:r>
            <a:r>
              <a:rPr lang="en-US" sz="24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mieux</a:t>
            </a:r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les </a:t>
            </a:r>
            <a:r>
              <a:rPr lang="en-US" sz="24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gérer</a:t>
            </a:r>
            <a:endParaRPr lang="en-US" sz="2400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1) Le rapport à </a:t>
            </a:r>
            <a:r>
              <a:rPr lang="en-US" sz="18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l‘autre</a:t>
            </a:r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et la communication</a:t>
            </a:r>
          </a:p>
          <a:p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2) Le rapport au temps</a:t>
            </a:r>
          </a:p>
          <a:p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3) </a:t>
            </a:r>
            <a:r>
              <a:rPr lang="en-US" sz="18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Individualisme</a:t>
            </a:r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vs. </a:t>
            </a:r>
            <a:r>
              <a:rPr lang="en-US" sz="18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collectivisme</a:t>
            </a:r>
            <a:endParaRPr lang="en-US" sz="18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4) Le rapport au </a:t>
            </a:r>
            <a:r>
              <a:rPr lang="en-US" sz="18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pouvoir</a:t>
            </a:r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et à </a:t>
            </a:r>
            <a:r>
              <a:rPr lang="en-US" sz="18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l‘autorité</a:t>
            </a:r>
            <a:endParaRPr lang="en-US" sz="18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III. Les styles de management </a:t>
            </a:r>
            <a:r>
              <a:rPr lang="en-US" sz="24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Europe</a:t>
            </a:r>
          </a:p>
          <a:p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1) Le style </a:t>
            </a:r>
            <a:r>
              <a:rPr lang="en-US" sz="18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Français</a:t>
            </a:r>
            <a:endParaRPr lang="en-US" sz="18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2) Le style Nord-</a:t>
            </a:r>
            <a:r>
              <a:rPr lang="en-US" sz="18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européen</a:t>
            </a:r>
            <a:endParaRPr lang="en-US" sz="18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3) Le style Est-</a:t>
            </a:r>
            <a:r>
              <a:rPr lang="en-US" sz="18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européen</a:t>
            </a:r>
            <a:endParaRPr lang="en-US" sz="18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6137" y="1413887"/>
            <a:ext cx="821131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</a:rPr>
              <a:t>Communication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Interculturelle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en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entreprise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3" name="Graphic 2" descr="Cha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" y="11967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9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3190" y="691026"/>
            <a:ext cx="818475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I. </a:t>
            </a:r>
            <a:r>
              <a:rPr lang="en-US" sz="28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Pourquoi</a:t>
            </a:r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étudier</a:t>
            </a:r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la communication </a:t>
            </a:r>
            <a:r>
              <a:rPr lang="en-US" sz="28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interculturelle</a:t>
            </a:r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</a:t>
            </a:r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entreprise</a:t>
            </a:r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? (1)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0332" y="2795886"/>
            <a:ext cx="749808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A </a:t>
            </a:r>
            <a:r>
              <a:rPr lang="en-US" sz="2400" dirty="0" err="1">
                <a:latin typeface="Century Gothic" panose="020B0502020202020204" pitchFamily="34" charset="0"/>
              </a:rPr>
              <a:t>votre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avis</a:t>
            </a:r>
            <a:r>
              <a:rPr lang="en-US" sz="2400" dirty="0">
                <a:latin typeface="Century Gothic" panose="020B0502020202020204" pitchFamily="34" charset="0"/>
              </a:rPr>
              <a:t>, </a:t>
            </a:r>
            <a:r>
              <a:rPr lang="en-US" sz="2400" dirty="0" err="1">
                <a:latin typeface="Century Gothic" panose="020B0502020202020204" pitchFamily="34" charset="0"/>
              </a:rPr>
              <a:t>quel</a:t>
            </a:r>
            <a:r>
              <a:rPr lang="en-US" sz="2400" dirty="0">
                <a:latin typeface="Century Gothic" panose="020B0502020202020204" pitchFamily="34" charset="0"/>
              </a:rPr>
              <a:t>(s) </a:t>
            </a:r>
            <a:r>
              <a:rPr lang="en-US" sz="2400" dirty="0" err="1">
                <a:latin typeface="Century Gothic" panose="020B0502020202020204" pitchFamily="34" charset="0"/>
              </a:rPr>
              <a:t>est</a:t>
            </a:r>
            <a:r>
              <a:rPr lang="en-US" sz="2400" dirty="0">
                <a:latin typeface="Century Gothic" panose="020B0502020202020204" pitchFamily="34" charset="0"/>
              </a:rPr>
              <a:t>/</a:t>
            </a:r>
            <a:r>
              <a:rPr lang="en-US" sz="2400" dirty="0" err="1">
                <a:latin typeface="Century Gothic" panose="020B0502020202020204" pitchFamily="34" charset="0"/>
              </a:rPr>
              <a:t>sont</a:t>
            </a:r>
            <a:r>
              <a:rPr lang="en-US" sz="2400" dirty="0">
                <a:latin typeface="Century Gothic" panose="020B0502020202020204" pitchFamily="34" charset="0"/>
              </a:rPr>
              <a:t> les </a:t>
            </a:r>
            <a:r>
              <a:rPr lang="en-US" sz="2400" dirty="0" err="1">
                <a:latin typeface="Century Gothic" panose="020B0502020202020204" pitchFamily="34" charset="0"/>
              </a:rPr>
              <a:t>intérêts</a:t>
            </a:r>
            <a:r>
              <a:rPr lang="en-US" sz="2400" dirty="0">
                <a:latin typeface="Century Gothic" panose="020B0502020202020204" pitchFamily="34" charset="0"/>
              </a:rPr>
              <a:t> de </a:t>
            </a:r>
            <a:r>
              <a:rPr lang="en-US" sz="2400" dirty="0" err="1">
                <a:latin typeface="Century Gothic" panose="020B0502020202020204" pitchFamily="34" charset="0"/>
              </a:rPr>
              <a:t>l‘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é</a:t>
            </a:r>
            <a:r>
              <a:rPr lang="en-US" sz="2400" dirty="0" err="1">
                <a:latin typeface="Century Gothic" panose="020B0502020202020204" pitchFamily="34" charset="0"/>
              </a:rPr>
              <a:t>tude</a:t>
            </a:r>
            <a:r>
              <a:rPr lang="en-US" sz="2400" dirty="0">
                <a:latin typeface="Century Gothic" panose="020B0502020202020204" pitchFamily="34" charset="0"/>
              </a:rPr>
              <a:t> de la communication </a:t>
            </a:r>
            <a:r>
              <a:rPr lang="en-US" sz="2400" dirty="0" err="1">
                <a:latin typeface="Century Gothic" panose="020B0502020202020204" pitchFamily="34" charset="0"/>
              </a:rPr>
              <a:t>interculturelle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en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entreprise</a:t>
            </a:r>
            <a:r>
              <a:rPr lang="en-US" sz="2400" dirty="0"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2" name="Graphic 1" descr="Lightbul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316" y="27958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5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867" y="621357"/>
            <a:ext cx="818475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I. </a:t>
            </a:r>
            <a:r>
              <a:rPr lang="en-US" sz="28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Pourquoi</a:t>
            </a:r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étudier</a:t>
            </a:r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la communication </a:t>
            </a:r>
            <a:r>
              <a:rPr lang="en-US" sz="28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interculturelle</a:t>
            </a:r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</a:t>
            </a:r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entreprise</a:t>
            </a:r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? (2)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4538" y="2360563"/>
            <a:ext cx="7498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entury Gothic" panose="020B0502020202020204" pitchFamily="34" charset="0"/>
              </a:rPr>
              <a:t>Formez</a:t>
            </a:r>
            <a:r>
              <a:rPr lang="en-US" sz="2400" dirty="0">
                <a:latin typeface="Century Gothic" panose="020B0502020202020204" pitchFamily="34" charset="0"/>
              </a:rPr>
              <a:t> 4 </a:t>
            </a:r>
            <a:r>
              <a:rPr lang="en-US" sz="2400" dirty="0" err="1">
                <a:latin typeface="Century Gothic" panose="020B0502020202020204" pitchFamily="34" charset="0"/>
              </a:rPr>
              <a:t>groupes</a:t>
            </a:r>
            <a:r>
              <a:rPr lang="en-US" sz="2400" dirty="0">
                <a:latin typeface="Century Gothic" panose="020B0502020202020204" pitchFamily="34" charset="0"/>
              </a:rPr>
              <a:t>, </a:t>
            </a:r>
            <a:r>
              <a:rPr lang="en-US" sz="2400" dirty="0" err="1">
                <a:latin typeface="Century Gothic" panose="020B0502020202020204" pitchFamily="34" charset="0"/>
              </a:rPr>
              <a:t>lisez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l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sz="2400" dirty="0" err="1">
                <a:latin typeface="Century Gothic" panose="020B0502020202020204" pitchFamily="34" charset="0"/>
              </a:rPr>
              <a:t>extrait</a:t>
            </a:r>
            <a:r>
              <a:rPr lang="en-US" sz="2400" dirty="0">
                <a:latin typeface="Century Gothic" panose="020B0502020202020204" pitchFamily="34" charset="0"/>
              </a:rPr>
              <a:t> de </a:t>
            </a:r>
            <a:r>
              <a:rPr lang="en-US" sz="2400" dirty="0" err="1">
                <a:latin typeface="Century Gothic" panose="020B0502020202020204" pitchFamily="34" charset="0"/>
              </a:rPr>
              <a:t>texte</a:t>
            </a:r>
            <a:r>
              <a:rPr lang="en-US" sz="2400" dirty="0">
                <a:latin typeface="Century Gothic" panose="020B0502020202020204" pitchFamily="34" charset="0"/>
              </a:rPr>
              <a:t> qui </a:t>
            </a:r>
            <a:r>
              <a:rPr lang="en-US" sz="2400" dirty="0" err="1">
                <a:latin typeface="Century Gothic" panose="020B0502020202020204" pitchFamily="34" charset="0"/>
              </a:rPr>
              <a:t>vous</a:t>
            </a:r>
            <a:r>
              <a:rPr lang="en-US" sz="2400" dirty="0">
                <a:latin typeface="Century Gothic" panose="020B0502020202020204" pitchFamily="34" charset="0"/>
              </a:rPr>
              <a:t> a </a:t>
            </a:r>
            <a:r>
              <a:rPr lang="en-US" sz="2400" dirty="0" err="1">
                <a:latin typeface="Century Gothic" panose="020B0502020202020204" pitchFamily="34" charset="0"/>
                <a:cs typeface="Arial" panose="020B0604020202020204" pitchFamily="34" charset="0"/>
              </a:rPr>
              <a:t>été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distribué</a:t>
            </a:r>
            <a:r>
              <a:rPr lang="en-US" sz="2400" dirty="0">
                <a:latin typeface="Century Gothic" panose="020B0502020202020204" pitchFamily="34" charset="0"/>
              </a:rPr>
              <a:t> et </a:t>
            </a:r>
            <a:r>
              <a:rPr lang="en-US" sz="2400" dirty="0" err="1">
                <a:latin typeface="Century Gothic" panose="020B0502020202020204" pitchFamily="34" charset="0"/>
              </a:rPr>
              <a:t>faites-en</a:t>
            </a:r>
            <a:r>
              <a:rPr lang="en-US" sz="2400" dirty="0">
                <a:latin typeface="Century Gothic" panose="020B0502020202020204" pitchFamily="34" charset="0"/>
              </a:rPr>
              <a:t> un résumé </a:t>
            </a:r>
            <a:r>
              <a:rPr lang="en-US" sz="2400" dirty="0" err="1">
                <a:latin typeface="Century Gothic" panose="020B0502020202020204" pitchFamily="34" charset="0"/>
              </a:rPr>
              <a:t>en</a:t>
            </a:r>
            <a:r>
              <a:rPr lang="en-US" sz="2400" dirty="0">
                <a:latin typeface="Century Gothic" panose="020B0502020202020204" pitchFamily="34" charset="0"/>
              </a:rPr>
              <a:t> 3 mots-</a:t>
            </a:r>
            <a:r>
              <a:rPr lang="en-US" sz="2400" dirty="0" err="1">
                <a:latin typeface="Century Gothic" panose="020B0502020202020204" pitchFamily="34" charset="0"/>
              </a:rPr>
              <a:t>clés</a:t>
            </a:r>
            <a:r>
              <a:rPr lang="en-US" sz="2400" dirty="0">
                <a:latin typeface="Century Gothic" panose="020B0502020202020204" pitchFamily="34" charset="0"/>
              </a:rPr>
              <a:t> !</a:t>
            </a: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 err="1">
                <a:latin typeface="Century Gothic" panose="020B0502020202020204" pitchFamily="34" charset="0"/>
              </a:rPr>
              <a:t>Vous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avez</a:t>
            </a:r>
            <a:r>
              <a:rPr lang="en-US" sz="2400" dirty="0">
                <a:latin typeface="Century Gothic" panose="020B0502020202020204" pitchFamily="34" charset="0"/>
              </a:rPr>
              <a:t> 5 minutes!</a:t>
            </a:r>
          </a:p>
        </p:txBody>
      </p:sp>
      <p:pic>
        <p:nvPicPr>
          <p:cNvPr id="3" name="Graphic 2" descr="Stopwatc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3452" y="3422558"/>
            <a:ext cx="914400" cy="91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57" y="4721632"/>
            <a:ext cx="1931718" cy="193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9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5409" y="2310819"/>
            <a:ext cx="818475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II. </a:t>
            </a:r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Détecter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les </a:t>
            </a:r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différences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culturelles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pour </a:t>
            </a:r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mieux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les </a:t>
            </a:r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gérer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Graphic 1" descr="Magnifying g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0584" y="36684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2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3192" y="274320"/>
            <a:ext cx="860450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1) Le rapport à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l‘autre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et la communication (1)</a:t>
            </a:r>
          </a:p>
          <a:p>
            <a:endParaRPr lang="en-US" sz="2800" dirty="0">
              <a:solidFill>
                <a:schemeClr val="accent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1293243"/>
            <a:ext cx="1965960" cy="2952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2848" y="1293243"/>
            <a:ext cx="3310128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Kurt Lewin (1890-1947)</a:t>
            </a:r>
          </a:p>
          <a:p>
            <a:r>
              <a:rPr lang="en-US" sz="1600" dirty="0" err="1">
                <a:latin typeface="Century Gothic" panose="020B0502020202020204" pitchFamily="34" charset="0"/>
              </a:rPr>
              <a:t>Psychologue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américain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d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‘origine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allemande</a:t>
            </a:r>
          </a:p>
          <a:p>
            <a:endParaRPr lang="en-U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Spécialiste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de la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psychologie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sociale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et du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comportementalisme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1428" y="3041597"/>
            <a:ext cx="648309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latin typeface="Century Gothic" panose="020B0502020202020204" pitchFamily="34" charset="0"/>
              </a:rPr>
              <a:t>«Quelques différences socio-psychologiques entre les États-Unis et l’Allemagne» in R</a:t>
            </a:r>
            <a:r>
              <a:rPr lang="fr-FR" sz="1600" dirty="0">
                <a:latin typeface="Century Gothic" panose="020B0502020202020204" pitchFamily="34" charset="0"/>
              </a:rPr>
              <a:t>evue scientifique </a:t>
            </a:r>
            <a:r>
              <a:rPr lang="fr-FR" sz="1600" dirty="0" err="1">
                <a:latin typeface="Century Gothic" panose="020B0502020202020204" pitchFamily="34" charset="0"/>
              </a:rPr>
              <a:t>Character</a:t>
            </a:r>
            <a:r>
              <a:rPr lang="fr-FR" sz="1600" dirty="0">
                <a:latin typeface="Century Gothic" panose="020B0502020202020204" pitchFamily="34" charset="0"/>
              </a:rPr>
              <a:t> and </a:t>
            </a:r>
            <a:r>
              <a:rPr lang="fr-FR" sz="1600" dirty="0" err="1">
                <a:latin typeface="Century Gothic" panose="020B0502020202020204" pitchFamily="34" charset="0"/>
              </a:rPr>
              <a:t>Personality</a:t>
            </a:r>
            <a:r>
              <a:rPr lang="fr-FR" sz="1600" dirty="0">
                <a:latin typeface="Century Gothic" panose="020B0502020202020204" pitchFamily="34" charset="0"/>
              </a:rPr>
              <a:t>, 1936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882" y="4245784"/>
            <a:ext cx="3079814" cy="23913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584" y="4838786"/>
            <a:ext cx="5980176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entury Gothic" panose="020B0502020202020204" pitchFamily="34" charset="0"/>
              </a:rPr>
              <a:t>Fons </a:t>
            </a:r>
            <a:r>
              <a:rPr lang="fr-FR" b="1" dirty="0" err="1">
                <a:latin typeface="Century Gothic" panose="020B0502020202020204" pitchFamily="34" charset="0"/>
              </a:rPr>
              <a:t>Trompenaars</a:t>
            </a:r>
            <a:r>
              <a:rPr lang="fr-FR" b="1" dirty="0">
                <a:latin typeface="Century Gothic" panose="020B0502020202020204" pitchFamily="34" charset="0"/>
              </a:rPr>
              <a:t> et Charles Hampden-Turner</a:t>
            </a:r>
          </a:p>
          <a:p>
            <a:r>
              <a:rPr lang="fr-FR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Chercheurs néerlandais</a:t>
            </a:r>
          </a:p>
          <a:p>
            <a:r>
              <a:rPr lang="en-US" sz="1600" i="1" dirty="0">
                <a:solidFill>
                  <a:schemeClr val="tx2"/>
                </a:solidFill>
                <a:latin typeface="Century Gothic" panose="020B0502020202020204" pitchFamily="34" charset="0"/>
              </a:rPr>
              <a:t>Riding the Waves of Culture: Understanding Diversity in Global Business, </a:t>
            </a: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1998</a:t>
            </a:r>
          </a:p>
        </p:txBody>
      </p:sp>
    </p:spTree>
    <p:extLst>
      <p:ext uri="{BB962C8B-B14F-4D97-AF65-F5344CB8AC3E}">
        <p14:creationId xmlns:p14="http://schemas.microsoft.com/office/powerpoint/2010/main" val="390250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02" y="1074158"/>
            <a:ext cx="4456836" cy="2132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Graphic 6" descr="Right Pointing Backhand Index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192" y="3451205"/>
            <a:ext cx="9144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5667" y="3675644"/>
            <a:ext cx="7163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entury Gothic" panose="020B0502020202020204" pitchFamily="34" charset="0"/>
              </a:rPr>
              <a:t>C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‘est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à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vous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!</a:t>
            </a:r>
          </a:p>
          <a:p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Qu`ont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pu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vouloir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dire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ces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auteurs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qualifiant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certaines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personnes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de “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pêches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” et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d‘autres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de “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noix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de coco”?</a:t>
            </a:r>
          </a:p>
          <a:p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Un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groupe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de 8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personnes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fait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appel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à son imagination et son experience, un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groupe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lit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l`article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proposé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!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Vous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avez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8 minutes,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c`est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parti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224" y="1163458"/>
            <a:ext cx="3767328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Th</a:t>
            </a:r>
            <a:r>
              <a:rPr lang="en-US" sz="2800" dirty="0" err="1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éorie</a:t>
            </a:r>
            <a:r>
              <a:rPr lang="en-US" sz="2800" dirty="0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la culture </a:t>
            </a:r>
            <a:r>
              <a:rPr lang="en-US" sz="2800" dirty="0" err="1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pêche</a:t>
            </a:r>
            <a:r>
              <a:rPr lang="en-US" sz="2800" dirty="0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et de la culture </a:t>
            </a:r>
            <a:r>
              <a:rPr lang="en-US" sz="2800" dirty="0" err="1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noix</a:t>
            </a:r>
            <a:r>
              <a:rPr lang="en-US" sz="2800" dirty="0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coco</a:t>
            </a:r>
          </a:p>
          <a:p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(Lewin, </a:t>
            </a:r>
            <a:r>
              <a:rPr lang="en-US" sz="18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Trompenaars</a:t>
            </a:r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Hampden-Turner)</a:t>
            </a:r>
            <a:endParaRPr lang="en-US" sz="1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192" y="274320"/>
            <a:ext cx="860450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1) Le rapport à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l‘autre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et la communication (2)</a:t>
            </a:r>
          </a:p>
          <a:p>
            <a:endParaRPr lang="en-US" sz="2800" dirty="0">
              <a:solidFill>
                <a:schemeClr val="accent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6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0506" y="950596"/>
            <a:ext cx="880436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C0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z="2400" dirty="0">
                <a:solidFill>
                  <a:srgbClr val="F19027"/>
                </a:solidFill>
              </a:rPr>
              <a:t>Les pays à “</a:t>
            </a:r>
            <a:r>
              <a:rPr lang="en-US" sz="2400" dirty="0" err="1">
                <a:solidFill>
                  <a:srgbClr val="F19027"/>
                </a:solidFill>
              </a:rPr>
              <a:t>contexte</a:t>
            </a:r>
            <a:r>
              <a:rPr lang="en-US" sz="2400" dirty="0">
                <a:solidFill>
                  <a:srgbClr val="F19027"/>
                </a:solidFill>
              </a:rPr>
              <a:t> </a:t>
            </a:r>
            <a:r>
              <a:rPr lang="en-US" sz="2400" dirty="0" err="1">
                <a:solidFill>
                  <a:srgbClr val="F19027"/>
                </a:solidFill>
              </a:rPr>
              <a:t>haut</a:t>
            </a:r>
            <a:r>
              <a:rPr lang="en-US" sz="2400" dirty="0">
                <a:solidFill>
                  <a:srgbClr val="F19027"/>
                </a:solidFill>
              </a:rPr>
              <a:t>” et à “</a:t>
            </a:r>
            <a:r>
              <a:rPr lang="en-US" sz="2400" dirty="0" err="1">
                <a:solidFill>
                  <a:srgbClr val="F19027"/>
                </a:solidFill>
              </a:rPr>
              <a:t>contexte</a:t>
            </a:r>
            <a:r>
              <a:rPr lang="en-US" sz="2400" dirty="0">
                <a:solidFill>
                  <a:srgbClr val="F19027"/>
                </a:solidFill>
              </a:rPr>
              <a:t> bas” 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 bwMode="auto">
          <a:xfrm>
            <a:off x="834281" y="3945964"/>
            <a:ext cx="769837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4744" y="4154969"/>
            <a:ext cx="4484851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entury Gothic" panose="020B0502020202020204" pitchFamily="34" charset="0"/>
              </a:rPr>
              <a:t>Contexte</a:t>
            </a:r>
            <a:r>
              <a:rPr lang="en-US" sz="1800" dirty="0">
                <a:latin typeface="Century Gothic" panose="020B0502020202020204" pitchFamily="34" charset="0"/>
              </a:rPr>
              <a:t> bas</a:t>
            </a:r>
          </a:p>
          <a:p>
            <a:endParaRPr lang="en-US" sz="1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Les mots </a:t>
            </a:r>
            <a:r>
              <a:rPr lang="en-US" sz="1200" dirty="0" err="1">
                <a:latin typeface="Century Gothic" panose="020B0502020202020204" pitchFamily="34" charset="0"/>
              </a:rPr>
              <a:t>sont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utilises</a:t>
            </a:r>
            <a:r>
              <a:rPr lang="en-US" sz="1200" dirty="0">
                <a:latin typeface="Century Gothic" panose="020B0502020202020204" pitchFamily="34" charset="0"/>
              </a:rPr>
              <a:t> pour passer un message </a:t>
            </a:r>
            <a:r>
              <a:rPr lang="en-US" sz="1200" dirty="0" err="1">
                <a:latin typeface="Century Gothic" panose="020B0502020202020204" pitchFamily="34" charset="0"/>
              </a:rPr>
              <a:t>explicite</a:t>
            </a:r>
            <a:endParaRPr lang="en-US" sz="1200" dirty="0"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Pas de “lecture entre les </a:t>
            </a:r>
            <a:r>
              <a:rPr lang="en-US" sz="1200" dirty="0" err="1">
                <a:latin typeface="Century Gothic" panose="020B0502020202020204" pitchFamily="34" charset="0"/>
              </a:rPr>
              <a:t>lignes</a:t>
            </a:r>
            <a:r>
              <a:rPr lang="en-US" sz="1200" dirty="0">
                <a:latin typeface="Century Gothic" panose="020B0502020202020204" pitchFamily="34" charset="0"/>
              </a:rPr>
              <a:t>”, </a:t>
            </a:r>
            <a:r>
              <a:rPr lang="en-US" sz="1200" dirty="0" err="1">
                <a:latin typeface="Century Gothic" panose="020B0502020202020204" pitchFamily="34" charset="0"/>
              </a:rPr>
              <a:t>être</a:t>
            </a:r>
            <a:r>
              <a:rPr lang="en-US" sz="1200" dirty="0">
                <a:latin typeface="Century Gothic" panose="020B0502020202020204" pitchFamily="34" charset="0"/>
              </a:rPr>
              <a:t> précis, technique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Le </a:t>
            </a:r>
            <a:r>
              <a:rPr lang="en-US" sz="1200" dirty="0" err="1">
                <a:latin typeface="Century Gothic" panose="020B0502020202020204" pitchFamily="34" charset="0"/>
              </a:rPr>
              <a:t>contexte</a:t>
            </a:r>
            <a:r>
              <a:rPr lang="en-US" sz="1200" dirty="0">
                <a:latin typeface="Century Gothic" panose="020B0502020202020204" pitchFamily="34" charset="0"/>
              </a:rPr>
              <a:t> a </a:t>
            </a:r>
            <a:r>
              <a:rPr lang="en-US" sz="1200" dirty="0" err="1">
                <a:latin typeface="Century Gothic" panose="020B0502020202020204" pitchFamily="34" charset="0"/>
              </a:rPr>
              <a:t>peu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d`importance</a:t>
            </a:r>
            <a:r>
              <a:rPr lang="en-US" sz="1200" dirty="0">
                <a:latin typeface="Century Gothic" panose="020B0502020202020204" pitchFamily="34" charset="0"/>
              </a:rPr>
              <a:t>, on </a:t>
            </a:r>
            <a:r>
              <a:rPr lang="en-US" sz="1200" dirty="0" err="1">
                <a:latin typeface="Century Gothic" panose="020B0502020202020204" pitchFamily="34" charset="0"/>
              </a:rPr>
              <a:t>progresse</a:t>
            </a:r>
            <a:r>
              <a:rPr lang="en-US" sz="1200" dirty="0">
                <a:latin typeface="Century Gothic" panose="020B0502020202020204" pitchFamily="34" charset="0"/>
              </a:rPr>
              <a:t> de </a:t>
            </a:r>
            <a:r>
              <a:rPr lang="en-US" sz="1200" dirty="0" err="1">
                <a:latin typeface="Century Gothic" panose="020B0502020202020204" pitchFamily="34" charset="0"/>
              </a:rPr>
              <a:t>façon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logique</a:t>
            </a:r>
            <a:r>
              <a:rPr lang="en-US" sz="1200" dirty="0">
                <a:latin typeface="Century Gothic" panose="020B0502020202020204" pitchFamily="34" charset="0"/>
              </a:rPr>
              <a:t> et </a:t>
            </a:r>
            <a:r>
              <a:rPr lang="en-US" sz="1200" dirty="0" err="1">
                <a:latin typeface="Century Gothic" panose="020B0502020202020204" pitchFamily="34" charset="0"/>
              </a:rPr>
              <a:t>rationnelle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dans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l‘argumentation</a:t>
            </a:r>
            <a:endParaRPr lang="en-US" sz="1200" dirty="0"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L`information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est</a:t>
            </a:r>
            <a:r>
              <a:rPr lang="en-US" sz="1200" dirty="0">
                <a:latin typeface="Century Gothic" panose="020B0502020202020204" pitchFamily="34" charset="0"/>
              </a:rPr>
              <a:t> accessible pour </a:t>
            </a:r>
            <a:r>
              <a:rPr lang="en-US" sz="1200" dirty="0" err="1">
                <a:latin typeface="Century Gothic" panose="020B0502020202020204" pitchFamily="34" charset="0"/>
              </a:rPr>
              <a:t>tous</a:t>
            </a:r>
            <a:r>
              <a:rPr lang="en-US" sz="1200" dirty="0">
                <a:latin typeface="Century Gothic" panose="020B0502020202020204" pitchFamily="34" charset="0"/>
              </a:rPr>
              <a:t>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9595" y="4154969"/>
            <a:ext cx="4434405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err="1">
                <a:latin typeface="Century Gothic" panose="020B0502020202020204" pitchFamily="34" charset="0"/>
              </a:rPr>
              <a:t>Contexte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haut</a:t>
            </a:r>
            <a:endParaRPr lang="en-US" sz="1800" dirty="0">
              <a:latin typeface="Century Gothic" panose="020B0502020202020204" pitchFamily="34" charset="0"/>
            </a:endParaRPr>
          </a:p>
          <a:p>
            <a:pPr algn="r"/>
            <a:endParaRPr lang="en-US" sz="1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Le </a:t>
            </a:r>
            <a:r>
              <a:rPr lang="en-US" sz="1200" dirty="0" err="1">
                <a:latin typeface="Century Gothic" panose="020B0502020202020204" pitchFamily="34" charset="0"/>
              </a:rPr>
              <a:t>contexte</a:t>
            </a:r>
            <a:r>
              <a:rPr lang="en-US" sz="1200" dirty="0">
                <a:latin typeface="Century Gothic" panose="020B0502020202020204" pitchFamily="34" charset="0"/>
              </a:rPr>
              <a:t>, </a:t>
            </a:r>
            <a:r>
              <a:rPr lang="en-US" sz="1200" dirty="0" err="1">
                <a:latin typeface="Century Gothic" panose="020B0502020202020204" pitchFamily="34" charset="0"/>
              </a:rPr>
              <a:t>l`environnement</a:t>
            </a:r>
            <a:r>
              <a:rPr lang="en-US" sz="1200" dirty="0">
                <a:latin typeface="Century Gothic" panose="020B0502020202020204" pitchFamily="34" charset="0"/>
              </a:rPr>
              <a:t>, </a:t>
            </a:r>
            <a:r>
              <a:rPr lang="en-US" sz="1200" dirty="0" err="1">
                <a:latin typeface="Century Gothic" panose="020B0502020202020204" pitchFamily="34" charset="0"/>
              </a:rPr>
              <a:t>sont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aussi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importants</a:t>
            </a:r>
            <a:r>
              <a:rPr lang="en-US" sz="1200" dirty="0">
                <a:latin typeface="Century Gothic" panose="020B0502020202020204" pitchFamily="34" charset="0"/>
              </a:rPr>
              <a:t> que les mots </a:t>
            </a:r>
            <a:r>
              <a:rPr lang="en-US" sz="1200" dirty="0" err="1">
                <a:latin typeface="Century Gothic" panose="020B0502020202020204" pitchFamily="34" charset="0"/>
              </a:rPr>
              <a:t>dans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une</a:t>
            </a:r>
            <a:r>
              <a:rPr lang="en-US" sz="1200" dirty="0">
                <a:latin typeface="Century Gothic" panose="020B0502020202020204" pitchFamily="34" charset="0"/>
              </a:rPr>
              <a:t> conversation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L`ambiguite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est</a:t>
            </a:r>
            <a:r>
              <a:rPr lang="en-US" sz="1200" dirty="0">
                <a:latin typeface="Century Gothic" panose="020B0502020202020204" pitchFamily="34" charset="0"/>
              </a:rPr>
              <a:t> courante, sous-</a:t>
            </a:r>
            <a:r>
              <a:rPr lang="en-US" sz="1200" dirty="0" err="1">
                <a:latin typeface="Century Gothic" panose="020B0502020202020204" pitchFamily="34" charset="0"/>
              </a:rPr>
              <a:t>entendus</a:t>
            </a:r>
            <a:r>
              <a:rPr lang="en-US" sz="1200" dirty="0">
                <a:latin typeface="Century Gothic" panose="020B0502020202020204" pitchFamily="34" charset="0"/>
              </a:rPr>
              <a:t>, non-</a:t>
            </a:r>
            <a:r>
              <a:rPr lang="en-US" sz="1200" dirty="0" err="1">
                <a:latin typeface="Century Gothic" panose="020B0502020202020204" pitchFamily="34" charset="0"/>
              </a:rPr>
              <a:t>dits</a:t>
            </a:r>
            <a:endParaRPr lang="en-US" sz="1200" dirty="0"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Les details </a:t>
            </a:r>
            <a:r>
              <a:rPr lang="en-US" sz="1200" dirty="0" err="1">
                <a:latin typeface="Century Gothic" panose="020B0502020202020204" pitchFamily="34" charset="0"/>
              </a:rPr>
              <a:t>culturels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jouent</a:t>
            </a:r>
            <a:r>
              <a:rPr lang="en-US" sz="1200" dirty="0">
                <a:latin typeface="Century Gothic" panose="020B0502020202020204" pitchFamily="34" charset="0"/>
              </a:rPr>
              <a:t> un role important 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L`information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n`est</a:t>
            </a:r>
            <a:r>
              <a:rPr lang="en-US" sz="1200" dirty="0">
                <a:latin typeface="Century Gothic" panose="020B0502020202020204" pitchFamily="34" charset="0"/>
              </a:rPr>
              <a:t> pas </a:t>
            </a:r>
            <a:r>
              <a:rPr lang="en-US" sz="1200" dirty="0" err="1">
                <a:latin typeface="Century Gothic" panose="020B0502020202020204" pitchFamily="34" charset="0"/>
              </a:rPr>
              <a:t>facilement</a:t>
            </a:r>
            <a:r>
              <a:rPr lang="en-US" sz="1200" dirty="0">
                <a:latin typeface="Century Gothic" panose="020B0502020202020204" pitchFamily="34" charset="0"/>
              </a:rPr>
              <a:t> accessible pour </a:t>
            </a:r>
            <a:r>
              <a:rPr lang="en-US" sz="1200" dirty="0" err="1">
                <a:latin typeface="Century Gothic" panose="020B0502020202020204" pitchFamily="34" charset="0"/>
              </a:rPr>
              <a:t>tous</a:t>
            </a:r>
            <a:r>
              <a:rPr lang="en-US" sz="1200" dirty="0">
                <a:latin typeface="Century Gothic" panose="020B0502020202020204" pitchFamily="34" charset="0"/>
              </a:rPr>
              <a:t>, et </a:t>
            </a:r>
            <a:r>
              <a:rPr lang="en-US" sz="1200" dirty="0" err="1">
                <a:latin typeface="Century Gothic" panose="020B0502020202020204" pitchFamily="34" charset="0"/>
              </a:rPr>
              <a:t>ceux</a:t>
            </a:r>
            <a:r>
              <a:rPr lang="en-US" sz="1200" dirty="0">
                <a:latin typeface="Century Gothic" panose="020B0502020202020204" pitchFamily="34" charset="0"/>
              </a:rPr>
              <a:t> qui la </a:t>
            </a:r>
            <a:r>
              <a:rPr lang="en-US" sz="1200" dirty="0" err="1">
                <a:latin typeface="Century Gothic" panose="020B0502020202020204" pitchFamily="34" charset="0"/>
              </a:rPr>
              <a:t>detiennent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ont</a:t>
            </a:r>
            <a:r>
              <a:rPr lang="en-US" sz="1200" dirty="0">
                <a:latin typeface="Century Gothic" panose="020B0502020202020204" pitchFamily="34" charset="0"/>
              </a:rPr>
              <a:t> le </a:t>
            </a:r>
            <a:r>
              <a:rPr lang="en-US" sz="1200" dirty="0" err="1">
                <a:latin typeface="Century Gothic" panose="020B0502020202020204" pitchFamily="34" charset="0"/>
              </a:rPr>
              <a:t>pouvoir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13252" y="3786185"/>
            <a:ext cx="0" cy="15977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2737104" y="3786185"/>
            <a:ext cx="0" cy="15977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4513652" y="3786185"/>
            <a:ext cx="0" cy="15977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 bwMode="auto">
          <a:xfrm>
            <a:off x="6338098" y="3786185"/>
            <a:ext cx="0" cy="15977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 bwMode="auto">
          <a:xfrm>
            <a:off x="7896932" y="3786185"/>
            <a:ext cx="0" cy="15977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1326" y="3142711"/>
            <a:ext cx="1423852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Century Gothic" panose="020B0502020202020204" pitchFamily="34" charset="0"/>
              </a:rPr>
              <a:t>Allemagne</a:t>
            </a:r>
            <a:endParaRPr lang="en-US" sz="1100" dirty="0">
              <a:latin typeface="Century Gothic" panose="020B0502020202020204" pitchFamily="34" charset="0"/>
            </a:endParaRPr>
          </a:p>
          <a:p>
            <a:pPr algn="ctr"/>
            <a:r>
              <a:rPr lang="en-US" sz="1100" dirty="0">
                <a:latin typeface="Century Gothic" panose="020B0502020202020204" pitchFamily="34" charset="0"/>
              </a:rPr>
              <a:t>Suisse</a:t>
            </a:r>
          </a:p>
          <a:p>
            <a:pPr algn="ctr"/>
            <a:r>
              <a:rPr lang="en-US" sz="1100" dirty="0">
                <a:latin typeface="Century Gothic" panose="020B0502020202020204" pitchFamily="34" charset="0"/>
              </a:rPr>
              <a:t>Pays </a:t>
            </a:r>
            <a:r>
              <a:rPr lang="en-US" sz="1100" dirty="0" err="1">
                <a:latin typeface="Century Gothic" panose="020B0502020202020204" pitchFamily="34" charset="0"/>
              </a:rPr>
              <a:t>scandinaves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27504" y="3163505"/>
            <a:ext cx="1219200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Century Gothic" panose="020B0502020202020204" pitchFamily="34" charset="0"/>
              </a:rPr>
              <a:t>Am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1100" dirty="0" err="1">
                <a:latin typeface="Century Gothic" panose="020B0502020202020204" pitchFamily="34" charset="0"/>
              </a:rPr>
              <a:t>rique</a:t>
            </a:r>
            <a:endParaRPr lang="en-US" sz="1100" dirty="0">
              <a:latin typeface="Century Gothic" panose="020B0502020202020204" pitchFamily="34" charset="0"/>
            </a:endParaRPr>
          </a:p>
          <a:p>
            <a:pPr algn="ctr"/>
            <a:r>
              <a:rPr lang="en-US" sz="1100" dirty="0" err="1">
                <a:latin typeface="Century Gothic" panose="020B0502020202020204" pitchFamily="34" charset="0"/>
              </a:rPr>
              <a:t>Angleterre</a:t>
            </a:r>
            <a:endParaRPr lang="en-US" sz="1100" dirty="0">
              <a:latin typeface="Century Gothic" panose="020B0502020202020204" pitchFamily="34" charset="0"/>
            </a:endParaRPr>
          </a:p>
          <a:p>
            <a:pPr algn="ctr"/>
            <a:r>
              <a:rPr lang="en-US" sz="1100" dirty="0">
                <a:latin typeface="Century Gothic" panose="020B0502020202020204" pitchFamily="34" charset="0"/>
              </a:rPr>
              <a:t>Canada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2980" y="3142711"/>
            <a:ext cx="801189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France</a:t>
            </a:r>
          </a:p>
          <a:p>
            <a:pPr algn="ctr"/>
            <a:r>
              <a:rPr lang="en-US" sz="1100" dirty="0" err="1">
                <a:latin typeface="Century Gothic" panose="020B0502020202020204" pitchFamily="34" charset="0"/>
              </a:rPr>
              <a:t>Espagne</a:t>
            </a:r>
            <a:endParaRPr lang="en-US" sz="1100" dirty="0">
              <a:latin typeface="Century Gothic" panose="020B0502020202020204" pitchFamily="34" charset="0"/>
            </a:endParaRPr>
          </a:p>
          <a:p>
            <a:pPr algn="ctr"/>
            <a:r>
              <a:rPr lang="en-US" sz="1100" dirty="0" err="1">
                <a:latin typeface="Century Gothic" panose="020B0502020202020204" pitchFamily="34" charset="0"/>
              </a:rPr>
              <a:t>Italie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35745" y="3236804"/>
            <a:ext cx="1204706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Century Gothic" panose="020B0502020202020204" pitchFamily="34" charset="0"/>
              </a:rPr>
              <a:t>Mexique</a:t>
            </a:r>
            <a:endParaRPr lang="en-US" sz="1100" dirty="0">
              <a:latin typeface="Century Gothic" panose="020B0502020202020204" pitchFamily="34" charset="0"/>
            </a:endParaRPr>
          </a:p>
          <a:p>
            <a:pPr algn="ctr"/>
            <a:r>
              <a:rPr lang="en-US" sz="1100" dirty="0" err="1">
                <a:latin typeface="Century Gothic" panose="020B0502020202020204" pitchFamily="34" charset="0"/>
              </a:rPr>
              <a:t>Gr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lang="en-US" sz="1100" dirty="0" err="1">
                <a:latin typeface="Century Gothic" panose="020B0502020202020204" pitchFamily="34" charset="0"/>
              </a:rPr>
              <a:t>ce</a:t>
            </a:r>
            <a:endParaRPr lang="en-US" sz="1100" dirty="0">
              <a:latin typeface="Century Gothic" panose="020B0502020202020204" pitchFamily="34" charset="0"/>
            </a:endParaRPr>
          </a:p>
          <a:p>
            <a:pPr algn="ctr"/>
            <a:r>
              <a:rPr lang="en-US" sz="1100" dirty="0" err="1">
                <a:latin typeface="Century Gothic" panose="020B0502020202020204" pitchFamily="34" charset="0"/>
              </a:rPr>
              <a:t>Moyen</a:t>
            </a:r>
            <a:r>
              <a:rPr lang="en-US" sz="1100" dirty="0">
                <a:latin typeface="Century Gothic" panose="020B0502020202020204" pitchFamily="34" charset="0"/>
              </a:rPr>
              <a:t>-Orient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26670" y="3295060"/>
            <a:ext cx="940524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Century Gothic" panose="020B0502020202020204" pitchFamily="34" charset="0"/>
              </a:rPr>
              <a:t>Japon</a:t>
            </a:r>
            <a:endParaRPr lang="en-US" sz="1100" dirty="0">
              <a:latin typeface="Century Gothic" panose="020B0502020202020204" pitchFamily="34" charset="0"/>
            </a:endParaRPr>
          </a:p>
          <a:p>
            <a:pPr algn="ctr"/>
            <a:r>
              <a:rPr lang="en-US" sz="1100" dirty="0">
                <a:latin typeface="Century Gothic" panose="020B0502020202020204" pitchFamily="34" charset="0"/>
              </a:rPr>
              <a:t>Chine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25178" y="1776737"/>
            <a:ext cx="5538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Edward </a:t>
            </a:r>
            <a:r>
              <a:rPr lang="en-US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Twitchell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 Hall 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(1914-2009)</a:t>
            </a:r>
          </a:p>
          <a:p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Anthropologue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américain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Spécialiste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des relations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interculturelles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4" y="1532513"/>
            <a:ext cx="1639032" cy="151610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93192" y="274320"/>
            <a:ext cx="860450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1) Le rapport à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l‘autre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et la communication (3)</a:t>
            </a:r>
          </a:p>
          <a:p>
            <a:endParaRPr lang="en-US" sz="2800" dirty="0">
              <a:solidFill>
                <a:schemeClr val="accent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558162"/>
      </p:ext>
    </p:extLst>
  </p:cSld>
  <p:clrMapOvr>
    <a:masterClrMapping/>
  </p:clrMapOvr>
</p:sld>
</file>

<file path=ppt/theme/theme1.xml><?xml version="1.0" encoding="utf-8"?>
<a:theme xmlns:a="http://schemas.openxmlformats.org/drawingml/2006/main" name="10 September 2009">
  <a:themeElements>
    <a:clrScheme name="10 September 2009 1">
      <a:dk1>
        <a:srgbClr val="6D6E70"/>
      </a:dk1>
      <a:lt1>
        <a:srgbClr val="FFFFFF"/>
      </a:lt1>
      <a:dk2>
        <a:srgbClr val="191919"/>
      </a:dk2>
      <a:lt2>
        <a:srgbClr val="B2B2B2"/>
      </a:lt2>
      <a:accent1>
        <a:srgbClr val="00B0DA"/>
      </a:accent1>
      <a:accent2>
        <a:srgbClr val="00B0DA"/>
      </a:accent2>
      <a:accent3>
        <a:srgbClr val="FFFFFF"/>
      </a:accent3>
      <a:accent4>
        <a:srgbClr val="5C5D5F"/>
      </a:accent4>
      <a:accent5>
        <a:srgbClr val="AAD4EA"/>
      </a:accent5>
      <a:accent6>
        <a:srgbClr val="009FC5"/>
      </a:accent6>
      <a:hlink>
        <a:srgbClr val="00B0DA"/>
      </a:hlink>
      <a:folHlink>
        <a:srgbClr val="AB1A86"/>
      </a:folHlink>
    </a:clrScheme>
    <a:fontScheme name="10 September 2009">
      <a:majorFont>
        <a:latin typeface="HelvNeue Light for IBM"/>
        <a:ea typeface=""/>
        <a:cs typeface=""/>
      </a:majorFont>
      <a:minorFont>
        <a:latin typeface="HelvNeue Light for IB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lnDef>
  </a:objectDefaults>
  <a:extraClrSchemeLst>
    <a:extraClrScheme>
      <a:clrScheme name="10 September 2009 1">
        <a:dk1>
          <a:srgbClr val="6D6E70"/>
        </a:dk1>
        <a:lt1>
          <a:srgbClr val="FFFFFF"/>
        </a:lt1>
        <a:dk2>
          <a:srgbClr val="191919"/>
        </a:dk2>
        <a:lt2>
          <a:srgbClr val="B2B2B2"/>
        </a:lt2>
        <a:accent1>
          <a:srgbClr val="00B0DA"/>
        </a:accent1>
        <a:accent2>
          <a:srgbClr val="00B0DA"/>
        </a:accent2>
        <a:accent3>
          <a:srgbClr val="FFFFFF"/>
        </a:accent3>
        <a:accent4>
          <a:srgbClr val="5C5D5F"/>
        </a:accent4>
        <a:accent5>
          <a:srgbClr val="AAD4EA"/>
        </a:accent5>
        <a:accent6>
          <a:srgbClr val="009FC5"/>
        </a:accent6>
        <a:hlink>
          <a:srgbClr val="00B0DA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15953</TotalTime>
  <Words>920</Words>
  <Application>Microsoft Office PowerPoint</Application>
  <PresentationFormat>On-screen Show (4:3)</PresentationFormat>
  <Paragraphs>154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HelvNeue Light for IBM</vt:lpstr>
      <vt:lpstr>Wingdings</vt:lpstr>
      <vt:lpstr>10 September 2009</vt:lpstr>
      <vt:lpstr>Cursus optionnel Français Langue Professionnelle  Cours de Communication Interculturelle en entreprise  07/03/2017  Sébastien Verdier Nicolas Bitaudeau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IBM Presentations: Smart Planet Template</dc:title>
  <dc:creator>krisbiron</dc:creator>
  <cp:lastModifiedBy>user</cp:lastModifiedBy>
  <cp:revision>717</cp:revision>
  <dcterms:created xsi:type="dcterms:W3CDTF">2014-12-08T21:55:31Z</dcterms:created>
  <dcterms:modified xsi:type="dcterms:W3CDTF">2017-03-06T11:05:12Z</dcterms:modified>
</cp:coreProperties>
</file>