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94" r:id="rId2"/>
    <p:sldId id="407" r:id="rId3"/>
    <p:sldId id="402" r:id="rId4"/>
    <p:sldId id="414" r:id="rId5"/>
    <p:sldId id="415" r:id="rId6"/>
    <p:sldId id="424" r:id="rId7"/>
    <p:sldId id="423" r:id="rId8"/>
    <p:sldId id="426" r:id="rId9"/>
    <p:sldId id="409" r:id="rId10"/>
    <p:sldId id="427" r:id="rId11"/>
    <p:sldId id="432" r:id="rId12"/>
    <p:sldId id="433" r:id="rId13"/>
    <p:sldId id="425" r:id="rId14"/>
    <p:sldId id="428" r:id="rId15"/>
    <p:sldId id="429" r:id="rId16"/>
    <p:sldId id="430" r:id="rId17"/>
    <p:sldId id="431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F19027"/>
    <a:srgbClr val="FF9900"/>
    <a:srgbClr val="FDB813"/>
    <a:srgbClr val="FFFFFF"/>
    <a:srgbClr val="00B0DA"/>
    <a:srgbClr val="6D6E70"/>
    <a:srgbClr val="AB1A86"/>
    <a:srgbClr val="F04E37"/>
    <a:srgbClr val="00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5135" autoAdjust="0"/>
  </p:normalViewPr>
  <p:slideViewPr>
    <p:cSldViewPr snapToGrid="0">
      <p:cViewPr varScale="1">
        <p:scale>
          <a:sx n="88" d="100"/>
          <a:sy n="88" d="100"/>
        </p:scale>
        <p:origin x="1123" y="82"/>
      </p:cViewPr>
      <p:guideLst>
        <p:guide orient="horz" pos="129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9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4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6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6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86274-7BA6-446A-BBCB-F57C3D0615B4}" type="slidenum">
              <a:rPr lang="fr-CA" altLang="fr-FR"/>
              <a:pPr>
                <a:spcBef>
                  <a:spcPct val="0"/>
                </a:spcBef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5820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6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0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2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3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4">
    <p:bg>
      <p:bgPr>
        <a:solidFill>
          <a:srgbClr val="FD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6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7">
    <p:bg>
      <p:bgPr>
        <a:solidFill>
          <a:srgbClr val="AB1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92100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Table of contents/Agenda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3" y="1828800"/>
            <a:ext cx="5687845" cy="41148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/>
              <a:t>Note that the contents/agenda items are written in sentence case</a:t>
            </a:r>
          </a:p>
          <a:p>
            <a:pPr lvl="0"/>
            <a:r>
              <a:rPr lang="en-US" dirty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828800"/>
            <a:ext cx="2743200" cy="41148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Content 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544068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Full bleed images preferred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5989320"/>
            <a:ext cx="8503920" cy="731520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628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257800"/>
            <a:ext cx="8503920" cy="225703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Images also have more impact if they can bleed 3 sides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5532120"/>
            <a:ext cx="7315200" cy="9144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/>
              <a:t>Text under partial bleed images would be in 70% black or a color from the color palette. Also, colored text in Arial Bold would have greater impact.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</p:spPr>
        <p:txBody>
          <a:bodyPr/>
          <a:lstStyle>
            <a:lvl1pPr algn="l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56F6E69-880F-4956-8549-CB4C2ABA64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pic>
        <p:nvPicPr>
          <p:cNvPr id="68654" name="Picture 46" descr="blu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827213"/>
            <a:ext cx="4151312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827213"/>
            <a:ext cx="4151313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43B09B9-FE11-485D-B193-4DE649C9C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A39A948-DEA7-4EFA-9130-61B45069B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826F9A1-9B46-4608-B497-7E101192D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 anchor="b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F2D88F4-1BBD-4436-A230-2453F5FE0D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2619"/>
            <a:ext cx="5486400" cy="394980"/>
          </a:xfrm>
        </p:spPr>
        <p:txBody>
          <a:bodyPr anchor="b"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42D62209-4EDF-4572-8BE8-285CD08041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292100"/>
            <a:ext cx="2171700" cy="51911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92100"/>
            <a:ext cx="6362700" cy="51911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1724DF2-28ED-446F-A429-CB9011BDF2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8CC63F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green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teal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yellow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936" cy="2591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F1902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F04E3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red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2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815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3703320"/>
            <a:ext cx="8503920" cy="338328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07924"/>
            <a:ext cx="8503920" cy="677108"/>
          </a:xfrm>
        </p:spPr>
        <p:txBody>
          <a:bodyPr anchor="b" anchorCtr="0"/>
          <a:lstStyle>
            <a:lvl1pPr>
              <a:defRPr sz="4800">
                <a:solidFill>
                  <a:srgbClr val="AB1A86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pic>
        <p:nvPicPr>
          <p:cNvPr id="7" name="Picture 5" descr="purpl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1">
    <p:bg>
      <p:bgPr>
        <a:solidFill>
          <a:srgbClr val="00B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3050243"/>
            <a:ext cx="8503920" cy="634789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703320"/>
            <a:ext cx="8476488" cy="338328"/>
          </a:xfrm>
        </p:spPr>
        <p:txBody>
          <a:bodyPr lIns="0" anchor="b" anchorCtr="0"/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827213"/>
            <a:ext cx="84550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92100"/>
            <a:ext cx="868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3" y="6524625"/>
            <a:ext cx="2124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7637" name="Picture 53" descr="IBM-logo-50-black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716963" y="6070600"/>
            <a:ext cx="215900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7" r:id="rId10"/>
    <p:sldLayoutId id="2147483688" r:id="rId11"/>
    <p:sldLayoutId id="2147483686" r:id="rId12"/>
    <p:sldLayoutId id="2147483683" r:id="rId13"/>
    <p:sldLayoutId id="2147483684" r:id="rId14"/>
    <p:sldLayoutId id="2147483685" r:id="rId15"/>
    <p:sldLayoutId id="2147483693" r:id="rId16"/>
    <p:sldLayoutId id="2147483690" r:id="rId17"/>
    <p:sldLayoutId id="2147483691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Arial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sv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0313" y="901577"/>
            <a:ext cx="8864018" cy="404418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entury Gothic"/>
              </a:rPr>
              <a:t>Cursus </a:t>
            </a:r>
            <a:r>
              <a:rPr lang="en-US" sz="3600" dirty="0" err="1">
                <a:solidFill>
                  <a:schemeClr val="tx2"/>
                </a:solidFill>
                <a:latin typeface="Century Gothic"/>
              </a:rPr>
              <a:t>optionnel</a:t>
            </a:r>
            <a:r>
              <a:rPr lang="en-US" sz="3600" dirty="0">
                <a:solidFill>
                  <a:schemeClr val="tx2"/>
                </a:solidFill>
                <a:latin typeface="Century Gothic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entury Gothic"/>
              </a:rPr>
              <a:t>Français</a:t>
            </a:r>
            <a:r>
              <a:rPr lang="en-US" sz="3600" dirty="0">
                <a:solidFill>
                  <a:schemeClr val="tx2"/>
                </a:solidFill>
                <a:latin typeface="Century Gothic"/>
              </a:rPr>
              <a:t> Langue </a:t>
            </a:r>
            <a:r>
              <a:rPr lang="en-US" sz="3600" dirty="0" err="1">
                <a:solidFill>
                  <a:schemeClr val="tx2"/>
                </a:solidFill>
                <a:latin typeface="Century Gothic"/>
              </a:rPr>
              <a:t>Professionnelle</a:t>
            </a:r>
            <a:br>
              <a:rPr lang="en-US" sz="3600" dirty="0">
                <a:solidFill>
                  <a:srgbClr val="FFFFFF"/>
                </a:solidFill>
                <a:latin typeface="Century Gothic"/>
              </a:rPr>
            </a:br>
            <a:br>
              <a:rPr lang="en-US" sz="2800" dirty="0">
                <a:solidFill>
                  <a:srgbClr val="FFFFFF"/>
                </a:solidFill>
                <a:latin typeface="Century Gothic"/>
              </a:rPr>
            </a:b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Cours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Processus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en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environnement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de services </a:t>
            </a: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r>
              <a:rPr lang="en-US" sz="3200" dirty="0">
                <a:solidFill>
                  <a:srgbClr val="FFFFFF"/>
                </a:solidFill>
                <a:latin typeface="Century Gothic"/>
              </a:rPr>
              <a:t>25/04/2017</a:t>
            </a: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Foued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Hamdi</a:t>
            </a:r>
            <a:br>
              <a:rPr lang="en-US" sz="3200" dirty="0">
                <a:solidFill>
                  <a:srgbClr val="FFFFFF"/>
                </a:solidFill>
                <a:latin typeface="Century Gothic"/>
              </a:rPr>
            </a:b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Zdeněk</a:t>
            </a:r>
            <a:r>
              <a:rPr lang="en-US" sz="32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entury Gothic"/>
              </a:rPr>
              <a:t>Wegscheider</a:t>
            </a:r>
            <a:endParaRPr lang="en-US" sz="3200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23" y="418010"/>
            <a:ext cx="766354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(B)Le processus de support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ou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processus de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soutien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1480458"/>
            <a:ext cx="8917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Ensemble des processus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donnant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ressources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aux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autres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processus de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l‘organisation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Ils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sont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une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activit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interne,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transversale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qui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permet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d‘assurer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 bon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fonctionnement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l‘entreprise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Ils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créent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pas de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valeur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directement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perceptible par le client.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raphic 30" descr="Briefc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8194" y="3119845"/>
            <a:ext cx="9144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61657" y="3928538"/>
            <a:ext cx="21074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</a:t>
            </a:r>
            <a:r>
              <a:rPr lang="en-US" sz="16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ctivit</a:t>
            </a:r>
            <a:r>
              <a:rPr lang="en-US" sz="16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sz="16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principale</a:t>
            </a:r>
            <a:r>
              <a:rPr lang="en-US" sz="16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l‘entreprise</a:t>
            </a:r>
            <a:r>
              <a:rPr lang="en-US" sz="16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repose sur… </a:t>
            </a:r>
            <a:endParaRPr lang="en-US" sz="1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Left Bracket 32"/>
          <p:cNvSpPr/>
          <p:nvPr/>
        </p:nvSpPr>
        <p:spPr bwMode="auto">
          <a:xfrm rot="5400000">
            <a:off x="4162880" y="1668937"/>
            <a:ext cx="604879" cy="6849291"/>
          </a:xfrm>
          <a:prstGeom prst="leftBracket">
            <a:avLst>
              <a:gd name="adj" fmla="val 393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87085" y="5501498"/>
            <a:ext cx="23164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Un </a:t>
            </a:r>
            <a:r>
              <a:rPr lang="en-US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département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des  </a:t>
            </a:r>
            <a:r>
              <a:rPr lang="en-US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Ressources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humaines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77440" y="5500750"/>
            <a:ext cx="189411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Des infrastructures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15840" y="5500750"/>
            <a:ext cx="1828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Un </a:t>
            </a:r>
            <a:r>
              <a:rPr lang="en-US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environnement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de travail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2685" y="5597699"/>
            <a:ext cx="219455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Des</a:t>
            </a:r>
            <a:r>
              <a:rPr lang="en-US" sz="1400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informations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6263" y="6149693"/>
            <a:ext cx="351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Et </a:t>
            </a:r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autant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 de processus!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324497" y="4791143"/>
            <a:ext cx="0" cy="6048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5732417" y="4791143"/>
            <a:ext cx="0" cy="6048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187271"/>
            <a:ext cx="766354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(C)Le processus de management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ou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processus de pilotage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171" y="1075340"/>
            <a:ext cx="86737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>
                <a:latin typeface="Century Gothic" panose="020B0502020202020204" pitchFamily="34" charset="0"/>
              </a:rPr>
              <a:t>Il correspond à la </a:t>
            </a:r>
            <a:r>
              <a:rPr lang="en-US" altLang="en-US" dirty="0" err="1">
                <a:latin typeface="Century Gothic" panose="020B0502020202020204" pitchFamily="34" charset="0"/>
              </a:rPr>
              <a:t>détermination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d’une</a:t>
            </a:r>
            <a:r>
              <a:rPr lang="en-US" altLang="en-US" dirty="0">
                <a:latin typeface="Century Gothic" panose="020B0502020202020204" pitchFamily="34" charset="0"/>
              </a:rPr>
              <a:t> politique et </a:t>
            </a:r>
            <a:r>
              <a:rPr lang="en-US" altLang="en-US" dirty="0" err="1">
                <a:latin typeface="Century Gothic" panose="020B0502020202020204" pitchFamily="34" charset="0"/>
              </a:rPr>
              <a:t>d’une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stratégie</a:t>
            </a:r>
            <a:r>
              <a:rPr lang="en-US" altLang="en-US" dirty="0">
                <a:latin typeface="Century Gothic" panose="020B0502020202020204" pitchFamily="34" charset="0"/>
              </a:rPr>
              <a:t> pour </a:t>
            </a:r>
            <a:r>
              <a:rPr lang="en-US" altLang="en-US" dirty="0" err="1">
                <a:latin typeface="Century Gothic" panose="020B0502020202020204" pitchFamily="34" charset="0"/>
              </a:rPr>
              <a:t>l’organisation</a:t>
            </a:r>
            <a:r>
              <a:rPr lang="en-US" altLang="en-US" dirty="0">
                <a:latin typeface="Century Gothic" panose="020B0502020202020204" pitchFamily="34" charset="0"/>
              </a:rPr>
              <a:t> et au pilotage des actions </a:t>
            </a:r>
            <a:r>
              <a:rPr lang="en-US" altLang="en-US" dirty="0" err="1">
                <a:latin typeface="Century Gothic" panose="020B0502020202020204" pitchFamily="34" charset="0"/>
              </a:rPr>
              <a:t>mises</a:t>
            </a:r>
            <a:r>
              <a:rPr lang="en-US" altLang="en-US" dirty="0">
                <a:latin typeface="Century Gothic" panose="020B0502020202020204" pitchFamily="34" charset="0"/>
              </a:rPr>
              <a:t> en </a:t>
            </a:r>
            <a:r>
              <a:rPr lang="en-US" altLang="en-US" dirty="0" err="1">
                <a:latin typeface="Century Gothic" panose="020B0502020202020204" pitchFamily="34" charset="0"/>
              </a:rPr>
              <a:t>œuvre</a:t>
            </a:r>
            <a:r>
              <a:rPr lang="en-US" altLang="en-US" dirty="0">
                <a:latin typeface="Century Gothic" panose="020B0502020202020204" pitchFamily="34" charset="0"/>
              </a:rPr>
              <a:t> pour </a:t>
            </a:r>
            <a:r>
              <a:rPr lang="en-US" altLang="en-US" dirty="0" err="1">
                <a:latin typeface="Century Gothic" panose="020B0502020202020204" pitchFamily="34" charset="0"/>
              </a:rPr>
              <a:t>atteindre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ses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objectifs</a:t>
            </a:r>
            <a:r>
              <a:rPr lang="en-US" altLang="en-US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n-US" altLang="en-US" dirty="0">
                <a:latin typeface="Century Gothic" panose="020B0502020202020204" pitchFamily="34" charset="0"/>
              </a:rPr>
              <a:t>Il </a:t>
            </a:r>
            <a:r>
              <a:rPr lang="en-US" altLang="en-US" dirty="0" err="1">
                <a:latin typeface="Century Gothic" panose="020B0502020202020204" pitchFamily="34" charset="0"/>
              </a:rPr>
              <a:t>est</a:t>
            </a:r>
            <a:r>
              <a:rPr lang="en-US" altLang="en-US" dirty="0">
                <a:latin typeface="Century Gothic" panose="020B0502020202020204" pitchFamily="34" charset="0"/>
              </a:rPr>
              <a:t> sous la </a:t>
            </a:r>
            <a:r>
              <a:rPr lang="en-US" altLang="en-US" dirty="0" err="1">
                <a:latin typeface="Century Gothic" panose="020B0502020202020204" pitchFamily="34" charset="0"/>
              </a:rPr>
              <a:t>responsabilité</a:t>
            </a:r>
            <a:r>
              <a:rPr lang="en-US" altLang="en-US" dirty="0">
                <a:latin typeface="Century Gothic" panose="020B0502020202020204" pitchFamily="34" charset="0"/>
              </a:rPr>
              <a:t> de </a:t>
            </a:r>
            <a:r>
              <a:rPr lang="en-US" altLang="en-US" dirty="0" err="1">
                <a:latin typeface="Century Gothic" panose="020B0502020202020204" pitchFamily="34" charset="0"/>
              </a:rPr>
              <a:t>l’équipe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dirigeante</a:t>
            </a:r>
            <a:r>
              <a:rPr lang="en-US" altLang="en-US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n-US" altLang="en-US" dirty="0">
                <a:latin typeface="Century Gothic" panose="020B0502020202020204" pitchFamily="34" charset="0"/>
              </a:rPr>
              <a:t>Il a </a:t>
            </a:r>
            <a:r>
              <a:rPr lang="en-US" altLang="en-US" dirty="0" err="1">
                <a:latin typeface="Century Gothic" panose="020B0502020202020204" pitchFamily="34" charset="0"/>
              </a:rPr>
              <a:t>une</a:t>
            </a:r>
            <a:r>
              <a:rPr lang="en-US" altLang="en-US" dirty="0">
                <a:latin typeface="Century Gothic" panose="020B0502020202020204" pitchFamily="34" charset="0"/>
              </a:rPr>
              <a:t> action </a:t>
            </a:r>
            <a:r>
              <a:rPr lang="en-US" altLang="en-US" dirty="0" err="1">
                <a:latin typeface="Century Gothic" panose="020B0502020202020204" pitchFamily="34" charset="0"/>
              </a:rPr>
              <a:t>directe</a:t>
            </a:r>
            <a:r>
              <a:rPr lang="en-US" altLang="en-US" dirty="0">
                <a:latin typeface="Century Gothic" panose="020B0502020202020204" pitchFamily="34" charset="0"/>
              </a:rPr>
              <a:t> sur le </a:t>
            </a:r>
            <a:r>
              <a:rPr lang="en-US" altLang="en-US" dirty="0" err="1">
                <a:latin typeface="Century Gothic" panose="020B0502020202020204" pitchFamily="34" charset="0"/>
              </a:rPr>
              <a:t>fonctionnement</a:t>
            </a:r>
            <a:r>
              <a:rPr lang="en-US" altLang="en-US" dirty="0">
                <a:latin typeface="Century Gothic" panose="020B0502020202020204" pitchFamily="34" charset="0"/>
              </a:rPr>
              <a:t> de </a:t>
            </a:r>
            <a:r>
              <a:rPr lang="en-US" altLang="en-US" dirty="0" err="1">
                <a:latin typeface="Century Gothic" panose="020B0502020202020204" pitchFamily="34" charset="0"/>
              </a:rPr>
              <a:t>l’organisme</a:t>
            </a:r>
            <a:r>
              <a:rPr lang="en-US" altLang="en-US" dirty="0">
                <a:latin typeface="Century Gothic" panose="020B0502020202020204" pitchFamily="34" charset="0"/>
              </a:rPr>
              <a:t> et sur </a:t>
            </a:r>
            <a:r>
              <a:rPr lang="en-US" altLang="en-US" dirty="0" err="1">
                <a:latin typeface="Century Gothic" panose="020B0502020202020204" pitchFamily="34" charset="0"/>
              </a:rPr>
              <a:t>sa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dynamique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</a:rPr>
              <a:t>d’amélioration</a:t>
            </a:r>
            <a:r>
              <a:rPr lang="en-US" altLang="en-US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en-US" altLang="en-US" dirty="0">
                <a:latin typeface="Century Gothic" panose="020B0502020202020204" pitchFamily="34" charset="0"/>
              </a:rPr>
              <a:t> Il assure la </a:t>
            </a:r>
            <a:r>
              <a:rPr lang="en-US" altLang="en-US" dirty="0" err="1">
                <a:latin typeface="Century Gothic" panose="020B0502020202020204" pitchFamily="34" charset="0"/>
              </a:rPr>
              <a:t>cohérence</a:t>
            </a:r>
            <a:r>
              <a:rPr lang="en-US" altLang="en-US" dirty="0">
                <a:latin typeface="Century Gothic" panose="020B0502020202020204" pitchFamily="34" charset="0"/>
              </a:rPr>
              <a:t> des processus de </a:t>
            </a:r>
            <a:r>
              <a:rPr lang="en-US" altLang="en-US" dirty="0" err="1">
                <a:latin typeface="Century Gothic" panose="020B0502020202020204" pitchFamily="34" charset="0"/>
              </a:rPr>
              <a:t>réalisation</a:t>
            </a:r>
            <a:r>
              <a:rPr lang="en-US" altLang="en-US" dirty="0">
                <a:latin typeface="Century Gothic" panose="020B0502020202020204" pitchFamily="34" charset="0"/>
              </a:rPr>
              <a:t> et support.</a:t>
            </a:r>
          </a:p>
          <a:p>
            <a:endParaRPr lang="en-US" altLang="en-US" dirty="0"/>
          </a:p>
          <a:p>
            <a:br>
              <a:rPr lang="en-US" altLang="en-US" dirty="0"/>
            </a:br>
            <a:br>
              <a:rPr lang="en-US" altLang="en-US" dirty="0"/>
            </a:br>
            <a:endParaRPr lang="en-US" dirty="0"/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1801584" y="3972971"/>
            <a:ext cx="5773783" cy="8270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D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éploiement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de la politique 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qualité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/>
          <p:cNvSpPr/>
          <p:nvPr/>
        </p:nvSpPr>
        <p:spPr bwMode="auto">
          <a:xfrm>
            <a:off x="1801583" y="4968695"/>
            <a:ext cx="5773783" cy="8316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Amélioration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l‘efficacité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du 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système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de management de la 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qualité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/>
          <p:cNvSpPr/>
          <p:nvPr/>
        </p:nvSpPr>
        <p:spPr bwMode="auto">
          <a:xfrm>
            <a:off x="1801582" y="5969051"/>
            <a:ext cx="5773783" cy="8270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Strat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égie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d‘accroissement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de la satisfaction client </a:t>
            </a:r>
          </a:p>
        </p:txBody>
      </p:sp>
      <p:pic>
        <p:nvPicPr>
          <p:cNvPr id="10" name="Graphic 9" descr="Mee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5938" y="2836748"/>
            <a:ext cx="1365069" cy="13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4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4" y="373466"/>
            <a:ext cx="88653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Ces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trois types de processus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sont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imbriqués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87" y="2410946"/>
            <a:ext cx="5582920" cy="25407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3"/>
          <a:stretch/>
        </p:blipFill>
        <p:spPr>
          <a:xfrm>
            <a:off x="1994263" y="4544090"/>
            <a:ext cx="5733174" cy="2019692"/>
          </a:xfrm>
          <a:prstGeom prst="rect">
            <a:avLst/>
          </a:prstGeom>
        </p:spPr>
      </p:pic>
      <p:pic>
        <p:nvPicPr>
          <p:cNvPr id="35" name="Graphic 34" descr="Meet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6939" y="591911"/>
            <a:ext cx="1995460" cy="19954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5533" y="1169731"/>
            <a:ext cx="20073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Processus de management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317335"/>
            <a:ext cx="20203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Processus </a:t>
            </a:r>
            <a:r>
              <a:rPr lang="en-US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op</a:t>
            </a:r>
            <a:r>
              <a:rPr lang="en-US" sz="16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érationnel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809585"/>
            <a:ext cx="239485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Processus de support </a:t>
            </a:r>
          </a:p>
        </p:txBody>
      </p:sp>
      <p:sp>
        <p:nvSpPr>
          <p:cNvPr id="40" name="Arrow: Down 39"/>
          <p:cNvSpPr/>
          <p:nvPr/>
        </p:nvSpPr>
        <p:spPr bwMode="auto">
          <a:xfrm>
            <a:off x="2534194" y="1793966"/>
            <a:ext cx="278675" cy="793405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1" name="Arrow: Down 40"/>
          <p:cNvSpPr/>
          <p:nvPr/>
        </p:nvSpPr>
        <p:spPr bwMode="auto">
          <a:xfrm rot="10800000">
            <a:off x="2534193" y="4712732"/>
            <a:ext cx="278675" cy="793405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2" name="Arrow: Down 41"/>
          <p:cNvSpPr/>
          <p:nvPr/>
        </p:nvSpPr>
        <p:spPr bwMode="auto">
          <a:xfrm>
            <a:off x="6776469" y="1793965"/>
            <a:ext cx="278675" cy="793405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3" name="Arrow: Down 42"/>
          <p:cNvSpPr/>
          <p:nvPr/>
        </p:nvSpPr>
        <p:spPr bwMode="auto">
          <a:xfrm rot="10800000">
            <a:off x="6776469" y="4712731"/>
            <a:ext cx="278675" cy="793405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7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786" y="285550"/>
            <a:ext cx="822024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V.Qu‘est-ce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qu‘un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bon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processus?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291" y="1514642"/>
            <a:ext cx="749808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latin typeface="Century Gothic" panose="020B0502020202020204" pitchFamily="34" charset="0"/>
              </a:rPr>
              <a:t>Ses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cs-CZ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produits</a:t>
            </a:r>
            <a:r>
              <a:rPr lang="cs-CZ" altLang="en-US" sz="2400" dirty="0">
                <a:latin typeface="Century Gothic" panose="020B0502020202020204" pitchFamily="34" charset="0"/>
              </a:rPr>
              <a:t> de sortie sont bien </a:t>
            </a:r>
            <a:r>
              <a:rPr lang="cs-CZ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identifié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s</a:t>
            </a:r>
          </a:p>
          <a:p>
            <a:endParaRPr lang="en-US" altLang="en-US" sz="2400" dirty="0">
              <a:latin typeface="Century Gothic" panose="020B0502020202020204" pitchFamily="34" charset="0"/>
            </a:endParaRPr>
          </a:p>
          <a:p>
            <a:br>
              <a:rPr lang="cs-CZ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Il </a:t>
            </a:r>
            <a:r>
              <a:rPr lang="cs-CZ" altLang="en-US" sz="2400" dirty="0">
                <a:latin typeface="Century Gothic" panose="020B0502020202020204" pitchFamily="34" charset="0"/>
              </a:rPr>
              <a:t>apporte une </a:t>
            </a:r>
            <a:r>
              <a:rPr lang="cs-CZ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valeur ajoutée </a:t>
            </a:r>
            <a:r>
              <a:rPr lang="cs-CZ" altLang="en-US" sz="2400" dirty="0">
                <a:latin typeface="Century Gothic" panose="020B0502020202020204" pitchFamily="34" charset="0"/>
              </a:rPr>
              <a:t>pour l’entreprise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endParaRPr lang="en-US" altLang="en-US" sz="2400" dirty="0">
              <a:latin typeface="Century Gothic" panose="020B0502020202020204" pitchFamily="34" charset="0"/>
            </a:endParaRPr>
          </a:p>
          <a:p>
            <a:br>
              <a:rPr lang="cs-CZ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Il </a:t>
            </a:r>
            <a:r>
              <a:rPr lang="cs-CZ" altLang="en-US" sz="2400" dirty="0">
                <a:latin typeface="Century Gothic" panose="020B0502020202020204" pitchFamily="34" charset="0"/>
              </a:rPr>
              <a:t>dispose d’un </a:t>
            </a:r>
            <a:r>
              <a:rPr lang="cs-CZ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pilote</a:t>
            </a:r>
            <a:endParaRPr lang="en-US" altLang="en-US" sz="2400" dirty="0">
              <a:solidFill>
                <a:srgbClr val="F19027"/>
              </a:solidFill>
              <a:latin typeface="Century Gothic" panose="020B0502020202020204" pitchFamily="34" charset="0"/>
            </a:endParaRPr>
          </a:p>
          <a:p>
            <a:endParaRPr lang="en-US" altLang="en-US" sz="2400" dirty="0">
              <a:latin typeface="Century Gothic" panose="020B0502020202020204" pitchFamily="34" charset="0"/>
            </a:endParaRPr>
          </a:p>
          <a:p>
            <a:br>
              <a:rPr lang="cs-CZ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Il </a:t>
            </a:r>
            <a:r>
              <a:rPr lang="cs-CZ" altLang="en-US" sz="2400" dirty="0">
                <a:latin typeface="Century Gothic" panose="020B0502020202020204" pitchFamily="34" charset="0"/>
              </a:rPr>
              <a:t>dispose </a:t>
            </a:r>
            <a:r>
              <a:rPr lang="en-US" altLang="en-US" sz="2400" dirty="0">
                <a:latin typeface="Century Gothic" panose="020B0502020202020204" pitchFamily="34" charset="0"/>
              </a:rPr>
              <a:t>d</a:t>
            </a:r>
            <a:r>
              <a:rPr lang="cs-CZ" altLang="en-US" sz="2400" dirty="0">
                <a:latin typeface="Century Gothic" panose="020B0502020202020204" pitchFamily="34" charset="0"/>
              </a:rPr>
              <a:t>e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critères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d'évaluation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pertinents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cs-CZ" altLang="en-US" sz="2400" dirty="0">
                <a:latin typeface="Century Gothic" panose="020B0502020202020204" pitchFamily="34" charset="0"/>
              </a:rPr>
              <a:t> 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br>
              <a:rPr lang="cs-CZ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 err="1">
                <a:latin typeface="Century Gothic" panose="020B0502020202020204" pitchFamily="34" charset="0"/>
              </a:rPr>
              <a:t>ll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cs-CZ" altLang="en-US" sz="2400" dirty="0">
                <a:latin typeface="Century Gothic" panose="020B0502020202020204" pitchFamily="34" charset="0"/>
              </a:rPr>
              <a:t>est </a:t>
            </a:r>
            <a:r>
              <a:rPr lang="cs-CZ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amélioré régulièrement</a:t>
            </a:r>
            <a:endParaRPr lang="en-US" sz="2400" dirty="0">
              <a:solidFill>
                <a:srgbClr val="F1902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ardrop 5"/>
          <p:cNvSpPr/>
          <p:nvPr/>
        </p:nvSpPr>
        <p:spPr bwMode="auto">
          <a:xfrm rot="2829848">
            <a:off x="444138" y="1298362"/>
            <a:ext cx="783772" cy="757647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12" name="Graphic 11" descr="Shopping b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667" y="1368425"/>
            <a:ext cx="598714" cy="598714"/>
          </a:xfrm>
          <a:prstGeom prst="rect">
            <a:avLst/>
          </a:prstGeom>
        </p:spPr>
      </p:pic>
      <p:sp>
        <p:nvSpPr>
          <p:cNvPr id="13" name="Teardrop 12"/>
          <p:cNvSpPr/>
          <p:nvPr/>
        </p:nvSpPr>
        <p:spPr bwMode="auto">
          <a:xfrm rot="2829848">
            <a:off x="444138" y="2256213"/>
            <a:ext cx="783772" cy="757647"/>
          </a:xfrm>
          <a:prstGeom prst="teardrop">
            <a:avLst/>
          </a:prstGeom>
          <a:ln>
            <a:solidFill>
              <a:srgbClr val="8CC6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16" name="Teardrop 15"/>
          <p:cNvSpPr/>
          <p:nvPr/>
        </p:nvSpPr>
        <p:spPr bwMode="auto">
          <a:xfrm rot="2829848">
            <a:off x="444137" y="3346082"/>
            <a:ext cx="783772" cy="757647"/>
          </a:xfrm>
          <a:prstGeom prst="teardrop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18" name="Graphic 17" descr="Hierarch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081" y="3470875"/>
            <a:ext cx="508061" cy="508061"/>
          </a:xfrm>
          <a:prstGeom prst="rect">
            <a:avLst/>
          </a:prstGeom>
        </p:spPr>
      </p:pic>
      <p:sp>
        <p:nvSpPr>
          <p:cNvPr id="19" name="Teardrop 18"/>
          <p:cNvSpPr/>
          <p:nvPr/>
        </p:nvSpPr>
        <p:spPr bwMode="auto">
          <a:xfrm rot="2829848">
            <a:off x="462224" y="4366284"/>
            <a:ext cx="783772" cy="757647"/>
          </a:xfrm>
          <a:prstGeom prst="teardrop">
            <a:avLst/>
          </a:prstGeom>
          <a:ln>
            <a:solidFill>
              <a:srgbClr val="F19027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21" name="Graphic 20" descr="Microscop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081" y="4491077"/>
            <a:ext cx="502873" cy="502873"/>
          </a:xfrm>
          <a:prstGeom prst="rect">
            <a:avLst/>
          </a:prstGeom>
        </p:spPr>
      </p:pic>
      <p:sp>
        <p:nvSpPr>
          <p:cNvPr id="22" name="Teardrop 21"/>
          <p:cNvSpPr/>
          <p:nvPr/>
        </p:nvSpPr>
        <p:spPr bwMode="auto">
          <a:xfrm rot="2829848">
            <a:off x="459631" y="5393803"/>
            <a:ext cx="783772" cy="757647"/>
          </a:xfrm>
          <a:prstGeom prst="teardrop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24" name="Graphic 23" descr="Bullsey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577" y="2325883"/>
            <a:ext cx="634891" cy="634891"/>
          </a:xfrm>
          <a:prstGeom prst="rect">
            <a:avLst/>
          </a:prstGeom>
        </p:spPr>
      </p:pic>
      <p:pic>
        <p:nvPicPr>
          <p:cNvPr id="15" name="Graphic 14" descr="Upward tre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667" y="5455180"/>
            <a:ext cx="634891" cy="6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7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5"/>
          <p:cNvSpPr>
            <a:spLocks noChangeArrowheads="1"/>
          </p:cNvSpPr>
          <p:nvPr/>
        </p:nvSpPr>
        <p:spPr bwMode="auto">
          <a:xfrm>
            <a:off x="780007" y="5247777"/>
            <a:ext cx="592137" cy="576262"/>
          </a:xfrm>
          <a:prstGeom prst="ellipse">
            <a:avLst/>
          </a:prstGeom>
          <a:noFill/>
          <a:ln w="254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000000"/>
              </a:solidFill>
            </a:endParaRPr>
          </a:p>
        </p:txBody>
      </p:sp>
      <p:sp>
        <p:nvSpPr>
          <p:cNvPr id="6" name="Flowchart: Alternate Process 36"/>
          <p:cNvSpPr>
            <a:spLocks noChangeArrowheads="1"/>
          </p:cNvSpPr>
          <p:nvPr/>
        </p:nvSpPr>
        <p:spPr bwMode="auto">
          <a:xfrm>
            <a:off x="2219869" y="5122364"/>
            <a:ext cx="1071563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Allô à Service Utilisateur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7" name="TextBox 64"/>
          <p:cNvSpPr txBox="1">
            <a:spLocks noChangeArrowheads="1"/>
          </p:cNvSpPr>
          <p:nvPr/>
        </p:nvSpPr>
        <p:spPr bwMode="auto">
          <a:xfrm>
            <a:off x="173582" y="3925389"/>
            <a:ext cx="1803400" cy="11080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Suite à la mauvaise saisie du mot de passe le compte est verouillé</a:t>
            </a:r>
            <a:r>
              <a:rPr lang="cs-CZ" alt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 et l‘utillisateur ne peut plus se connecter dans son système d‘information (progiciel)</a:t>
            </a:r>
            <a:endParaRPr lang="cs-CZ" altLang="fr-FR" sz="11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Arrow Connector 42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1372144" y="5536702"/>
            <a:ext cx="847725" cy="0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lowchart: Alternate Process 40"/>
          <p:cNvSpPr>
            <a:spLocks noChangeArrowheads="1"/>
          </p:cNvSpPr>
          <p:nvPr/>
        </p:nvSpPr>
        <p:spPr bwMode="auto">
          <a:xfrm>
            <a:off x="2219869" y="3904752"/>
            <a:ext cx="1071563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Création d‘un incident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cxnSp>
        <p:nvCxnSpPr>
          <p:cNvPr id="10" name="Straight Arrow Connector 42"/>
          <p:cNvCxnSpPr>
            <a:cxnSpLocks noChangeShapeType="1"/>
            <a:stCxn id="6" idx="0"/>
            <a:endCxn id="9" idx="2"/>
          </p:cNvCxnSpPr>
          <p:nvPr/>
        </p:nvCxnSpPr>
        <p:spPr bwMode="auto">
          <a:xfrm flipV="1">
            <a:off x="2755651" y="4733427"/>
            <a:ext cx="0" cy="388937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lowchart: Alternate Process 45"/>
          <p:cNvSpPr>
            <a:spLocks noChangeArrowheads="1"/>
          </p:cNvSpPr>
          <p:nvPr/>
        </p:nvSpPr>
        <p:spPr bwMode="auto">
          <a:xfrm>
            <a:off x="2219869" y="2629989"/>
            <a:ext cx="1071563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>
                <a:solidFill>
                  <a:srgbClr val="000000"/>
                </a:solidFill>
              </a:rPr>
              <a:t>Affectation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>
                <a:solidFill>
                  <a:srgbClr val="000000"/>
                </a:solidFill>
              </a:rPr>
              <a:t>au support technique</a:t>
            </a:r>
            <a:endParaRPr lang="fr-CA" alt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Flowchart: Alternate Process 46"/>
          <p:cNvSpPr>
            <a:spLocks noChangeArrowheads="1"/>
          </p:cNvSpPr>
          <p:nvPr/>
        </p:nvSpPr>
        <p:spPr bwMode="auto">
          <a:xfrm>
            <a:off x="4667794" y="1753689"/>
            <a:ext cx="1152525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Déverouillage du compte utilisateur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14" name="Flowchart: Alternate Process 47"/>
          <p:cNvSpPr>
            <a:spLocks noChangeArrowheads="1"/>
          </p:cNvSpPr>
          <p:nvPr/>
        </p:nvSpPr>
        <p:spPr bwMode="auto">
          <a:xfrm>
            <a:off x="7242719" y="2629989"/>
            <a:ext cx="1071563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Mise à jour et clôture du ticket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15" name="Flowchart: Alternate Process 48"/>
          <p:cNvSpPr>
            <a:spLocks noChangeArrowheads="1"/>
          </p:cNvSpPr>
          <p:nvPr/>
        </p:nvSpPr>
        <p:spPr bwMode="auto">
          <a:xfrm>
            <a:off x="7215732" y="3915864"/>
            <a:ext cx="1111250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Notification automatique à l‘utilisateur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7479257" y="5122364"/>
            <a:ext cx="592137" cy="576263"/>
          </a:xfrm>
          <a:prstGeom prst="ellipse">
            <a:avLst/>
          </a:prstGeom>
          <a:solidFill>
            <a:srgbClr val="4F81B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000000"/>
              </a:solidFill>
            </a:endParaRPr>
          </a:p>
        </p:txBody>
      </p:sp>
      <p:sp>
        <p:nvSpPr>
          <p:cNvPr id="17" name="Flowchart: Alternate Process 50"/>
          <p:cNvSpPr>
            <a:spLocks noChangeArrowheads="1"/>
          </p:cNvSpPr>
          <p:nvPr/>
        </p:nvSpPr>
        <p:spPr bwMode="auto">
          <a:xfrm>
            <a:off x="4667794" y="3439614"/>
            <a:ext cx="1152525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Changement du mot de passe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18" name="Flowchart: Decision 51"/>
          <p:cNvSpPr>
            <a:spLocks noChangeArrowheads="1"/>
          </p:cNvSpPr>
          <p:nvPr/>
        </p:nvSpPr>
        <p:spPr bwMode="auto">
          <a:xfrm>
            <a:off x="3659732" y="2791914"/>
            <a:ext cx="576262" cy="503238"/>
          </a:xfrm>
          <a:prstGeom prst="flowChartDecision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FFFFFF"/>
              </a:solidFill>
            </a:endParaRPr>
          </a:p>
        </p:txBody>
      </p:sp>
      <p:sp>
        <p:nvSpPr>
          <p:cNvPr id="19" name="Flowchart: Decision 52"/>
          <p:cNvSpPr>
            <a:spLocks noChangeArrowheads="1"/>
          </p:cNvSpPr>
          <p:nvPr/>
        </p:nvSpPr>
        <p:spPr bwMode="auto">
          <a:xfrm>
            <a:off x="6252119" y="2791914"/>
            <a:ext cx="576263" cy="503238"/>
          </a:xfrm>
          <a:prstGeom prst="flowChartDecision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>
            <a:spLocks noChangeArrowheads="1"/>
          </p:cNvSpPr>
          <p:nvPr/>
        </p:nvSpPr>
        <p:spPr bwMode="auto">
          <a:xfrm>
            <a:off x="6877594" y="5949452"/>
            <a:ext cx="1803400" cy="768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100" b="1">
                <a:solidFill>
                  <a:srgbClr val="000000"/>
                </a:solidFill>
                <a:latin typeface="Arial Narrow" panose="020B0606020202030204" pitchFamily="34" charset="0"/>
              </a:rPr>
              <a:t>Le compte est débloqué ou l‘utilisateur a reçu le nouveau mot de passe et il peut se connecter.</a:t>
            </a:r>
          </a:p>
        </p:txBody>
      </p:sp>
      <p:cxnSp>
        <p:nvCxnSpPr>
          <p:cNvPr id="21" name="Straight Arrow Connector 56"/>
          <p:cNvCxnSpPr>
            <a:cxnSpLocks noChangeShapeType="1"/>
            <a:stCxn id="9" idx="0"/>
            <a:endCxn id="11" idx="2"/>
          </p:cNvCxnSpPr>
          <p:nvPr/>
        </p:nvCxnSpPr>
        <p:spPr bwMode="auto">
          <a:xfrm flipV="1">
            <a:off x="2754857" y="3458664"/>
            <a:ext cx="0" cy="446088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59"/>
          <p:cNvCxnSpPr>
            <a:cxnSpLocks noChangeShapeType="1"/>
            <a:stCxn id="11" idx="3"/>
            <a:endCxn id="18" idx="1"/>
          </p:cNvCxnSpPr>
          <p:nvPr/>
        </p:nvCxnSpPr>
        <p:spPr bwMode="auto">
          <a:xfrm flipV="1">
            <a:off x="3291432" y="3044327"/>
            <a:ext cx="368300" cy="0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45"/>
          <p:cNvCxnSpPr>
            <a:cxnSpLocks noChangeShapeType="1"/>
            <a:stCxn id="18" idx="0"/>
            <a:endCxn id="13" idx="1"/>
          </p:cNvCxnSpPr>
          <p:nvPr/>
        </p:nvCxnSpPr>
        <p:spPr bwMode="auto">
          <a:xfrm rot="5400000" flipH="1" flipV="1">
            <a:off x="3995488" y="2119608"/>
            <a:ext cx="623887" cy="720725"/>
          </a:xfrm>
          <a:prstGeom prst="bentConnector2">
            <a:avLst/>
          </a:prstGeom>
          <a:noFill/>
          <a:ln w="25400">
            <a:solidFill>
              <a:srgbClr val="984807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45"/>
          <p:cNvCxnSpPr>
            <a:cxnSpLocks noChangeShapeType="1"/>
            <a:stCxn id="18" idx="2"/>
            <a:endCxn id="17" idx="1"/>
          </p:cNvCxnSpPr>
          <p:nvPr/>
        </p:nvCxnSpPr>
        <p:spPr bwMode="auto">
          <a:xfrm rot="16200000" flipH="1">
            <a:off x="4028032" y="3214189"/>
            <a:ext cx="558800" cy="720725"/>
          </a:xfrm>
          <a:prstGeom prst="bentConnector2">
            <a:avLst/>
          </a:prstGeom>
          <a:noFill/>
          <a:ln w="25400">
            <a:solidFill>
              <a:srgbClr val="984807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45"/>
          <p:cNvCxnSpPr>
            <a:cxnSpLocks noChangeShapeType="1"/>
            <a:endCxn id="19" idx="0"/>
          </p:cNvCxnSpPr>
          <p:nvPr/>
        </p:nvCxnSpPr>
        <p:spPr bwMode="auto">
          <a:xfrm>
            <a:off x="5820319" y="2168027"/>
            <a:ext cx="719138" cy="623887"/>
          </a:xfrm>
          <a:prstGeom prst="bentConnector2">
            <a:avLst/>
          </a:prstGeom>
          <a:noFill/>
          <a:ln w="25400">
            <a:solidFill>
              <a:srgbClr val="984807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45"/>
          <p:cNvCxnSpPr>
            <a:cxnSpLocks noChangeShapeType="1"/>
            <a:stCxn id="17" idx="3"/>
            <a:endCxn id="19" idx="2"/>
          </p:cNvCxnSpPr>
          <p:nvPr/>
        </p:nvCxnSpPr>
        <p:spPr bwMode="auto">
          <a:xfrm flipV="1">
            <a:off x="5820319" y="3295152"/>
            <a:ext cx="719138" cy="558800"/>
          </a:xfrm>
          <a:prstGeom prst="bentConnector2">
            <a:avLst/>
          </a:prstGeom>
          <a:noFill/>
          <a:ln w="25400">
            <a:solidFill>
              <a:srgbClr val="984807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74"/>
          <p:cNvCxnSpPr>
            <a:cxnSpLocks noChangeShapeType="1"/>
            <a:stCxn id="19" idx="3"/>
            <a:endCxn id="14" idx="1"/>
          </p:cNvCxnSpPr>
          <p:nvPr/>
        </p:nvCxnSpPr>
        <p:spPr bwMode="auto">
          <a:xfrm>
            <a:off x="6828382" y="3044327"/>
            <a:ext cx="414337" cy="0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81"/>
          <p:cNvCxnSpPr>
            <a:cxnSpLocks noChangeShapeType="1"/>
            <a:stCxn id="14" idx="2"/>
            <a:endCxn id="15" idx="0"/>
          </p:cNvCxnSpPr>
          <p:nvPr/>
        </p:nvCxnSpPr>
        <p:spPr bwMode="auto">
          <a:xfrm flipH="1">
            <a:off x="7771357" y="3458664"/>
            <a:ext cx="7937" cy="457200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88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7771357" y="4744539"/>
            <a:ext cx="3175" cy="377825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74970" y="299140"/>
            <a:ext cx="85381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VI.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 processus en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environnement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service: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l‘exemple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déverouillage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compte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(1)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61" y="1386467"/>
            <a:ext cx="45153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(A)Le 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éverouillage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manuel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7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096" y="231958"/>
            <a:ext cx="45153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(A)Le 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éverouillage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manuel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947" y="701378"/>
            <a:ext cx="878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Ce processus de </a:t>
            </a:r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d</a:t>
            </a:r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éverouillage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manuel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est-il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processus de </a:t>
            </a:r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qualité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Vérifions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ardrop 30"/>
          <p:cNvSpPr/>
          <p:nvPr/>
        </p:nvSpPr>
        <p:spPr bwMode="auto">
          <a:xfrm rot="2829848">
            <a:off x="315379" y="1461638"/>
            <a:ext cx="783772" cy="757647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32" name="Graphic 31" descr="Shopping b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08" y="1531701"/>
            <a:ext cx="598714" cy="598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2410" y="1575197"/>
            <a:ext cx="760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Produit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bien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identifi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: à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l‘issue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du processus, on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doit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obtenir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compte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opérationnel</a:t>
            </a:r>
            <a:endParaRPr lang="en-US" dirty="0">
              <a:solidFill>
                <a:srgbClr val="F19027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ardrop 32"/>
          <p:cNvSpPr/>
          <p:nvPr/>
        </p:nvSpPr>
        <p:spPr bwMode="auto">
          <a:xfrm rot="2829848">
            <a:off x="305401" y="2549437"/>
            <a:ext cx="783772" cy="757647"/>
          </a:xfrm>
          <a:prstGeom prst="teardrop">
            <a:avLst/>
          </a:prstGeom>
          <a:ln>
            <a:solidFill>
              <a:srgbClr val="8CC63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34" name="Graphic 33" descr="Bullsey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840" y="2619107"/>
            <a:ext cx="634891" cy="634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2410" y="2619107"/>
            <a:ext cx="747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Plus-value pour </a:t>
            </a:r>
            <a:r>
              <a:rPr lang="en-US" dirty="0" err="1">
                <a:latin typeface="Century Gothic" panose="020B0502020202020204" pitchFamily="34" charset="0"/>
              </a:rPr>
              <a:t>l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‘entreprise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elle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capable de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gérer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manière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autonome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comptes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utilisateurs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Teardrop 34"/>
          <p:cNvSpPr/>
          <p:nvPr/>
        </p:nvSpPr>
        <p:spPr bwMode="auto">
          <a:xfrm rot="2829848">
            <a:off x="305399" y="3593738"/>
            <a:ext cx="783772" cy="757647"/>
          </a:xfrm>
          <a:prstGeom prst="teardrop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36" name="Graphic 35" descr="Hierarch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343" y="3718531"/>
            <a:ext cx="508061" cy="5080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32410" y="3718531"/>
            <a:ext cx="750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Pilote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existant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l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opération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est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testée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avant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déclarer</a:t>
            </a:r>
            <a:r>
              <a:rPr lang="en-US" dirty="0">
                <a:latin typeface="Century Gothic" panose="020B0502020202020204" pitchFamily="34" charset="0"/>
              </a:rPr>
              <a:t> le </a:t>
            </a:r>
            <a:r>
              <a:rPr lang="en-US" dirty="0" err="1">
                <a:latin typeface="Century Gothic" panose="020B0502020202020204" pitchFamily="34" charset="0"/>
              </a:rPr>
              <a:t>compte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opérationnel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Teardrop 37"/>
          <p:cNvSpPr/>
          <p:nvPr/>
        </p:nvSpPr>
        <p:spPr bwMode="auto">
          <a:xfrm rot="2829848">
            <a:off x="305401" y="4592474"/>
            <a:ext cx="783772" cy="757647"/>
          </a:xfrm>
          <a:prstGeom prst="teardrop">
            <a:avLst/>
          </a:prstGeom>
          <a:ln>
            <a:solidFill>
              <a:srgbClr val="F19027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39" name="Graphic 38" descr="Microscop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258" y="4717267"/>
            <a:ext cx="502873" cy="5028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332410" y="4517496"/>
            <a:ext cx="7506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Les </a:t>
            </a:r>
            <a:r>
              <a:rPr lang="en-US" dirty="0" err="1">
                <a:latin typeface="Century Gothic" panose="020B0502020202020204" pitchFamily="34" charset="0"/>
              </a:rPr>
              <a:t>r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ésultats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du processus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sont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évalués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durée de </a:t>
            </a:r>
            <a:r>
              <a:rPr lang="cs-CZ" alt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>ré</a:t>
            </a:r>
            <a:r>
              <a:rPr lang="cs-CZ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solution 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 le</a:t>
            </a:r>
            <a:r>
              <a:rPr lang="cs-CZ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nombre de comptes dév</a:t>
            </a:r>
            <a:r>
              <a:rPr lang="en-US" altLang="en-US" dirty="0" err="1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éro</a:t>
            </a:r>
            <a:r>
              <a:rPr lang="cs-CZ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uillés </a:t>
            </a:r>
            <a:r>
              <a:rPr lang="en-US" altLang="en-US" dirty="0" err="1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dans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 temps </a:t>
            </a:r>
            <a:r>
              <a:rPr lang="en-US" altLang="en-US" dirty="0" err="1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donné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sont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pris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 </a:t>
            </a:r>
            <a:r>
              <a:rPr lang="en-US" altLang="en-US" dirty="0" err="1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compte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suivi</a:t>
            </a:r>
            <a:r>
              <a:rPr lang="en-US" alt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en-US" altLang="en-US" dirty="0" err="1">
                <a:solidFill>
                  <a:srgbClr val="F1902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'</a:t>
            </a:r>
            <a:r>
              <a:rPr lang="en-US" alt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efficience</a:t>
            </a:r>
            <a:r>
              <a:rPr lang="en-US" alt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 processus</a:t>
            </a: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br>
              <a:rPr lang="cs-CZ" alt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ardrop 40"/>
          <p:cNvSpPr/>
          <p:nvPr/>
        </p:nvSpPr>
        <p:spPr bwMode="auto">
          <a:xfrm rot="2829848">
            <a:off x="305399" y="5664513"/>
            <a:ext cx="783772" cy="757647"/>
          </a:xfrm>
          <a:prstGeom prst="teardrop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8CC63F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42" name="Graphic 41" descr="Upward tren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435" y="5725890"/>
            <a:ext cx="634891" cy="63489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32410" y="5760616"/>
            <a:ext cx="760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Am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élioration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continue: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cs-CZ" altLang="en-US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 processus de 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</a:t>
            </a:r>
            <a:r>
              <a:rPr lang="cs-CZ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éverouillage </a:t>
            </a:r>
            <a:r>
              <a:rPr lang="en-US" alt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peut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être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revu</a:t>
            </a:r>
            <a:r>
              <a:rPr lang="en-US" alt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et </a:t>
            </a:r>
            <a:r>
              <a:rPr lang="en-US" alt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optimisé</a:t>
            </a:r>
            <a:r>
              <a:rPr lang="en-US" alt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à tout moment</a:t>
            </a:r>
            <a:endParaRPr lang="cs-CZ" altLang="en-US" dirty="0">
              <a:solidFill>
                <a:srgbClr val="F19027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3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304" y="123934"/>
            <a:ext cx="90736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(B)</a:t>
            </a:r>
            <a:r>
              <a:rPr lang="cs-CZ" altLang="fr-FR" sz="2400" b="1" dirty="0"/>
              <a:t> </a:t>
            </a:r>
            <a:r>
              <a:rPr lang="en-US" altLang="fr-FR" sz="2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L‘a</a:t>
            </a:r>
            <a:r>
              <a:rPr lang="cs-CZ" alt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utomatisation partielle du processus de déverouillage des comptes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auto">
          <a:xfrm>
            <a:off x="788988" y="2192655"/>
            <a:ext cx="592137" cy="576263"/>
          </a:xfrm>
          <a:prstGeom prst="ellipse">
            <a:avLst/>
          </a:prstGeom>
          <a:noFill/>
          <a:ln w="254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000000"/>
              </a:solidFill>
            </a:endParaRPr>
          </a:p>
        </p:txBody>
      </p:sp>
      <p:sp>
        <p:nvSpPr>
          <p:cNvPr id="32" name="TextBox 64"/>
          <p:cNvSpPr txBox="1">
            <a:spLocks noChangeArrowheads="1"/>
          </p:cNvSpPr>
          <p:nvPr/>
        </p:nvSpPr>
        <p:spPr bwMode="auto">
          <a:xfrm>
            <a:off x="204788" y="948055"/>
            <a:ext cx="1804987" cy="11080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Suite à la mauvaise saisie du mot de passe le compte est verouillé</a:t>
            </a:r>
            <a:r>
              <a:rPr lang="cs-CZ" alt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 et l‘utillisateur ne peut plus se connecter dans son système d‘information (progiciel)</a:t>
            </a:r>
            <a:endParaRPr lang="cs-CZ" altLang="fr-FR" sz="11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4511675" y="2248218"/>
            <a:ext cx="4037013" cy="3324225"/>
            <a:chOff x="5064025" y="2007299"/>
            <a:chExt cx="4037617" cy="3323326"/>
          </a:xfrm>
        </p:grpSpPr>
        <p:sp>
          <p:nvSpPr>
            <p:cNvPr id="34" name="Flowchart: Alternate Process 36"/>
            <p:cNvSpPr>
              <a:spLocks noChangeArrowheads="1"/>
            </p:cNvSpPr>
            <p:nvPr/>
          </p:nvSpPr>
          <p:spPr bwMode="auto">
            <a:xfrm>
              <a:off x="5064025" y="4502174"/>
              <a:ext cx="1071723" cy="828451"/>
            </a:xfrm>
            <a:prstGeom prst="flowChartAlternateProcess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Allô à Service Utilisateur</a:t>
              </a:r>
              <a:endParaRPr lang="fr-CA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5" name="Flowchart: Alternate Process 40"/>
            <p:cNvSpPr>
              <a:spLocks noChangeArrowheads="1"/>
            </p:cNvSpPr>
            <p:nvPr/>
          </p:nvSpPr>
          <p:spPr bwMode="auto">
            <a:xfrm>
              <a:off x="5064025" y="3284890"/>
              <a:ext cx="1071723" cy="828451"/>
            </a:xfrm>
            <a:prstGeom prst="flowChartAlternateProcess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Création d‘un incident</a:t>
              </a:r>
              <a:endParaRPr lang="fr-CA" altLang="en-US" sz="1200" b="1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Arrow Connector 42"/>
            <p:cNvCxnSpPr>
              <a:cxnSpLocks noChangeShapeType="1"/>
              <a:stCxn id="34" idx="0"/>
              <a:endCxn id="35" idx="2"/>
            </p:cNvCxnSpPr>
            <p:nvPr/>
          </p:nvCxnSpPr>
          <p:spPr bwMode="auto">
            <a:xfrm flipV="1">
              <a:off x="5599806" y="4113399"/>
              <a:ext cx="0" cy="388551"/>
            </a:xfrm>
            <a:prstGeom prst="straightConnector1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Flowchart: Alternate Process 45"/>
            <p:cNvSpPr>
              <a:spLocks noChangeArrowheads="1"/>
            </p:cNvSpPr>
            <p:nvPr/>
          </p:nvSpPr>
          <p:spPr bwMode="auto">
            <a:xfrm>
              <a:off x="5064025" y="2008886"/>
              <a:ext cx="1071723" cy="830038"/>
            </a:xfrm>
            <a:prstGeom prst="flowChartAlternateProcess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Affectation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au support technique</a:t>
              </a:r>
              <a:endParaRPr lang="fr-CA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8" name="Flowchart: Alternate Process 47"/>
            <p:cNvSpPr>
              <a:spLocks noChangeArrowheads="1"/>
            </p:cNvSpPr>
            <p:nvPr/>
          </p:nvSpPr>
          <p:spPr bwMode="auto">
            <a:xfrm>
              <a:off x="8009279" y="2008886"/>
              <a:ext cx="1071722" cy="830038"/>
            </a:xfrm>
            <a:prstGeom prst="flowChartAlternateProcess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Mise à jour et clôture du ticket</a:t>
              </a:r>
              <a:endParaRPr lang="fr-CA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9" name="Flowchart: Alternate Process 48"/>
            <p:cNvSpPr>
              <a:spLocks noChangeArrowheads="1"/>
            </p:cNvSpPr>
            <p:nvPr/>
          </p:nvSpPr>
          <p:spPr bwMode="auto">
            <a:xfrm>
              <a:off x="7990226" y="3296000"/>
              <a:ext cx="1111416" cy="828451"/>
            </a:xfrm>
            <a:prstGeom prst="flowChartAlternateProcess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Notification automatique à l‘utilisateur</a:t>
              </a:r>
              <a:endParaRPr lang="fr-CA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" name="Flowchart: Alternate Process 50"/>
            <p:cNvSpPr>
              <a:spLocks noChangeArrowheads="1"/>
            </p:cNvSpPr>
            <p:nvPr/>
          </p:nvSpPr>
          <p:spPr bwMode="auto">
            <a:xfrm>
              <a:off x="6516805" y="2007299"/>
              <a:ext cx="1152697" cy="828451"/>
            </a:xfrm>
            <a:prstGeom prst="flowChartAlternateProcess">
              <a:avLst/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solidFill>
                    <a:srgbClr val="000000"/>
                  </a:solidFill>
                </a:rPr>
                <a:t>Changement du mot de passe</a:t>
              </a:r>
              <a:endParaRPr lang="fr-CA" altLang="en-US" sz="1200" b="1">
                <a:solidFill>
                  <a:srgbClr val="000000"/>
                </a:solidFill>
              </a:endParaRPr>
            </a:p>
          </p:txBody>
        </p:sp>
        <p:cxnSp>
          <p:nvCxnSpPr>
            <p:cNvPr id="41" name="Straight Arrow Connector 56"/>
            <p:cNvCxnSpPr>
              <a:cxnSpLocks noChangeShapeType="1"/>
              <a:stCxn id="35" idx="0"/>
              <a:endCxn id="37" idx="2"/>
            </p:cNvCxnSpPr>
            <p:nvPr/>
          </p:nvCxnSpPr>
          <p:spPr bwMode="auto">
            <a:xfrm flipV="1">
              <a:off x="5599806" y="2838165"/>
              <a:ext cx="0" cy="446559"/>
            </a:xfrm>
            <a:prstGeom prst="straightConnector1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59"/>
            <p:cNvCxnSpPr>
              <a:cxnSpLocks noChangeShapeType="1"/>
              <a:stCxn id="37" idx="3"/>
            </p:cNvCxnSpPr>
            <p:nvPr/>
          </p:nvCxnSpPr>
          <p:spPr bwMode="auto">
            <a:xfrm flipV="1">
              <a:off x="6135587" y="2423827"/>
              <a:ext cx="368498" cy="1"/>
            </a:xfrm>
            <a:prstGeom prst="straightConnector1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74"/>
            <p:cNvCxnSpPr>
              <a:cxnSpLocks noChangeShapeType="1"/>
              <a:stCxn id="40" idx="3"/>
              <a:endCxn id="38" idx="1"/>
            </p:cNvCxnSpPr>
            <p:nvPr/>
          </p:nvCxnSpPr>
          <p:spPr bwMode="auto">
            <a:xfrm>
              <a:off x="7669090" y="2421637"/>
              <a:ext cx="340848" cy="2191"/>
            </a:xfrm>
            <a:prstGeom prst="straightConnector1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81"/>
            <p:cNvCxnSpPr>
              <a:cxnSpLocks noChangeShapeType="1"/>
              <a:stCxn id="38" idx="2"/>
              <a:endCxn id="39" idx="0"/>
            </p:cNvCxnSpPr>
            <p:nvPr/>
          </p:nvCxnSpPr>
          <p:spPr bwMode="auto">
            <a:xfrm>
              <a:off x="8545719" y="2838165"/>
              <a:ext cx="1" cy="457316"/>
            </a:xfrm>
            <a:prstGeom prst="straightConnector1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88"/>
            <p:cNvCxnSpPr>
              <a:cxnSpLocks noChangeShapeType="1"/>
              <a:stCxn id="39" idx="2"/>
            </p:cNvCxnSpPr>
            <p:nvPr/>
          </p:nvCxnSpPr>
          <p:spPr bwMode="auto">
            <a:xfrm>
              <a:off x="8545720" y="4124156"/>
              <a:ext cx="3709" cy="504000"/>
            </a:xfrm>
            <a:prstGeom prst="straightConnector1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Flowchart: Alternate Process 39"/>
          <p:cNvSpPr>
            <a:spLocks noChangeArrowheads="1"/>
          </p:cNvSpPr>
          <p:nvPr/>
        </p:nvSpPr>
        <p:spPr bwMode="auto">
          <a:xfrm>
            <a:off x="549275" y="3081655"/>
            <a:ext cx="1071563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Erreur est envoyé au System Log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47" name="Flowchart: Alternate Process 43"/>
          <p:cNvSpPr>
            <a:spLocks noChangeArrowheads="1"/>
          </p:cNvSpPr>
          <p:nvPr/>
        </p:nvSpPr>
        <p:spPr bwMode="auto">
          <a:xfrm>
            <a:off x="509588" y="5497830"/>
            <a:ext cx="1150937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Déverouillage du compte par le script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48" name="Flowchart: Alternate Process 44"/>
          <p:cNvSpPr>
            <a:spLocks noChangeArrowheads="1"/>
          </p:cNvSpPr>
          <p:nvPr/>
        </p:nvSpPr>
        <p:spPr bwMode="auto">
          <a:xfrm>
            <a:off x="549275" y="4267518"/>
            <a:ext cx="1071563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Prise du message par le script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sp>
        <p:nvSpPr>
          <p:cNvPr id="49" name="Flowchart: Alternate Process 53"/>
          <p:cNvSpPr>
            <a:spLocks noChangeArrowheads="1"/>
          </p:cNvSpPr>
          <p:nvPr/>
        </p:nvSpPr>
        <p:spPr bwMode="auto">
          <a:xfrm>
            <a:off x="2141538" y="5497830"/>
            <a:ext cx="1111250" cy="828675"/>
          </a:xfrm>
          <a:prstGeom prst="flowChartAlternateProcess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solidFill>
                  <a:srgbClr val="000000"/>
                </a:solidFill>
              </a:rPr>
              <a:t>Notification automatique à l‘utilisateur</a:t>
            </a:r>
            <a:endParaRPr lang="fr-CA" altLang="en-US" sz="1200" b="1">
              <a:solidFill>
                <a:srgbClr val="000000"/>
              </a:solidFill>
            </a:endParaRPr>
          </a:p>
        </p:txBody>
      </p:sp>
      <p:cxnSp>
        <p:nvCxnSpPr>
          <p:cNvPr id="50" name="Straight Arrow Connector 42"/>
          <p:cNvCxnSpPr>
            <a:cxnSpLocks noChangeShapeType="1"/>
            <a:stCxn id="46" idx="2"/>
            <a:endCxn id="48" idx="0"/>
          </p:cNvCxnSpPr>
          <p:nvPr/>
        </p:nvCxnSpPr>
        <p:spPr bwMode="auto">
          <a:xfrm>
            <a:off x="1084263" y="3910330"/>
            <a:ext cx="0" cy="357188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42"/>
          <p:cNvCxnSpPr>
            <a:cxnSpLocks noChangeShapeType="1"/>
            <a:stCxn id="31" idx="4"/>
            <a:endCxn id="46" idx="0"/>
          </p:cNvCxnSpPr>
          <p:nvPr/>
        </p:nvCxnSpPr>
        <p:spPr bwMode="auto">
          <a:xfrm>
            <a:off x="1084263" y="2768918"/>
            <a:ext cx="0" cy="312737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42"/>
          <p:cNvCxnSpPr>
            <a:cxnSpLocks noChangeShapeType="1"/>
            <a:stCxn id="47" idx="3"/>
            <a:endCxn id="49" idx="1"/>
          </p:cNvCxnSpPr>
          <p:nvPr/>
        </p:nvCxnSpPr>
        <p:spPr bwMode="auto">
          <a:xfrm flipV="1">
            <a:off x="1660525" y="5912168"/>
            <a:ext cx="481013" cy="0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42"/>
          <p:cNvCxnSpPr>
            <a:cxnSpLocks noChangeShapeType="1"/>
            <a:stCxn id="48" idx="2"/>
            <a:endCxn id="47" idx="0"/>
          </p:cNvCxnSpPr>
          <p:nvPr/>
        </p:nvCxnSpPr>
        <p:spPr bwMode="auto">
          <a:xfrm>
            <a:off x="1084263" y="5096193"/>
            <a:ext cx="0" cy="401637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Flowchart: Decision 61"/>
          <p:cNvSpPr>
            <a:spLocks noChangeArrowheads="1"/>
          </p:cNvSpPr>
          <p:nvPr/>
        </p:nvSpPr>
        <p:spPr bwMode="auto">
          <a:xfrm>
            <a:off x="3635375" y="5659755"/>
            <a:ext cx="576263" cy="503238"/>
          </a:xfrm>
          <a:prstGeom prst="flowChartDecision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FFFFFF"/>
              </a:solidFill>
            </a:endParaRPr>
          </a:p>
        </p:txBody>
      </p:sp>
      <p:cxnSp>
        <p:nvCxnSpPr>
          <p:cNvPr id="55" name="Straight Arrow Connector 63"/>
          <p:cNvCxnSpPr>
            <a:cxnSpLocks noChangeShapeType="1"/>
            <a:stCxn id="49" idx="3"/>
            <a:endCxn id="54" idx="1"/>
          </p:cNvCxnSpPr>
          <p:nvPr/>
        </p:nvCxnSpPr>
        <p:spPr bwMode="auto">
          <a:xfrm flipV="1">
            <a:off x="3252788" y="5912168"/>
            <a:ext cx="382587" cy="0"/>
          </a:xfrm>
          <a:prstGeom prst="straightConnector1">
            <a:avLst/>
          </a:prstGeom>
          <a:noFill/>
          <a:ln w="25400">
            <a:solidFill>
              <a:srgbClr val="98480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Elbow Connector 45"/>
          <p:cNvCxnSpPr>
            <a:cxnSpLocks noChangeShapeType="1"/>
            <a:stCxn id="54" idx="0"/>
            <a:endCxn id="34" idx="1"/>
          </p:cNvCxnSpPr>
          <p:nvPr/>
        </p:nvCxnSpPr>
        <p:spPr bwMode="auto">
          <a:xfrm rot="5400000" flipH="1" flipV="1">
            <a:off x="3967163" y="5115242"/>
            <a:ext cx="501650" cy="587375"/>
          </a:xfrm>
          <a:prstGeom prst="bentConnector2">
            <a:avLst/>
          </a:prstGeom>
          <a:noFill/>
          <a:ln w="25400">
            <a:solidFill>
              <a:srgbClr val="984807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45"/>
          <p:cNvCxnSpPr>
            <a:cxnSpLocks noChangeShapeType="1"/>
            <a:stCxn id="54" idx="2"/>
          </p:cNvCxnSpPr>
          <p:nvPr/>
        </p:nvCxnSpPr>
        <p:spPr bwMode="auto">
          <a:xfrm rot="5400000" flipH="1" flipV="1">
            <a:off x="5602288" y="3767455"/>
            <a:ext cx="717550" cy="4073525"/>
          </a:xfrm>
          <a:prstGeom prst="bentConnector3">
            <a:avLst>
              <a:gd name="adj1" fmla="val -31838"/>
            </a:avLst>
          </a:prstGeom>
          <a:noFill/>
          <a:ln w="25400">
            <a:solidFill>
              <a:srgbClr val="984807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73"/>
          <p:cNvSpPr txBox="1">
            <a:spLocks noChangeArrowheads="1"/>
          </p:cNvSpPr>
          <p:nvPr/>
        </p:nvSpPr>
        <p:spPr bwMode="auto">
          <a:xfrm>
            <a:off x="3127375" y="4607243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FF0000"/>
                </a:solidFill>
              </a:rPr>
              <a:t>PROBLÈME  PAS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FF0000"/>
                </a:solidFill>
              </a:rPr>
              <a:t>RÉSOLU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59" name="TextBox 72"/>
          <p:cNvSpPr txBox="1">
            <a:spLocks noChangeArrowheads="1"/>
          </p:cNvSpPr>
          <p:nvPr/>
        </p:nvSpPr>
        <p:spPr bwMode="auto">
          <a:xfrm>
            <a:off x="3635375" y="6420168"/>
            <a:ext cx="1014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00B050"/>
                </a:solidFill>
              </a:rPr>
              <a:t>PROBLÈME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00B050"/>
                </a:solidFill>
              </a:rPr>
              <a:t>RÉSOLU</a:t>
            </a:r>
            <a:endParaRPr lang="fr-CA" altLang="fr-FR" sz="14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9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28600" y="1206500"/>
            <a:ext cx="8686800" cy="1107996"/>
          </a:xfrm>
        </p:spPr>
        <p:txBody>
          <a:bodyPr/>
          <a:lstStyle/>
          <a:p>
            <a:pPr algn="ctr" eaLnBrk="1" hangingPunct="1"/>
            <a:r>
              <a:rPr lang="cs-CZ" altLang="fr-FR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Ate</a:t>
            </a:r>
            <a:r>
              <a:rPr lang="en-US" altLang="fr-FR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l</a:t>
            </a:r>
            <a:r>
              <a:rPr lang="cs-CZ" altLang="fr-FR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ier</a:t>
            </a:r>
            <a:br>
              <a:rPr lang="en-US" altLang="fr-FR" sz="4000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altLang="fr-FR" sz="4000" dirty="0">
                <a:solidFill>
                  <a:srgbClr val="8CC63F"/>
                </a:solidFill>
                <a:latin typeface="Century Gothic" panose="020B0502020202020204" pitchFamily="34" charset="0"/>
              </a:rPr>
              <a:t>C</a:t>
            </a:r>
            <a:r>
              <a:rPr lang="cs-CZ" altLang="fr-FR" sz="4000" dirty="0">
                <a:solidFill>
                  <a:srgbClr val="8CC63F"/>
                </a:solidFill>
                <a:latin typeface="Century Gothic" panose="020B0502020202020204" pitchFamily="34" charset="0"/>
              </a:rPr>
              <a:t>‘</a:t>
            </a:r>
            <a:r>
              <a:rPr lang="en-US" altLang="fr-FR" sz="4000" dirty="0" err="1">
                <a:solidFill>
                  <a:srgbClr val="8CC63F"/>
                </a:solidFill>
                <a:latin typeface="Century Gothic" panose="020B0502020202020204" pitchFamily="34" charset="0"/>
              </a:rPr>
              <a:t>est</a:t>
            </a:r>
            <a:r>
              <a:rPr lang="en-US" altLang="fr-FR" sz="4000" dirty="0">
                <a:solidFill>
                  <a:srgbClr val="8CC63F"/>
                </a:solidFill>
                <a:latin typeface="Century Gothic" panose="020B0502020202020204" pitchFamily="34" charset="0"/>
              </a:rPr>
              <a:t> à </a:t>
            </a:r>
            <a:r>
              <a:rPr lang="en-US" altLang="fr-FR" sz="4000" dirty="0" err="1">
                <a:solidFill>
                  <a:srgbClr val="8CC63F"/>
                </a:solidFill>
                <a:latin typeface="Century Gothic" panose="020B0502020202020204" pitchFamily="34" charset="0"/>
              </a:rPr>
              <a:t>vous</a:t>
            </a:r>
            <a:r>
              <a:rPr lang="en-US" altLang="fr-FR" sz="4000" dirty="0">
                <a:solidFill>
                  <a:srgbClr val="8CC63F"/>
                </a:solidFill>
                <a:latin typeface="Century Gothic" panose="020B0502020202020204" pitchFamily="34" charset="0"/>
              </a:rPr>
              <a:t>!</a:t>
            </a:r>
            <a:endParaRPr lang="fr-CA" altLang="fr-FR" sz="4000" dirty="0">
              <a:solidFill>
                <a:srgbClr val="8CC63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3096"/>
            <a:ext cx="8229600" cy="126274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Choisissez un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“</a:t>
            </a:r>
            <a:r>
              <a:rPr lang="cs-CZ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irritant systématique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”</a:t>
            </a:r>
            <a:r>
              <a:rPr lang="cs-CZ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qui mérite d‘être piloté par un processus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et f</a:t>
            </a:r>
            <a:r>
              <a:rPr lang="cs-CZ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aisons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la </a:t>
            </a:r>
            <a:r>
              <a:rPr lang="cs-CZ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conception du processus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ensemble!</a:t>
            </a:r>
            <a:r>
              <a:rPr lang="cs-CZ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lvl="3" eaLnBrk="1" hangingPunct="1">
              <a:defRPr/>
            </a:pPr>
            <a:endParaRPr lang="cs-CZ" dirty="0"/>
          </a:p>
          <a:p>
            <a:pPr marL="1371600" lvl="3" indent="0" eaLnBrk="1" hangingPunct="1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4337684"/>
            <a:ext cx="29527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466" y="936868"/>
            <a:ext cx="8856619" cy="55215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I.Qui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sommes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-nous?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II.Introduction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était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fois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III.Définir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processus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IV.Les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différents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types de processus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V.Qu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est-ce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qu‘un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bon processus?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VI.Les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processus en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environnement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services: un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exemple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concret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VII.Atelier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53" y="505096"/>
            <a:ext cx="84804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Cours</a:t>
            </a:r>
            <a:r>
              <a:rPr lang="en-US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 de </a:t>
            </a:r>
            <a:r>
              <a:rPr lang="en-US" sz="32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Processus</a:t>
            </a:r>
            <a:r>
              <a:rPr lang="en-US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en</a:t>
            </a:r>
            <a:r>
              <a:rPr lang="en-US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environnement</a:t>
            </a:r>
            <a:r>
              <a:rPr lang="en-US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 de services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6" y="1483825"/>
            <a:ext cx="3313066" cy="22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29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971" y="299140"/>
            <a:ext cx="61743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I.Qui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sommes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-nous?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3452" y="671914"/>
            <a:ext cx="29434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Foued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Hamdi</a:t>
            </a:r>
            <a:endParaRPr lang="en-US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62744" y="3030567"/>
            <a:ext cx="8415337" cy="2828925"/>
          </a:xfrm>
          <a:custGeom>
            <a:avLst/>
            <a:gdLst>
              <a:gd name="T0" fmla="*/ 0 w 4952"/>
              <a:gd name="T1" fmla="*/ 2147483647 h 2256"/>
              <a:gd name="T2" fmla="*/ 2147483647 w 4952"/>
              <a:gd name="T3" fmla="*/ 2147483647 h 2256"/>
              <a:gd name="T4" fmla="*/ 2147483647 w 4952"/>
              <a:gd name="T5" fmla="*/ 2147483647 h 2256"/>
              <a:gd name="T6" fmla="*/ 2147483647 w 4952"/>
              <a:gd name="T7" fmla="*/ 2147483647 h 2256"/>
              <a:gd name="T8" fmla="*/ 2147483647 w 4952"/>
              <a:gd name="T9" fmla="*/ 0 h 2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"/>
              <a:gd name="T16" fmla="*/ 0 h 2256"/>
              <a:gd name="T17" fmla="*/ 4952 w 4952"/>
              <a:gd name="T18" fmla="*/ 2256 h 2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" h="2256">
                <a:moveTo>
                  <a:pt x="0" y="2256"/>
                </a:moveTo>
                <a:cubicBezTo>
                  <a:pt x="696" y="1800"/>
                  <a:pt x="1392" y="1344"/>
                  <a:pt x="2016" y="1104"/>
                </a:cubicBezTo>
                <a:cubicBezTo>
                  <a:pt x="2640" y="864"/>
                  <a:pt x="3288" y="976"/>
                  <a:pt x="3744" y="816"/>
                </a:cubicBezTo>
                <a:cubicBezTo>
                  <a:pt x="4200" y="656"/>
                  <a:pt x="4552" y="280"/>
                  <a:pt x="4752" y="144"/>
                </a:cubicBezTo>
                <a:cubicBezTo>
                  <a:pt x="4952" y="8"/>
                  <a:pt x="4948" y="4"/>
                  <a:pt x="4944" y="0"/>
                </a:cubicBezTo>
              </a:path>
            </a:pathLst>
          </a:custGeom>
          <a:noFill/>
          <a:ln w="38100">
            <a:solidFill>
              <a:schemeClr val="tx1">
                <a:lumMod val="25000"/>
                <a:lumOff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191919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5" name="Down Arrow 55"/>
          <p:cNvSpPr/>
          <p:nvPr/>
        </p:nvSpPr>
        <p:spPr bwMode="auto">
          <a:xfrm rot="16200000" flipV="1">
            <a:off x="1599884" y="-73792"/>
            <a:ext cx="731520" cy="3201035"/>
          </a:xfrm>
          <a:prstGeom prst="downArrow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1000">
                <a:srgbClr val="FFCC00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rgbClr val="191919"/>
              </a:solidFill>
              <a:latin typeface="HelvNeue Light for IBM"/>
            </a:endParaRPr>
          </a:p>
        </p:txBody>
      </p:sp>
      <p:sp>
        <p:nvSpPr>
          <p:cNvPr id="16" name="TextBox 58"/>
          <p:cNvSpPr txBox="1">
            <a:spLocks noChangeArrowheads="1"/>
          </p:cNvSpPr>
          <p:nvPr/>
        </p:nvSpPr>
        <p:spPr bwMode="auto">
          <a:xfrm>
            <a:off x="1385434" y="1367975"/>
            <a:ext cx="13493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Avant IBM</a:t>
            </a:r>
            <a:endParaRPr lang="fr-CA" altLang="fr-FR" sz="2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own Arrow 56"/>
          <p:cNvSpPr/>
          <p:nvPr/>
        </p:nvSpPr>
        <p:spPr bwMode="auto">
          <a:xfrm rot="5400000" flipH="1" flipV="1">
            <a:off x="6179581" y="3067640"/>
            <a:ext cx="731520" cy="5110297"/>
          </a:xfrm>
          <a:prstGeom prst="downArrow">
            <a:avLst/>
          </a:prstGeom>
          <a:gradFill>
            <a:gsLst>
              <a:gs pos="100000">
                <a:srgbClr val="0070C0"/>
              </a:gs>
              <a:gs pos="11000">
                <a:srgbClr val="FFCC00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rgbClr val="191919"/>
              </a:solidFill>
              <a:latin typeface="HelvNeue Light for IBM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166019" y="5506447"/>
            <a:ext cx="1349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Chez IBM</a:t>
            </a:r>
            <a:endParaRPr lang="fr-CA" altLang="fr-FR" sz="2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-46175" y="3867029"/>
            <a:ext cx="1600200" cy="847594"/>
            <a:chOff x="385551" y="2582649"/>
            <a:chExt cx="1828800" cy="846351"/>
          </a:xfrm>
        </p:grpSpPr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85551" y="2582649"/>
              <a:ext cx="1828800" cy="76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Ma</a:t>
              </a:r>
              <a:r>
                <a:rPr lang="en-US" altLang="en-US" sz="1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îtrise en gestion économique et comptable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76704" y="3429000"/>
              <a:ext cx="1480457" cy="0"/>
            </a:xfrm>
            <a:prstGeom prst="line">
              <a:avLst/>
            </a:prstGeom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5400000">
            <a:off x="297109" y="5171822"/>
            <a:ext cx="9144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nut 64"/>
          <p:cNvSpPr/>
          <p:nvPr/>
        </p:nvSpPr>
        <p:spPr>
          <a:xfrm>
            <a:off x="616196" y="5492497"/>
            <a:ext cx="274638" cy="274637"/>
          </a:xfrm>
          <a:prstGeom prst="donut">
            <a:avLst>
              <a:gd name="adj" fmla="val 7517"/>
            </a:avLst>
          </a:pr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297109" y="5952872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 dirty="0"/>
              <a:t>2005</a:t>
            </a:r>
            <a:endParaRPr lang="fr-CA" altLang="fr-FR" b="1" dirty="0"/>
          </a:p>
        </p:txBody>
      </p:sp>
      <p:sp>
        <p:nvSpPr>
          <p:cNvPr id="28" name="Donut 18"/>
          <p:cNvSpPr/>
          <p:nvPr/>
        </p:nvSpPr>
        <p:spPr>
          <a:xfrm>
            <a:off x="1850728" y="4941129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29" name="Group 58"/>
          <p:cNvGrpSpPr>
            <a:grpSpLocks/>
          </p:cNvGrpSpPr>
          <p:nvPr/>
        </p:nvGrpSpPr>
        <p:grpSpPr bwMode="auto">
          <a:xfrm>
            <a:off x="1267798" y="3720002"/>
            <a:ext cx="1600200" cy="449601"/>
            <a:chOff x="475433" y="2979546"/>
            <a:chExt cx="1828800" cy="449454"/>
          </a:xfrm>
        </p:grpSpPr>
        <p:sp>
          <p:nvSpPr>
            <p:cNvPr id="30" name="Rectangle 61"/>
            <p:cNvSpPr>
              <a:spLocks noChangeArrowheads="1"/>
            </p:cNvSpPr>
            <p:nvPr/>
          </p:nvSpPr>
          <p:spPr bwMode="auto">
            <a:xfrm>
              <a:off x="475433" y="2979546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Master en droit fiscal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5400000">
            <a:off x="1530053" y="4620454"/>
            <a:ext cx="914400" cy="0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1"/>
          <p:cNvSpPr txBox="1">
            <a:spLocks noChangeArrowheads="1"/>
          </p:cNvSpPr>
          <p:nvPr/>
        </p:nvSpPr>
        <p:spPr bwMode="auto">
          <a:xfrm>
            <a:off x="1531641" y="541420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/>
              <a:t>2006</a:t>
            </a:r>
            <a:endParaRPr lang="fr-CA" altLang="fr-FR" b="1"/>
          </a:p>
        </p:txBody>
      </p:sp>
      <p:sp>
        <p:nvSpPr>
          <p:cNvPr id="34" name="Donut 18"/>
          <p:cNvSpPr/>
          <p:nvPr/>
        </p:nvSpPr>
        <p:spPr>
          <a:xfrm>
            <a:off x="3145468" y="4427707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rgbClr val="F19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35" name="Group 58"/>
          <p:cNvGrpSpPr>
            <a:grpSpLocks/>
          </p:cNvGrpSpPr>
          <p:nvPr/>
        </p:nvGrpSpPr>
        <p:grpSpPr bwMode="auto">
          <a:xfrm>
            <a:off x="2562538" y="3206580"/>
            <a:ext cx="1600200" cy="449601"/>
            <a:chOff x="475433" y="2979546"/>
            <a:chExt cx="1828800" cy="449454"/>
          </a:xfrm>
        </p:grpSpPr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475433" y="2979546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Coordinateur </a:t>
              </a:r>
              <a:r>
                <a:rPr lang="en-US" altLang="en-US" sz="1400" b="1" dirty="0" err="1">
                  <a:latin typeface="Century Gothic" panose="020B0502020202020204" pitchFamily="34" charset="0"/>
                </a:rPr>
                <a:t>logistique</a:t>
              </a:r>
              <a:endParaRPr lang="en-US" altLang="en-US" sz="1400" b="1" dirty="0">
                <a:latin typeface="Century Gothic" panose="020B0502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</a:rPr>
                <a:t>HP Tunis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rot="5400000">
            <a:off x="2824793" y="4107032"/>
            <a:ext cx="914400" cy="0"/>
          </a:xfrm>
          <a:prstGeom prst="line">
            <a:avLst/>
          </a:prstGeom>
          <a:ln w="12700">
            <a:solidFill>
              <a:srgbClr val="F1902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1"/>
          <p:cNvSpPr txBox="1">
            <a:spLocks noChangeArrowheads="1"/>
          </p:cNvSpPr>
          <p:nvPr/>
        </p:nvSpPr>
        <p:spPr bwMode="auto">
          <a:xfrm>
            <a:off x="2826381" y="4900782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/>
              <a:t>2006</a:t>
            </a:r>
            <a:endParaRPr lang="fr-CA" altLang="fr-FR" b="1"/>
          </a:p>
        </p:txBody>
      </p:sp>
      <p:sp>
        <p:nvSpPr>
          <p:cNvPr id="40" name="Donut 18"/>
          <p:cNvSpPr/>
          <p:nvPr/>
        </p:nvSpPr>
        <p:spPr>
          <a:xfrm>
            <a:off x="4467325" y="4108079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41" name="Group 58"/>
          <p:cNvGrpSpPr>
            <a:grpSpLocks/>
          </p:cNvGrpSpPr>
          <p:nvPr/>
        </p:nvGrpSpPr>
        <p:grpSpPr bwMode="auto">
          <a:xfrm>
            <a:off x="3884395" y="2886952"/>
            <a:ext cx="1600200" cy="449601"/>
            <a:chOff x="475433" y="2979546"/>
            <a:chExt cx="1828800" cy="449454"/>
          </a:xfrm>
        </p:grpSpPr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475433" y="2979546"/>
              <a:ext cx="182880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IBM DCCE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</a:rPr>
                <a:t>Service Desk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rot="5400000">
            <a:off x="4146650" y="3787404"/>
            <a:ext cx="914400" cy="0"/>
          </a:xfrm>
          <a:prstGeom prst="line">
            <a:avLst/>
          </a:prstGeom>
          <a:ln w="12700">
            <a:solidFill>
              <a:srgbClr val="FDB81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51"/>
          <p:cNvSpPr txBox="1">
            <a:spLocks noChangeArrowheads="1"/>
          </p:cNvSpPr>
          <p:nvPr/>
        </p:nvSpPr>
        <p:spPr bwMode="auto">
          <a:xfrm>
            <a:off x="4148238" y="458115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 dirty="0"/>
              <a:t>2009</a:t>
            </a:r>
            <a:endParaRPr lang="fr-CA" altLang="fr-FR" b="1" dirty="0"/>
          </a:p>
        </p:txBody>
      </p:sp>
      <p:sp>
        <p:nvSpPr>
          <p:cNvPr id="46" name="Donut 18"/>
          <p:cNvSpPr/>
          <p:nvPr/>
        </p:nvSpPr>
        <p:spPr>
          <a:xfrm>
            <a:off x="5881841" y="4000506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47" name="Group 58"/>
          <p:cNvGrpSpPr>
            <a:grpSpLocks/>
          </p:cNvGrpSpPr>
          <p:nvPr/>
        </p:nvGrpSpPr>
        <p:grpSpPr bwMode="auto">
          <a:xfrm>
            <a:off x="5250065" y="2481610"/>
            <a:ext cx="1600200" cy="710005"/>
            <a:chOff x="403714" y="2719227"/>
            <a:chExt cx="1828800" cy="709773"/>
          </a:xfrm>
        </p:grpSpPr>
        <p:sp>
          <p:nvSpPr>
            <p:cNvPr id="48" name="Rectangle 61"/>
            <p:cNvSpPr>
              <a:spLocks noChangeArrowheads="1"/>
            </p:cNvSpPr>
            <p:nvPr/>
          </p:nvSpPr>
          <p:spPr bwMode="auto">
            <a:xfrm>
              <a:off x="403714" y="2719227"/>
              <a:ext cx="182880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Responsable Processus, incidents et </a:t>
              </a:r>
              <a:r>
                <a:rPr lang="en-US" altLang="en-US" sz="1400" b="1" dirty="0" err="1">
                  <a:latin typeface="Century Gothic" panose="020B0502020202020204" pitchFamily="34" charset="0"/>
                </a:rPr>
                <a:t>changements</a:t>
              </a:r>
              <a:endParaRPr lang="en-US" altLang="en-US" sz="1400" b="1" dirty="0">
                <a:latin typeface="Century Gothic" panose="020B0502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</a:rPr>
                <a:t>Compte Danone 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5400000">
            <a:off x="5561166" y="3679831"/>
            <a:ext cx="914400" cy="0"/>
          </a:xfrm>
          <a:prstGeom prst="line">
            <a:avLst/>
          </a:prstGeom>
          <a:ln w="127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5562754" y="4473581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 dirty="0"/>
              <a:t>2011</a:t>
            </a:r>
            <a:endParaRPr lang="fr-CA" altLang="fr-FR" b="1" dirty="0"/>
          </a:p>
        </p:txBody>
      </p:sp>
      <p:sp>
        <p:nvSpPr>
          <p:cNvPr id="52" name="Donut 18"/>
          <p:cNvSpPr/>
          <p:nvPr/>
        </p:nvSpPr>
        <p:spPr>
          <a:xfrm>
            <a:off x="7251891" y="3610368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6644667" y="2290126"/>
            <a:ext cx="1600200" cy="511350"/>
            <a:chOff x="475433" y="2917817"/>
            <a:chExt cx="1828800" cy="511183"/>
          </a:xfrm>
        </p:grpSpPr>
        <p:sp>
          <p:nvSpPr>
            <p:cNvPr id="54" name="Rectangle 61"/>
            <p:cNvSpPr>
              <a:spLocks noChangeArrowheads="1"/>
            </p:cNvSpPr>
            <p:nvPr/>
          </p:nvSpPr>
          <p:spPr bwMode="auto">
            <a:xfrm>
              <a:off x="475433" y="2917817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Responsable du support et relation client</a:t>
              </a:r>
              <a:r>
                <a:rPr lang="en-US" altLang="en-US" sz="1400" b="1" dirty="0">
                  <a:cs typeface="Arial" panose="020B0604020202020204" pitchFamily="34" charset="0"/>
                </a:rPr>
                <a:t>èle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rot="5400000">
            <a:off x="6931216" y="3289693"/>
            <a:ext cx="914400" cy="0"/>
          </a:xfrm>
          <a:prstGeom prst="line">
            <a:avLst/>
          </a:prstGeom>
          <a:ln w="1270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1"/>
          <p:cNvSpPr txBox="1">
            <a:spLocks noChangeArrowheads="1"/>
          </p:cNvSpPr>
          <p:nvPr/>
        </p:nvSpPr>
        <p:spPr bwMode="auto">
          <a:xfrm>
            <a:off x="6932804" y="4083443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 dirty="0"/>
              <a:t>2012</a:t>
            </a:r>
            <a:endParaRPr lang="fr-CA" altLang="fr-FR" b="1" dirty="0"/>
          </a:p>
        </p:txBody>
      </p:sp>
      <p:sp>
        <p:nvSpPr>
          <p:cNvPr id="58" name="Donut 18"/>
          <p:cNvSpPr/>
          <p:nvPr/>
        </p:nvSpPr>
        <p:spPr>
          <a:xfrm>
            <a:off x="8375192" y="3008559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777226" y="1699974"/>
            <a:ext cx="1600200" cy="365880"/>
            <a:chOff x="455528" y="3128469"/>
            <a:chExt cx="1828800" cy="365760"/>
          </a:xfrm>
        </p:grpSpPr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455528" y="3128469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Manager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>
            <a:cxnSpLocks/>
          </p:cNvCxnSpPr>
          <p:nvPr/>
        </p:nvCxnSpPr>
        <p:spPr>
          <a:xfrm flipH="1">
            <a:off x="8512511" y="1994251"/>
            <a:ext cx="1587" cy="1151627"/>
          </a:xfrm>
          <a:prstGeom prst="line">
            <a:avLst/>
          </a:prstGeom>
          <a:ln w="12700">
            <a:solidFill>
              <a:srgbClr val="8CC63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51"/>
          <p:cNvSpPr txBox="1">
            <a:spLocks noChangeArrowheads="1"/>
          </p:cNvSpPr>
          <p:nvPr/>
        </p:nvSpPr>
        <p:spPr bwMode="auto">
          <a:xfrm>
            <a:off x="8043232" y="345186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 dirty="0"/>
              <a:t>2016</a:t>
            </a:r>
            <a:endParaRPr lang="fr-CA" altLang="fr-FR" b="1" dirty="0"/>
          </a:p>
        </p:txBody>
      </p:sp>
    </p:spTree>
    <p:extLst>
      <p:ext uri="{BB962C8B-B14F-4D97-AF65-F5344CB8AC3E}">
        <p14:creationId xmlns:p14="http://schemas.microsoft.com/office/powerpoint/2010/main" val="276955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4971" y="299140"/>
            <a:ext cx="61743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I.Qui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sommes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-nous? 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3257" y="671914"/>
            <a:ext cx="39536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Zden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ěk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Wegscheider</a:t>
            </a:r>
            <a:endParaRPr lang="en-US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62744" y="3030567"/>
            <a:ext cx="8415337" cy="2828925"/>
          </a:xfrm>
          <a:custGeom>
            <a:avLst/>
            <a:gdLst>
              <a:gd name="T0" fmla="*/ 0 w 4952"/>
              <a:gd name="T1" fmla="*/ 2147483647 h 2256"/>
              <a:gd name="T2" fmla="*/ 2147483647 w 4952"/>
              <a:gd name="T3" fmla="*/ 2147483647 h 2256"/>
              <a:gd name="T4" fmla="*/ 2147483647 w 4952"/>
              <a:gd name="T5" fmla="*/ 2147483647 h 2256"/>
              <a:gd name="T6" fmla="*/ 2147483647 w 4952"/>
              <a:gd name="T7" fmla="*/ 2147483647 h 2256"/>
              <a:gd name="T8" fmla="*/ 2147483647 w 4952"/>
              <a:gd name="T9" fmla="*/ 0 h 2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"/>
              <a:gd name="T16" fmla="*/ 0 h 2256"/>
              <a:gd name="T17" fmla="*/ 4952 w 4952"/>
              <a:gd name="T18" fmla="*/ 2256 h 2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" h="2256">
                <a:moveTo>
                  <a:pt x="0" y="2256"/>
                </a:moveTo>
                <a:cubicBezTo>
                  <a:pt x="696" y="1800"/>
                  <a:pt x="1392" y="1344"/>
                  <a:pt x="2016" y="1104"/>
                </a:cubicBezTo>
                <a:cubicBezTo>
                  <a:pt x="2640" y="864"/>
                  <a:pt x="3288" y="976"/>
                  <a:pt x="3744" y="816"/>
                </a:cubicBezTo>
                <a:cubicBezTo>
                  <a:pt x="4200" y="656"/>
                  <a:pt x="4552" y="280"/>
                  <a:pt x="4752" y="144"/>
                </a:cubicBezTo>
                <a:cubicBezTo>
                  <a:pt x="4952" y="8"/>
                  <a:pt x="4948" y="4"/>
                  <a:pt x="4944" y="0"/>
                </a:cubicBezTo>
              </a:path>
            </a:pathLst>
          </a:custGeom>
          <a:noFill/>
          <a:ln w="38100">
            <a:solidFill>
              <a:schemeClr val="tx1">
                <a:lumMod val="25000"/>
                <a:lumOff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191919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0" name="Donut 18"/>
          <p:cNvSpPr/>
          <p:nvPr/>
        </p:nvSpPr>
        <p:spPr>
          <a:xfrm>
            <a:off x="2743200" y="4572000"/>
            <a:ext cx="274638" cy="274638"/>
          </a:xfrm>
          <a:prstGeom prst="donut">
            <a:avLst>
              <a:gd name="adj" fmla="val 7517"/>
            </a:avLst>
          </a:prstGeom>
          <a:solidFill>
            <a:srgbClr val="C00000"/>
          </a:solidFill>
          <a:ln w="127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59921" y="3709987"/>
            <a:ext cx="1600200" cy="809625"/>
            <a:chOff x="356961" y="2620562"/>
            <a:chExt cx="1828800" cy="808438"/>
          </a:xfrm>
        </p:grpSpPr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56961" y="2620562"/>
              <a:ext cx="1828800" cy="76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</a:rPr>
                <a:t>Etudiant</a:t>
              </a: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</a:rPr>
                <a:t> et </a:t>
              </a: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</a:rPr>
                <a:t>chercheur</a:t>
              </a: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</a:rPr>
                <a:t>doctorant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76704" y="3429000"/>
              <a:ext cx="1480457" cy="0"/>
            </a:xfrm>
            <a:prstGeom prst="line">
              <a:avLst/>
            </a:prstGeom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5400000">
            <a:off x="731838" y="4983163"/>
            <a:ext cx="9144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2160270" y="3350873"/>
            <a:ext cx="1600200" cy="449601"/>
            <a:chOff x="475433" y="2979546"/>
            <a:chExt cx="1828800" cy="449454"/>
          </a:xfrm>
        </p:grpSpPr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475433" y="2979546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latin typeface="Century Gothic" panose="020B0502020202020204" pitchFamily="34" charset="0"/>
                </a:rPr>
                <a:t>Journaliste</a:t>
              </a:r>
              <a:r>
                <a:rPr lang="en-US" altLang="en-US" sz="1400" b="1" dirty="0">
                  <a:latin typeface="Century Gothic" panose="020B0502020202020204" pitchFamily="34" charset="0"/>
                </a:rPr>
                <a:t> </a:t>
              </a:r>
              <a:r>
                <a:rPr lang="en-US" altLang="en-US" sz="1400" b="1" dirty="0" err="1">
                  <a:latin typeface="Century Gothic" panose="020B0502020202020204" pitchFamily="34" charset="0"/>
                </a:rPr>
                <a:t>agricole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99168" y="3422652"/>
              <a:ext cx="1393371" cy="63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>
            <a:off x="2422525" y="4251325"/>
            <a:ext cx="914400" cy="0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nut 64"/>
          <p:cNvSpPr/>
          <p:nvPr/>
        </p:nvSpPr>
        <p:spPr>
          <a:xfrm>
            <a:off x="1050925" y="5303838"/>
            <a:ext cx="274638" cy="274637"/>
          </a:xfrm>
          <a:prstGeom prst="donut">
            <a:avLst>
              <a:gd name="adj" fmla="val 7517"/>
            </a:avLst>
          </a:pr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sp>
        <p:nvSpPr>
          <p:cNvPr id="31" name="Donut 73"/>
          <p:cNvSpPr/>
          <p:nvPr/>
        </p:nvSpPr>
        <p:spPr>
          <a:xfrm>
            <a:off x="4435475" y="4114800"/>
            <a:ext cx="273050" cy="274638"/>
          </a:xfrm>
          <a:prstGeom prst="donut">
            <a:avLst>
              <a:gd name="adj" fmla="val 7517"/>
            </a:avLst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32" name="Group 74"/>
          <p:cNvGrpSpPr>
            <a:grpSpLocks/>
          </p:cNvGrpSpPr>
          <p:nvPr/>
        </p:nvGrpSpPr>
        <p:grpSpPr bwMode="auto">
          <a:xfrm>
            <a:off x="3823970" y="2497137"/>
            <a:ext cx="1600200" cy="871537"/>
            <a:chOff x="337372" y="2607798"/>
            <a:chExt cx="1828800" cy="871034"/>
          </a:xfrm>
        </p:grpSpPr>
        <p:sp>
          <p:nvSpPr>
            <p:cNvPr id="33" name="Rectangle 77"/>
            <p:cNvSpPr>
              <a:spLocks noChangeArrowheads="1"/>
            </p:cNvSpPr>
            <p:nvPr/>
          </p:nvSpPr>
          <p:spPr bwMode="auto">
            <a:xfrm>
              <a:off x="337372" y="2607798"/>
              <a:ext cx="1828800" cy="87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</a:rPr>
                <a:t>Chef </a:t>
              </a: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</a:rPr>
                <a:t>d</a:t>
              </a: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'équipe</a:t>
              </a: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technique </a:t>
              </a: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centre</a:t>
              </a:r>
              <a:r>
                <a:rPr lang="en-US" altLang="zh-CN" sz="1400" b="1" dirty="0">
                  <a:latin typeface="Century Gothic" panose="020B0502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latin typeface="Century Gothic" panose="020B0502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d‘appel</a:t>
              </a:r>
              <a:endParaRPr lang="en-US" altLang="zh-CN" sz="14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58598" y="3406957"/>
              <a:ext cx="1680029" cy="1586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rot="5400000">
            <a:off x="4114800" y="3794125"/>
            <a:ext cx="914400" cy="0"/>
          </a:xfrm>
          <a:prstGeom prst="line">
            <a:avLst/>
          </a:prstGeom>
          <a:ln w="127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nut 80"/>
          <p:cNvSpPr/>
          <p:nvPr/>
        </p:nvSpPr>
        <p:spPr>
          <a:xfrm>
            <a:off x="6126163" y="3978275"/>
            <a:ext cx="274637" cy="273050"/>
          </a:xfrm>
          <a:prstGeom prst="donut">
            <a:avLst>
              <a:gd name="adj" fmla="val 7517"/>
            </a:avLst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37" name="Group 81"/>
          <p:cNvGrpSpPr>
            <a:grpSpLocks/>
          </p:cNvGrpSpPr>
          <p:nvPr/>
        </p:nvGrpSpPr>
        <p:grpSpPr bwMode="auto">
          <a:xfrm>
            <a:off x="5440363" y="2749550"/>
            <a:ext cx="1760537" cy="457200"/>
            <a:chOff x="358775" y="2972987"/>
            <a:chExt cx="2012870" cy="456013"/>
          </a:xfrm>
        </p:grpSpPr>
        <p:sp>
          <p:nvSpPr>
            <p:cNvPr id="38" name="Rectangle 84"/>
            <p:cNvSpPr>
              <a:spLocks noChangeArrowheads="1"/>
            </p:cNvSpPr>
            <p:nvPr/>
          </p:nvSpPr>
          <p:spPr bwMode="auto">
            <a:xfrm>
              <a:off x="401444" y="2972987"/>
              <a:ext cx="1970201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Century Gothic" panose="020B0502020202020204" pitchFamily="34" charset="0"/>
                </a:rPr>
                <a:t>Manager de service </a:t>
              </a:r>
              <a:r>
                <a:rPr lang="en-US" altLang="en-US" sz="1400" b="1" dirty="0" err="1">
                  <a:latin typeface="Century Gothic" panose="020B0502020202020204" pitchFamily="34" charset="0"/>
                </a:rPr>
                <a:t>Ventes</a:t>
              </a:r>
              <a:endParaRPr lang="en-US" altLang="zh-CN" sz="1200" b="1" dirty="0"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58775" y="3429000"/>
              <a:ext cx="188763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rot="5400000">
            <a:off x="5807075" y="3657600"/>
            <a:ext cx="914400" cy="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nut 87"/>
          <p:cNvSpPr/>
          <p:nvPr/>
        </p:nvSpPr>
        <p:spPr>
          <a:xfrm>
            <a:off x="7818438" y="3382963"/>
            <a:ext cx="274637" cy="274637"/>
          </a:xfrm>
          <a:prstGeom prst="donut">
            <a:avLst>
              <a:gd name="adj" fmla="val 7517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900" b="1" dirty="0">
              <a:solidFill>
                <a:srgbClr val="191919"/>
              </a:solidFill>
            </a:endParaRPr>
          </a:p>
        </p:txBody>
      </p:sp>
      <p:grpSp>
        <p:nvGrpSpPr>
          <p:cNvPr id="42" name="Group 88"/>
          <p:cNvGrpSpPr>
            <a:grpSpLocks/>
          </p:cNvGrpSpPr>
          <p:nvPr/>
        </p:nvGrpSpPr>
        <p:grpSpPr bwMode="auto">
          <a:xfrm>
            <a:off x="6810103" y="2149323"/>
            <a:ext cx="2520950" cy="453824"/>
            <a:chOff x="572223" y="2966273"/>
            <a:chExt cx="1828800" cy="454425"/>
          </a:xfrm>
        </p:grpSpPr>
        <p:sp>
          <p:nvSpPr>
            <p:cNvPr id="43" name="Rectangle 91"/>
            <p:cNvSpPr>
              <a:spLocks noChangeArrowheads="1"/>
            </p:cNvSpPr>
            <p:nvPr/>
          </p:nvSpPr>
          <p:spPr bwMode="auto">
            <a:xfrm>
              <a:off x="572223" y="2966273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>
              <a:lvl1pPr>
                <a:spcBef>
                  <a:spcPts val="9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buFont typeface="Arial" panose="020B0604020202020204" pitchFamily="34" charset="0"/>
                <a:buChar char="–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Century Gothic" panose="020B0502020202020204" pitchFamily="34" charset="0"/>
                </a:rPr>
                <a:t>Chef technique client (</a:t>
              </a:r>
              <a:r>
                <a:rPr lang="en-US" altLang="zh-CN" sz="1400" b="1" dirty="0" err="1">
                  <a:latin typeface="Century Gothic" panose="020B0502020202020204" pitchFamily="34" charset="0"/>
                </a:rPr>
                <a:t>syst</a:t>
              </a:r>
              <a:r>
                <a:rPr lang="en-US" altLang="zh-CN" sz="1400" b="1" dirty="0" err="1">
                  <a:latin typeface="Century Gothic" panose="020B0502020202020204" pitchFamily="34" charset="0"/>
                  <a:cs typeface="Arial" panose="020B0604020202020204" pitchFamily="34" charset="0"/>
                </a:rPr>
                <a:t>èmes</a:t>
              </a:r>
              <a:r>
                <a:rPr lang="en-US" altLang="zh-CN" sz="1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)</a:t>
              </a:r>
              <a:endParaRPr lang="cs-CZ" altLang="zh-CN" sz="14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09848" y="3415929"/>
              <a:ext cx="1585804" cy="476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rot="5400000">
            <a:off x="7497763" y="3063875"/>
            <a:ext cx="914400" cy="0"/>
          </a:xfrm>
          <a:prstGeom prst="line">
            <a:avLst/>
          </a:prstGeom>
          <a:ln w="127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731838" y="57642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/>
              <a:t>2003</a:t>
            </a:r>
            <a:endParaRPr lang="fr-CA" altLang="fr-FR" b="1"/>
          </a:p>
        </p:txBody>
      </p:sp>
      <p:sp>
        <p:nvSpPr>
          <p:cNvPr id="47" name="TextBox 51"/>
          <p:cNvSpPr txBox="1">
            <a:spLocks noChangeArrowheads="1"/>
          </p:cNvSpPr>
          <p:nvPr/>
        </p:nvSpPr>
        <p:spPr bwMode="auto">
          <a:xfrm>
            <a:off x="2424113" y="50450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/>
              <a:t>2006</a:t>
            </a:r>
            <a:endParaRPr lang="fr-CA" altLang="fr-FR" b="1"/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792788" y="4386263"/>
            <a:ext cx="914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/>
              <a:t>2010</a:t>
            </a:r>
            <a:endParaRPr lang="fr-CA" altLang="fr-FR" b="1"/>
          </a:p>
        </p:txBody>
      </p:sp>
      <p:sp>
        <p:nvSpPr>
          <p:cNvPr id="49" name="TextBox 54"/>
          <p:cNvSpPr txBox="1">
            <a:spLocks noChangeArrowheads="1"/>
          </p:cNvSpPr>
          <p:nvPr/>
        </p:nvSpPr>
        <p:spPr bwMode="auto">
          <a:xfrm>
            <a:off x="7497763" y="38417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/>
              <a:t>2015</a:t>
            </a:r>
            <a:endParaRPr lang="fr-CA" altLang="fr-FR" b="1"/>
          </a:p>
        </p:txBody>
      </p:sp>
      <p:sp>
        <p:nvSpPr>
          <p:cNvPr id="50" name="Down Arrow 55"/>
          <p:cNvSpPr/>
          <p:nvPr/>
        </p:nvSpPr>
        <p:spPr bwMode="auto">
          <a:xfrm rot="16200000" flipV="1">
            <a:off x="1599884" y="-73792"/>
            <a:ext cx="731520" cy="3201035"/>
          </a:xfrm>
          <a:prstGeom prst="downArrow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11000">
                <a:srgbClr val="FFCC00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rgbClr val="191919"/>
              </a:solidFill>
              <a:latin typeface="HelvNeue Light for IBM"/>
            </a:endParaRPr>
          </a:p>
        </p:txBody>
      </p:sp>
      <p:sp>
        <p:nvSpPr>
          <p:cNvPr id="51" name="Down Arrow 56"/>
          <p:cNvSpPr/>
          <p:nvPr/>
        </p:nvSpPr>
        <p:spPr bwMode="auto">
          <a:xfrm rot="5400000" flipH="1" flipV="1">
            <a:off x="5755550" y="3051020"/>
            <a:ext cx="731520" cy="5110297"/>
          </a:xfrm>
          <a:prstGeom prst="downArrow">
            <a:avLst/>
          </a:prstGeom>
          <a:gradFill>
            <a:gsLst>
              <a:gs pos="100000">
                <a:srgbClr val="0070C0"/>
              </a:gs>
              <a:gs pos="11000">
                <a:srgbClr val="FFCC00">
                  <a:alpha val="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rgbClr val="191919"/>
              </a:solidFill>
              <a:latin typeface="HelvNeue Light for IBM"/>
            </a:endParaRP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5741988" y="5489827"/>
            <a:ext cx="1349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Chez IBM</a:t>
            </a:r>
            <a:endParaRPr lang="fr-CA" altLang="fr-FR" sz="2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1385434" y="1367975"/>
            <a:ext cx="13493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Avant IBM</a:t>
            </a:r>
            <a:endParaRPr lang="fr-CA" altLang="fr-FR" sz="2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2"/>
          <p:cNvSpPr txBox="1">
            <a:spLocks noChangeArrowheads="1"/>
          </p:cNvSpPr>
          <p:nvPr/>
        </p:nvSpPr>
        <p:spPr bwMode="auto">
          <a:xfrm>
            <a:off x="4113213" y="4611688"/>
            <a:ext cx="914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900"/>
              </a:spcBef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fr-FR" b="1" dirty="0"/>
              <a:t>2007</a:t>
            </a:r>
            <a:endParaRPr lang="fr-CA" altLang="fr-FR" b="1" dirty="0"/>
          </a:p>
        </p:txBody>
      </p:sp>
    </p:spTree>
    <p:extLst>
      <p:ext uri="{BB962C8B-B14F-4D97-AF65-F5344CB8AC3E}">
        <p14:creationId xmlns:p14="http://schemas.microsoft.com/office/powerpoint/2010/main" val="147519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240" y="115377"/>
            <a:ext cx="99995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Introduction: </a:t>
            </a:r>
            <a:r>
              <a:rPr lang="en-US" sz="24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</a:t>
            </a:r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était</a:t>
            </a:r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fois</a:t>
            </a:r>
            <a:r>
              <a:rPr lang="en-US" sz="24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</a:t>
            </a:r>
            <a:r>
              <a:rPr lang="en-US" sz="24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petite boulangerie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33863" y="1027113"/>
            <a:ext cx="141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Performance</a:t>
            </a:r>
            <a:endParaRPr lang="fr-CA" altLang="fr-FR" sz="1800" b="1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005263"/>
            <a:ext cx="46561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005263"/>
            <a:ext cx="43275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8"/>
          <p:cNvSpPr txBox="1">
            <a:spLocks noChangeArrowheads="1"/>
          </p:cNvSpPr>
          <p:nvPr/>
        </p:nvSpPr>
        <p:spPr bwMode="auto">
          <a:xfrm>
            <a:off x="3348038" y="2574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Activité</a:t>
            </a:r>
            <a:endParaRPr lang="fr-CA" altLang="fr-FR" sz="1800" b="1"/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111125" y="1027113"/>
            <a:ext cx="141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Performance</a:t>
            </a:r>
            <a:endParaRPr lang="fr-CA" altLang="fr-FR" sz="18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309813"/>
            <a:ext cx="514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1476375" y="889000"/>
            <a:ext cx="2879725" cy="2232025"/>
            <a:chOff x="539552" y="678408"/>
            <a:chExt cx="2880320" cy="223224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88775" y="678408"/>
              <a:ext cx="0" cy="223224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39552" y="2855088"/>
              <a:ext cx="288032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176588"/>
            <a:ext cx="933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524000" y="2057400"/>
            <a:ext cx="504825" cy="1008063"/>
          </a:xfrm>
          <a:prstGeom prst="straightConnector1">
            <a:avLst/>
          </a:prstGeom>
          <a:ln w="508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155"/>
          <p:cNvSpPr txBox="1">
            <a:spLocks noChangeArrowheads="1"/>
          </p:cNvSpPr>
          <p:nvPr/>
        </p:nvSpPr>
        <p:spPr bwMode="auto">
          <a:xfrm>
            <a:off x="1776413" y="704850"/>
            <a:ext cx="177958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solidFill>
                  <a:srgbClr val="7030A0"/>
                </a:solidFill>
              </a:rPr>
              <a:t>Petite entreprise</a:t>
            </a:r>
            <a:endParaRPr lang="fr-CA" altLang="fr-FR" sz="1800" b="1">
              <a:solidFill>
                <a:srgbClr val="7030A0"/>
              </a:solidFill>
            </a:endParaRPr>
          </a:p>
        </p:txBody>
      </p:sp>
      <p:grpSp>
        <p:nvGrpSpPr>
          <p:cNvPr id="21" name="Group 6157"/>
          <p:cNvGrpSpPr>
            <a:grpSpLocks/>
          </p:cNvGrpSpPr>
          <p:nvPr/>
        </p:nvGrpSpPr>
        <p:grpSpPr bwMode="auto">
          <a:xfrm>
            <a:off x="4711700" y="727075"/>
            <a:ext cx="3938588" cy="3173413"/>
            <a:chOff x="4711953" y="726283"/>
            <a:chExt cx="3938704" cy="3174137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7469928" y="2575580"/>
              <a:ext cx="9144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fr-FR" sz="1800" b="1"/>
                <a:t>Activité</a:t>
              </a:r>
              <a:endParaRPr lang="fr-CA" altLang="fr-FR" sz="1800" b="1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456" y="3176356"/>
              <a:ext cx="934634" cy="72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284" y="1621157"/>
              <a:ext cx="514176" cy="68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5597720" y="889016"/>
              <a:ext cx="2880320" cy="2232248"/>
              <a:chOff x="539552" y="678408"/>
              <a:chExt cx="2880320" cy="223224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588850" y="677637"/>
                <a:ext cx="0" cy="223253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539636" y="2854596"/>
                <a:ext cx="287981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593" y="3176356"/>
              <a:ext cx="934634" cy="72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023" y="3176356"/>
              <a:ext cx="934634" cy="72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284" y="2343315"/>
              <a:ext cx="514176" cy="68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953" y="3176356"/>
              <a:ext cx="934634" cy="72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 flipV="1">
              <a:off x="5647019" y="2056912"/>
              <a:ext cx="503252" cy="100988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150270" y="1578965"/>
              <a:ext cx="565167" cy="47794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715437" y="1448761"/>
              <a:ext cx="827112" cy="130205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542549" y="1448761"/>
              <a:ext cx="841400" cy="2683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5810795" y="726283"/>
              <a:ext cx="2743956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fr-FR" sz="1800" b="1">
                  <a:solidFill>
                    <a:srgbClr val="7030A0"/>
                  </a:solidFill>
                </a:rPr>
                <a:t>Petite-moyenne entreprise</a:t>
              </a:r>
              <a:endParaRPr lang="fr-CA" altLang="fr-FR" sz="1800" b="1">
                <a:solidFill>
                  <a:srgbClr val="7030A0"/>
                </a:solidFill>
              </a:endParaRPr>
            </a:p>
          </p:txBody>
        </p:sp>
      </p:grpSp>
      <p:sp>
        <p:nvSpPr>
          <p:cNvPr id="37" name="TextBox 6158"/>
          <p:cNvSpPr txBox="1">
            <a:spLocks noChangeArrowheads="1"/>
          </p:cNvSpPr>
          <p:nvPr/>
        </p:nvSpPr>
        <p:spPr bwMode="auto">
          <a:xfrm>
            <a:off x="6419850" y="2047875"/>
            <a:ext cx="2185988" cy="523875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FF0000"/>
                </a:solidFill>
              </a:rPr>
              <a:t>Besoin des processus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FF0000"/>
                </a:solidFill>
              </a:rPr>
              <a:t>Pour renverser la tendance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  <p:sp>
        <p:nvSpPr>
          <p:cNvPr id="38" name="TextBox 61"/>
          <p:cNvSpPr txBox="1">
            <a:spLocks noChangeArrowheads="1"/>
          </p:cNvSpPr>
          <p:nvPr/>
        </p:nvSpPr>
        <p:spPr bwMode="auto">
          <a:xfrm>
            <a:off x="2370138" y="2081213"/>
            <a:ext cx="1090612" cy="307975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b="1">
                <a:solidFill>
                  <a:srgbClr val="FF0000"/>
                </a:solidFill>
              </a:rPr>
              <a:t>Tout va bien</a:t>
            </a:r>
            <a:endParaRPr lang="fr-CA" altLang="fr-F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2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971" y="299140"/>
            <a:ext cx="617437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III.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Définir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processus(1)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1772" y="1694014"/>
            <a:ext cx="7583222" cy="3559825"/>
          </a:xfrm>
        </p:spPr>
        <p:txBody>
          <a:bodyPr/>
          <a:lstStyle/>
          <a:p>
            <a:endParaRPr lang="en-US" altLang="en-US" sz="2400" dirty="0"/>
          </a:p>
          <a:p>
            <a:pPr marL="0" indent="0" algn="just"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C‘est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un ensemble de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tâches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liées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les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unes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aux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autres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dont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le but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est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de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livrer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un service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ou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un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produit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à un client.  </a:t>
            </a:r>
          </a:p>
          <a:p>
            <a:pPr marL="0" indent="0" algn="just">
              <a:buNone/>
            </a:pPr>
            <a:endParaRPr lang="en-US" altLang="en-US" sz="2400" dirty="0"/>
          </a:p>
          <a:p>
            <a:pPr marL="0" indent="0" algn="just">
              <a:buNone/>
            </a:pPr>
            <a:r>
              <a:rPr lang="en-US" altLang="en-US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Un</a:t>
            </a:r>
            <a:r>
              <a:rPr lang="cs-CZ" altLang="en-US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 processus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répond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à la question “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Dans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quel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ordre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effectuer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les </a:t>
            </a:r>
            <a:r>
              <a:rPr lang="en-US" alt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tâches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?” </a:t>
            </a:r>
            <a:r>
              <a:rPr lang="cs-CZ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et 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ne </a:t>
            </a:r>
            <a:r>
              <a:rPr lang="en-US" alt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doit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 pas </a:t>
            </a:r>
            <a:r>
              <a:rPr lang="en-US" alt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être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confondu</a:t>
            </a:r>
            <a:r>
              <a:rPr lang="en-US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cs-CZ" altLang="en-US" sz="2400" dirty="0">
                <a:solidFill>
                  <a:srgbClr val="F19027"/>
                </a:solidFill>
                <a:latin typeface="Century Gothic" panose="020B0502020202020204" pitchFamily="34" charset="0"/>
              </a:rPr>
              <a:t>avec le </a:t>
            </a:r>
            <a:r>
              <a:rPr lang="cs-CZ" altLang="en-US" sz="2400" b="1" i="1" dirty="0">
                <a:solidFill>
                  <a:srgbClr val="F19027"/>
                </a:solidFill>
                <a:latin typeface="Century Gothic" panose="020B0502020202020204" pitchFamily="34" charset="0"/>
              </a:rPr>
              <a:t>procédé</a:t>
            </a:r>
            <a:r>
              <a:rPr lang="cs-CZ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qui est 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“</a:t>
            </a:r>
            <a:r>
              <a:rPr lang="cs-CZ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la façon de faire </a:t>
            </a:r>
            <a:r>
              <a:rPr lang="cs-CZ" altLang="en-US" sz="2400" b="1" dirty="0">
                <a:solidFill>
                  <a:srgbClr val="F19027"/>
                </a:solidFill>
                <a:latin typeface="Century Gothic" panose="020B0502020202020204" pitchFamily="34" charset="0"/>
              </a:rPr>
              <a:t>une tâch</a:t>
            </a:r>
            <a:r>
              <a:rPr lang="en-US" altLang="en-US" sz="2400" b="1" dirty="0">
                <a:solidFill>
                  <a:srgbClr val="F19027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”.</a:t>
            </a:r>
            <a:endParaRPr lang="cs-CZ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1382" y="1162777"/>
            <a:ext cx="58173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Qu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‘est-ce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qu‘un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processus?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ardrop 6"/>
          <p:cNvSpPr/>
          <p:nvPr/>
        </p:nvSpPr>
        <p:spPr bwMode="auto">
          <a:xfrm rot="2880506">
            <a:off x="53540" y="2281907"/>
            <a:ext cx="1026614" cy="1015707"/>
          </a:xfrm>
          <a:prstGeom prst="teardrop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9" name="Graphic 8" descr="Handsha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024" y="2368731"/>
            <a:ext cx="925286" cy="925286"/>
          </a:xfrm>
          <a:prstGeom prst="rect">
            <a:avLst/>
          </a:prstGeom>
        </p:spPr>
      </p:pic>
      <p:sp>
        <p:nvSpPr>
          <p:cNvPr id="10" name="Teardrop 9"/>
          <p:cNvSpPr/>
          <p:nvPr/>
        </p:nvSpPr>
        <p:spPr bwMode="auto">
          <a:xfrm rot="2880506">
            <a:off x="53539" y="4024708"/>
            <a:ext cx="1026614" cy="1015707"/>
          </a:xfrm>
          <a:prstGeom prst="teardrop">
            <a:avLst/>
          </a:prstGeom>
          <a:noFill/>
          <a:ln w="9525" cap="flat" cmpd="sng" algn="ctr">
            <a:solidFill>
              <a:srgbClr val="F19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pic>
        <p:nvPicPr>
          <p:cNvPr id="12" name="Graphic 11" descr="Signp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224" y="4146118"/>
            <a:ext cx="772886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9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496" y="325265"/>
            <a:ext cx="617437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III.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Définir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processus(2)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495" y="1023440"/>
            <a:ext cx="822024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Qu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intérêt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de la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mise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en place d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 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processus?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089" y="2038470"/>
            <a:ext cx="7977051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Century Gothic" panose="020B0502020202020204" pitchFamily="34" charset="0"/>
              </a:rPr>
              <a:t>Avoir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latin typeface="Century Gothic" panose="020B0502020202020204" pitchFamily="34" charset="0"/>
              </a:rPr>
              <a:t>une</a:t>
            </a:r>
            <a:r>
              <a:rPr lang="en-US" altLang="en-US" sz="2400" dirty="0">
                <a:latin typeface="Century Gothic" panose="020B0502020202020204" pitchFamily="34" charset="0"/>
              </a:rPr>
              <a:t> vision </a:t>
            </a:r>
            <a:r>
              <a:rPr lang="en-US" altLang="en-US" sz="2400" dirty="0" err="1">
                <a:latin typeface="Century Gothic" panose="020B0502020202020204" pitchFamily="34" charset="0"/>
              </a:rPr>
              <a:t>pr</a:t>
            </a:r>
            <a:r>
              <a:rPr lang="en-US" alt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écise</a:t>
            </a: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-Du</a:t>
            </a:r>
            <a:r>
              <a:rPr lang="cs-CZ" altLang="en-US" sz="2400" dirty="0">
                <a:latin typeface="Century Gothic" panose="020B0502020202020204" pitchFamily="34" charset="0"/>
              </a:rPr>
              <a:t> rôle de chacun dans l'accomplissement d'une tâche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endParaRPr lang="en-US" altLang="en-US" sz="2400" dirty="0">
              <a:latin typeface="Century Gothic" panose="020B0502020202020204" pitchFamily="34" charset="0"/>
            </a:endParaRPr>
          </a:p>
          <a:p>
            <a:r>
              <a:rPr lang="en-US" altLang="en-US" sz="2400" dirty="0">
                <a:latin typeface="Century Gothic" panose="020B0502020202020204" pitchFamily="34" charset="0"/>
              </a:rPr>
              <a:t>-Du </a:t>
            </a:r>
            <a:r>
              <a:rPr lang="cs-CZ" altLang="en-US" sz="2400" dirty="0">
                <a:latin typeface="Century Gothic" panose="020B0502020202020204" pitchFamily="34" charset="0"/>
              </a:rPr>
              <a:t>positionnement des acteurs les uns par rapport aux autres (notion de clients / fournisseurs internes).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44" y="4493895"/>
            <a:ext cx="3562924" cy="23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96" y="325265"/>
            <a:ext cx="746259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IV.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différents</a:t>
            </a:r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types de processus</a:t>
            </a:r>
          </a:p>
          <a:p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4995" y="1767840"/>
            <a:ext cx="684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Savoir faire la distinction entre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le Processus de direction (A),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le Processus de support (B) et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le Processus de management (C)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16" y="3770245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8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390883"/>
            <a:ext cx="766354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(A)Le processus de direction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ou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processus 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opérationnel</a:t>
            </a:r>
            <a:endParaRPr lang="en-US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1672140"/>
            <a:ext cx="869115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Ensemble des </a:t>
            </a:r>
            <a:r>
              <a:rPr lang="en-US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</a:t>
            </a:r>
            <a:r>
              <a:rPr lang="en-US" sz="2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âches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allant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client au client,</a:t>
            </a:r>
            <a:endParaRPr lang="en-US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phic 7" descr="Us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804" y="3802083"/>
            <a:ext cx="914400" cy="914400"/>
          </a:xfrm>
          <a:prstGeom prst="rect">
            <a:avLst/>
          </a:prstGeom>
        </p:spPr>
      </p:pic>
      <p:pic>
        <p:nvPicPr>
          <p:cNvPr id="18" name="Graphic 17" descr="Call cent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7879" y="3021637"/>
            <a:ext cx="914400" cy="914400"/>
          </a:xfrm>
          <a:prstGeom prst="rect">
            <a:avLst/>
          </a:prstGeom>
        </p:spPr>
      </p:pic>
      <p:pic>
        <p:nvPicPr>
          <p:cNvPr id="39" name="Graphic 38" descr="Cha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5318" y="4940285"/>
            <a:ext cx="914400" cy="914400"/>
          </a:xfrm>
          <a:prstGeom prst="rect">
            <a:avLst/>
          </a:prstGeom>
        </p:spPr>
      </p:pic>
      <p:pic>
        <p:nvPicPr>
          <p:cNvPr id="41" name="Graphic 40" descr="Head with Gear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0919" y="4872447"/>
            <a:ext cx="914400" cy="914400"/>
          </a:xfrm>
          <a:prstGeom prst="rect">
            <a:avLst/>
          </a:prstGeom>
        </p:spPr>
      </p:pic>
      <p:pic>
        <p:nvPicPr>
          <p:cNvPr id="43" name="Graphic 42" descr="Gear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73217" y="3108118"/>
            <a:ext cx="914400" cy="914400"/>
          </a:xfrm>
          <a:prstGeom prst="rect">
            <a:avLst/>
          </a:prstGeom>
        </p:spPr>
      </p:pic>
      <p:pic>
        <p:nvPicPr>
          <p:cNvPr id="45" name="Graphic 44" descr="Magnifying glas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17770" y="3108118"/>
            <a:ext cx="914400" cy="914400"/>
          </a:xfrm>
          <a:prstGeom prst="rect">
            <a:avLst/>
          </a:prstGeom>
        </p:spPr>
      </p:pic>
      <p:pic>
        <p:nvPicPr>
          <p:cNvPr id="46" name="Graphic 45" descr="Call cent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3370" y="4919269"/>
            <a:ext cx="914400" cy="914400"/>
          </a:xfrm>
          <a:prstGeom prst="rect">
            <a:avLst/>
          </a:prstGeom>
        </p:spPr>
      </p:pic>
      <p:cxnSp>
        <p:nvCxnSpPr>
          <p:cNvPr id="48" name="Connector: Curved 47"/>
          <p:cNvCxnSpPr>
            <a:cxnSpLocks/>
          </p:cNvCxnSpPr>
          <p:nvPr/>
        </p:nvCxnSpPr>
        <p:spPr bwMode="auto">
          <a:xfrm rot="5400000" flipH="1" flipV="1">
            <a:off x="1380732" y="2545428"/>
            <a:ext cx="632123" cy="1977291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cxnSpLocks/>
          </p:cNvCxnSpPr>
          <p:nvPr/>
        </p:nvCxnSpPr>
        <p:spPr bwMode="auto">
          <a:xfrm>
            <a:off x="3801263" y="3325944"/>
            <a:ext cx="219894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 bwMode="auto">
          <a:xfrm>
            <a:off x="6908045" y="3330061"/>
            <a:ext cx="792508" cy="49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cxnSpLocks/>
          </p:cNvCxnSpPr>
          <p:nvPr/>
        </p:nvCxnSpPr>
        <p:spPr bwMode="auto">
          <a:xfrm>
            <a:off x="8299935" y="4080757"/>
            <a:ext cx="0" cy="6357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</p:cNvCxnSpPr>
          <p:nvPr/>
        </p:nvCxnSpPr>
        <p:spPr bwMode="auto">
          <a:xfrm flipH="1">
            <a:off x="7032170" y="5331076"/>
            <a:ext cx="77944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</p:cNvCxnSpPr>
          <p:nvPr/>
        </p:nvCxnSpPr>
        <p:spPr bwMode="auto">
          <a:xfrm flipH="1">
            <a:off x="3768633" y="5376469"/>
            <a:ext cx="226420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Connector: Curved 127"/>
          <p:cNvCxnSpPr>
            <a:cxnSpLocks/>
          </p:cNvCxnSpPr>
          <p:nvPr/>
        </p:nvCxnSpPr>
        <p:spPr bwMode="auto">
          <a:xfrm rot="10800000">
            <a:off x="670752" y="5017677"/>
            <a:ext cx="2093629" cy="399323"/>
          </a:xfrm>
          <a:prstGeom prst="curvedConnector3">
            <a:avLst>
              <a:gd name="adj1" fmla="val 99915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-32563" y="4598653"/>
            <a:ext cx="19245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Besoin</a:t>
            </a:r>
            <a:r>
              <a:rPr lang="en-US" sz="1800" dirty="0">
                <a:solidFill>
                  <a:srgbClr val="F19027"/>
                </a:solidFill>
                <a:latin typeface="Century Gothic" panose="020B0502020202020204" pitchFamily="34" charset="0"/>
              </a:rPr>
              <a:t> du client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213763" y="3840271"/>
            <a:ext cx="23059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19027"/>
                </a:solidFill>
                <a:latin typeface="Century Gothic" panose="020B0502020202020204" pitchFamily="34" charset="0"/>
              </a:rPr>
              <a:t>Centre de services 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442992" y="3905461"/>
            <a:ext cx="379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T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âches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permettant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de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répondre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concrètement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aux </a:t>
            </a:r>
            <a:r>
              <a:rPr lang="en-US" dirty="0" err="1">
                <a:solidFill>
                  <a:srgbClr val="F19027"/>
                </a:solidFill>
                <a:latin typeface="Century Gothic" panose="020B0502020202020204" pitchFamily="34" charset="0"/>
              </a:rPr>
              <a:t>besoins</a:t>
            </a:r>
            <a:r>
              <a:rPr lang="en-US" dirty="0">
                <a:solidFill>
                  <a:srgbClr val="F19027"/>
                </a:solidFill>
                <a:latin typeface="Century Gothic" panose="020B0502020202020204" pitchFamily="34" charset="0"/>
              </a:rPr>
              <a:t> du client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74171" y="2144073"/>
            <a:ext cx="80515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c‘est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l‘activité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“métier” de </a:t>
            </a:r>
            <a:r>
              <a:rPr lang="en-US" sz="28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l‘organisation</a:t>
            </a:r>
            <a:endParaRPr lang="en-US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05024"/>
      </p:ext>
    </p:extLst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15873</TotalTime>
  <Words>968</Words>
  <Application>Microsoft Office PowerPoint</Application>
  <PresentationFormat>On-screen Show (4:3)</PresentationFormat>
  <Paragraphs>179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Ｐゴシック</vt:lpstr>
      <vt:lpstr>SimSun</vt:lpstr>
      <vt:lpstr>Arial</vt:lpstr>
      <vt:lpstr>Arial Narrow</vt:lpstr>
      <vt:lpstr>Calibri</vt:lpstr>
      <vt:lpstr>Century Gothic</vt:lpstr>
      <vt:lpstr>HelvNeue Light for IBM</vt:lpstr>
      <vt:lpstr>Wingdings</vt:lpstr>
      <vt:lpstr>10 September 2009</vt:lpstr>
      <vt:lpstr>Cursus optionnel Français Langue Professionnelle  Cours de Processus en environnement de services  25/04/2017  Foued Hamdi Zdeněk Wegscheider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Atelier C‘est à vous!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user</cp:lastModifiedBy>
  <cp:revision>752</cp:revision>
  <dcterms:created xsi:type="dcterms:W3CDTF">2014-12-08T21:55:31Z</dcterms:created>
  <dcterms:modified xsi:type="dcterms:W3CDTF">2017-04-21T17:35:47Z</dcterms:modified>
</cp:coreProperties>
</file>