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62" r:id="rId3"/>
    <p:sldId id="263" r:id="rId4"/>
    <p:sldId id="264" r:id="rId5"/>
    <p:sldId id="265" r:id="rId6"/>
  </p:sldIdLst>
  <p:sldSz cx="9144000" cy="6858000" type="screen4x3"/>
  <p:notesSz cx="6858000" cy="914400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84740" autoAdjust="0"/>
  </p:normalViewPr>
  <p:slideViewPr>
    <p:cSldViewPr>
      <p:cViewPr varScale="1">
        <p:scale>
          <a:sx n="61" d="100"/>
          <a:sy n="61" d="100"/>
        </p:scale>
        <p:origin x="-162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133270-7154-4D65-BBE2-EC54EEA88EA7}" type="datetimeFigureOut">
              <a:rPr lang="es-ES" smtClean="0"/>
              <a:pPr/>
              <a:t>29/04/2015</a:t>
            </a:fld>
            <a:endParaRPr lang="es-ES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1A9803-D7D4-4820-8C8A-8841F0BDE667}" type="slidenum">
              <a:rPr lang="es-ES" smtClean="0"/>
              <a:pPr/>
              <a:t>‹#›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17484299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b="1" dirty="0" smtClean="0"/>
              <a:t>·</a:t>
            </a:r>
            <a:r>
              <a:rPr lang="es-ES" b="1" baseline="0" dirty="0" smtClean="0"/>
              <a:t> </a:t>
            </a:r>
            <a:r>
              <a:rPr lang="es-ES" b="1" dirty="0" smtClean="0"/>
              <a:t>Familiar</a:t>
            </a:r>
            <a:r>
              <a:rPr lang="es-ES" dirty="0" smtClean="0"/>
              <a:t>,</a:t>
            </a:r>
            <a:r>
              <a:rPr lang="es-ES" baseline="0" dirty="0" smtClean="0"/>
              <a:t> entendido como familia católica, matrimonio, relaciones NO HUMANAS, solo por conveniencia. Censura de la sexualidad.</a:t>
            </a:r>
          </a:p>
          <a:p>
            <a:r>
              <a:rPr lang="es-ES" baseline="0" dirty="0" smtClean="0"/>
              <a:t>· Apertura político-intelectual que desemboca en el conflicto de las moralidades, provocado por la entrada de nuevas ideas.</a:t>
            </a:r>
          </a:p>
          <a:p>
            <a:r>
              <a:rPr lang="es-ES" baseline="0" dirty="0" smtClean="0"/>
              <a:t>· Nuevas formas de entender el matrimonio y la sexualidad.</a:t>
            </a:r>
            <a:endParaRPr lang="es-ES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1A9803-D7D4-4820-8C8A-8841F0BDE667}" type="slidenum">
              <a:rPr lang="es-ES" smtClean="0"/>
              <a:pPr/>
              <a:t>2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9627768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 smtClean="0"/>
              <a:t> -</a:t>
            </a:r>
            <a:r>
              <a:rPr lang="es-ES" baseline="0" dirty="0" smtClean="0"/>
              <a:t> Padre no acepta a Miguel por su condición social, lo que deja ver que no importan los sentimientos o lo humano, simplemente la conveniencia económica o social</a:t>
            </a:r>
          </a:p>
          <a:p>
            <a:r>
              <a:rPr lang="es-ES" baseline="0" dirty="0" smtClean="0"/>
              <a:t> - Tía, priva a las sobrinas de libertad. Mentalidad muy conservadora, necesidad de la mujer de tener a un hombre.</a:t>
            </a:r>
          </a:p>
          <a:p>
            <a:r>
              <a:rPr lang="es-ES" baseline="0" dirty="0" smtClean="0"/>
              <a:t> - Se ha convertido en una solterona de treinta años, debido a la no aceptación paterna, lo que prefigura su carácter amargado y su relación con Julia.</a:t>
            </a:r>
          </a:p>
          <a:p>
            <a:pPr marL="171450" indent="-171450">
              <a:buFontTx/>
              <a:buChar char="-"/>
            </a:pPr>
            <a:r>
              <a:rPr lang="es-ES" baseline="0" dirty="0" smtClean="0"/>
              <a:t>Lucia es apariencia en todo lo referente al luto de su marido.</a:t>
            </a:r>
          </a:p>
          <a:p>
            <a:pPr marL="171450" indent="-171450">
              <a:buFontTx/>
              <a:buChar char="-"/>
            </a:pPr>
            <a:r>
              <a:rPr lang="es-ES" baseline="0" dirty="0" err="1" smtClean="0"/>
              <a:t>Gertru</a:t>
            </a:r>
            <a:r>
              <a:rPr lang="es-ES" baseline="0" dirty="0" smtClean="0"/>
              <a:t> es una joven ingenua de la que se aprovecha un treintañero bien colocado socialmente. La madre de </a:t>
            </a:r>
            <a:r>
              <a:rPr lang="es-ES" baseline="0" dirty="0" err="1" smtClean="0"/>
              <a:t>Angel</a:t>
            </a:r>
            <a:r>
              <a:rPr lang="es-ES" baseline="0" dirty="0" smtClean="0"/>
              <a:t> sabe todo lo que ocurre, y lo apoya.</a:t>
            </a:r>
          </a:p>
          <a:p>
            <a:endParaRPr lang="es-ES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1A9803-D7D4-4820-8C8A-8841F0BDE667}" type="slidenum">
              <a:rPr lang="es-ES" smtClean="0"/>
              <a:pPr/>
              <a:t>3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393948173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es-ES" dirty="0" smtClean="0"/>
              <a:t>Julia es evolución en tanto que pasa de representar</a:t>
            </a:r>
            <a:r>
              <a:rPr lang="es-ES" baseline="0" dirty="0" smtClean="0"/>
              <a:t> a la familia conservadora para acabar con ella y encarnar los valores modernos, en busca de su felicidad, yendo a la capital a consumar su amor con Miguel.</a:t>
            </a:r>
          </a:p>
          <a:p>
            <a:pPr marL="171450" indent="-171450">
              <a:buFontTx/>
              <a:buChar char="-"/>
            </a:pPr>
            <a:r>
              <a:rPr lang="es-ES" baseline="0" dirty="0" smtClean="0"/>
              <a:t>Hermana pequeña de tres que se presenta desde un primer momento rebelde a la sociedad que la envuelve. Es la que ayuda a Julia a dar el paso. Formación de una nueva juventud.</a:t>
            </a:r>
          </a:p>
          <a:p>
            <a:pPr marL="171450" indent="-171450">
              <a:buFontTx/>
              <a:buChar char="-"/>
            </a:pPr>
            <a:r>
              <a:rPr lang="es-ES" baseline="0" dirty="0" smtClean="0"/>
              <a:t>Aporta la lejanía, objetividad, y valores europeos, frente al casticismo salmantino.</a:t>
            </a:r>
          </a:p>
          <a:p>
            <a:pPr marL="171450" indent="-171450">
              <a:buFontTx/>
              <a:buChar char="-"/>
            </a:pPr>
            <a:r>
              <a:rPr lang="es-ES" baseline="0" dirty="0" smtClean="0"/>
              <a:t>Miguel representa al hombre de la capital, donde los valores están más modernizados. Aporta el nuevo concepto de matrimonio y sexualidad.</a:t>
            </a:r>
          </a:p>
          <a:p>
            <a:pPr marL="171450" indent="-171450">
              <a:buFontTx/>
              <a:buChar char="-"/>
            </a:pPr>
            <a:r>
              <a:rPr lang="es-ES" b="1" baseline="0" dirty="0" smtClean="0"/>
              <a:t>Importancia de la soledad en el espacio para poder expresarse por si mismo. Única forma de ser uno mismo.</a:t>
            </a:r>
            <a:endParaRPr lang="es-ES" b="1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1A9803-D7D4-4820-8C8A-8841F0BDE667}" type="slidenum">
              <a:rPr lang="es-ES" smtClean="0"/>
              <a:pPr/>
              <a:t>4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313669475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 smtClean="0"/>
              <a:t>Cada</a:t>
            </a:r>
            <a:r>
              <a:rPr lang="es-ES" baseline="0" dirty="0" smtClean="0"/>
              <a:t> uno de sus amores representa una de las moralidades, no se atr</a:t>
            </a:r>
            <a:r>
              <a:rPr lang="sk-SK" baseline="0" smtClean="0"/>
              <a:t>e</a:t>
            </a:r>
            <a:r>
              <a:rPr lang="es-ES" baseline="0" smtClean="0"/>
              <a:t>ve </a:t>
            </a:r>
            <a:r>
              <a:rPr lang="es-ES" baseline="0" dirty="0" smtClean="0"/>
              <a:t>a dar el paso, como hiciera Julia y acabará con el amor que representa el conservadurismo.</a:t>
            </a:r>
            <a:endParaRPr lang="es-ES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1A9803-D7D4-4820-8C8A-8841F0BDE667}" type="slidenum">
              <a:rPr lang="es-ES" smtClean="0"/>
              <a:pPr/>
              <a:t>5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37374515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sk-SK" smtClean="0"/>
              <a:t>Kliknite sem a upravte štýl predlohy podnadpisov.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k-SK" smtClean="0"/>
              <a:t>Kliknite sem a upravte štýly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sk-SK" smtClean="0"/>
              <a:t>Kliknite sem a upravte štýly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k-SK" smtClean="0"/>
              <a:t>Kliknite sem a upravte štýly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k-SK" smtClean="0"/>
              <a:t>Kliknite sem a upravte štýly predlohy textu.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obsah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k-SK" smtClean="0"/>
              <a:t>Kliknite sem a upravte štýly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k-SK" smtClean="0"/>
              <a:t>Kliknite sem a upravte štýly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 smtClean="0"/>
              <a:t>Kliknite sem a upravte štýly predlohy textu.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k-SK" smtClean="0"/>
              <a:t>Kliknite sem a upravte štýly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5" name="Zástupný symbol tex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 smtClean="0"/>
              <a:t>Kliknite sem a upravte štýly predlohy textu.</a:t>
            </a:r>
          </a:p>
        </p:txBody>
      </p:sp>
      <p:sp>
        <p:nvSpPr>
          <p:cNvPr id="6" name="Zástupný symbol obsah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k-SK" smtClean="0"/>
              <a:t>Kliknite sem a upravte štýly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7" name="Zástupný symbol dátum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8" name="Zástupný symbol päty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Zástupný symbol čísla snímky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dátum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dátum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3" name="Zástupný symbol päty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k-SK" smtClean="0"/>
              <a:t>Kliknite sem a upravte štýly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k-SK" smtClean="0"/>
              <a:t>Kliknite sem a upravte štýly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obrázka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k-SK" smtClean="0"/>
              <a:t>Kliknite sem a upravte štýly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nadpis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k-SK" smtClean="0"/>
              <a:t>Kliknite sem a upravte štýl predlohy nadpisov.</a:t>
            </a:r>
            <a:endParaRPr lang="sk-SK"/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k-SK" smtClean="0"/>
              <a:t>Kliknite sem a upravte štýly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759E42-9EE5-4517-B96B-6534A192E7AB}" type="datetimeFigureOut">
              <a:rPr lang="sk-SK" smtClean="0"/>
              <a:pPr/>
              <a:t>29. 4. 2015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8542F6-18CF-4CBC-B11E-F7D217717514}" type="slidenum">
              <a:rPr lang="sk-SK" smtClean="0"/>
              <a:pPr/>
              <a:t>‹#›</a:t>
            </a:fld>
            <a:endParaRPr lang="sk-SK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714348" y="2285992"/>
            <a:ext cx="7772400" cy="1470025"/>
          </a:xfrm>
        </p:spPr>
        <p:txBody>
          <a:bodyPr/>
          <a:lstStyle/>
          <a:p>
            <a:r>
              <a:rPr lang="es-ES" dirty="0" smtClean="0"/>
              <a:t>Conflicto moral </a:t>
            </a:r>
            <a:r>
              <a:rPr lang="sk-SK" dirty="0" smtClean="0"/>
              <a:t>en </a:t>
            </a:r>
            <a:r>
              <a:rPr lang="sk-SK" i="1" dirty="0" smtClean="0"/>
              <a:t>Entre </a:t>
            </a:r>
            <a:r>
              <a:rPr lang="es-ES" i="1" dirty="0" smtClean="0"/>
              <a:t>v</a:t>
            </a:r>
            <a:r>
              <a:rPr lang="sk-SK" i="1" dirty="0" smtClean="0"/>
              <a:t>isillos</a:t>
            </a:r>
            <a:r>
              <a:rPr lang="es-ES" i="1" dirty="0" smtClean="0"/>
              <a:t>.</a:t>
            </a:r>
            <a:endParaRPr lang="sk-SK" i="1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57290" y="4000504"/>
            <a:ext cx="6400800" cy="1752600"/>
          </a:xfrm>
        </p:spPr>
        <p:txBody>
          <a:bodyPr>
            <a:normAutofit fontScale="92500" lnSpcReduction="20000"/>
          </a:bodyPr>
          <a:lstStyle/>
          <a:p>
            <a:pPr>
              <a:buFont typeface="Arial" pitchFamily="34" charset="0"/>
              <a:buChar char="•"/>
            </a:pPr>
            <a:r>
              <a:rPr lang="sk-SK" b="1" dirty="0" err="1">
                <a:solidFill>
                  <a:schemeClr val="tx1"/>
                </a:solidFill>
              </a:rPr>
              <a:t>las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mujeres</a:t>
            </a:r>
            <a:r>
              <a:rPr lang="sk-SK" b="1" dirty="0">
                <a:solidFill>
                  <a:schemeClr val="tx1"/>
                </a:solidFill>
              </a:rPr>
              <a:t>, </a:t>
            </a:r>
            <a:r>
              <a:rPr lang="sk-SK" b="1" dirty="0" err="1">
                <a:solidFill>
                  <a:schemeClr val="tx1"/>
                </a:solidFill>
              </a:rPr>
              <a:t>detrás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de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las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cortinillas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de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las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ventanas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mirando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todo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lo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que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>
                <a:solidFill>
                  <a:schemeClr val="tx1"/>
                </a:solidFill>
              </a:rPr>
              <a:t>pasa</a:t>
            </a:r>
            <a:r>
              <a:rPr lang="sk-SK" b="1" dirty="0">
                <a:solidFill>
                  <a:schemeClr val="tx1"/>
                </a:solidFill>
              </a:rPr>
              <a:t> a </a:t>
            </a:r>
            <a:r>
              <a:rPr lang="sk-SK" b="1" dirty="0" err="1">
                <a:solidFill>
                  <a:schemeClr val="tx1"/>
                </a:solidFill>
              </a:rPr>
              <a:t>su</a:t>
            </a:r>
            <a:r>
              <a:rPr lang="sk-SK" b="1" dirty="0">
                <a:solidFill>
                  <a:schemeClr val="tx1"/>
                </a:solidFill>
              </a:rPr>
              <a:t> </a:t>
            </a:r>
            <a:r>
              <a:rPr lang="sk-SK" b="1" dirty="0" err="1" smtClean="0">
                <a:solidFill>
                  <a:schemeClr val="tx1"/>
                </a:solidFill>
              </a:rPr>
              <a:t>alrededor</a:t>
            </a:r>
            <a:endParaRPr lang="sk-SK" b="1" dirty="0" smtClean="0">
              <a:solidFill>
                <a:schemeClr val="tx1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sk-SK" dirty="0" smtClean="0">
                <a:solidFill>
                  <a:schemeClr val="tx1"/>
                </a:solidFill>
              </a:rPr>
              <a:t> </a:t>
            </a:r>
            <a:r>
              <a:rPr lang="sk-SK" dirty="0">
                <a:solidFill>
                  <a:schemeClr val="tx1"/>
                </a:solidFill>
              </a:rPr>
              <a:t>los </a:t>
            </a:r>
            <a:r>
              <a:rPr lang="sk-SK" dirty="0" err="1">
                <a:solidFill>
                  <a:schemeClr val="tx1"/>
                </a:solidFill>
              </a:rPr>
              <a:t>tabúes</a:t>
            </a:r>
            <a:r>
              <a:rPr lang="sk-SK" dirty="0">
                <a:solidFill>
                  <a:schemeClr val="tx1"/>
                </a:solidFill>
              </a:rPr>
              <a:t>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s-ES" sz="7200" b="1" dirty="0" smtClean="0"/>
              <a:t>Moralidad</a:t>
            </a:r>
            <a:endParaRPr lang="es-ES" sz="7200" b="1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sz="4000" dirty="0" smtClean="0"/>
              <a:t>Nacional Católica </a:t>
            </a:r>
            <a:r>
              <a:rPr lang="es-ES" sz="4000" dirty="0" smtClean="0">
                <a:sym typeface="Wingdings" panose="05000000000000000000" pitchFamily="2" charset="2"/>
              </a:rPr>
              <a:t> Conservadora, tradicional, </a:t>
            </a:r>
            <a:r>
              <a:rPr lang="es-ES" sz="4000" i="1" dirty="0" smtClean="0">
                <a:sym typeface="Wingdings" panose="05000000000000000000" pitchFamily="2" charset="2"/>
              </a:rPr>
              <a:t>familiar.</a:t>
            </a:r>
            <a:endParaRPr lang="es-ES" sz="4000" dirty="0" smtClean="0"/>
          </a:p>
          <a:p>
            <a:r>
              <a:rPr lang="es-ES" sz="4000" dirty="0" smtClean="0"/>
              <a:t>1951-1956: Apertura política e intelectual.</a:t>
            </a:r>
          </a:p>
          <a:p>
            <a:r>
              <a:rPr lang="es-ES" sz="4000" dirty="0" smtClean="0"/>
              <a:t>Moderna </a:t>
            </a:r>
            <a:r>
              <a:rPr lang="es-ES" sz="4000" dirty="0" smtClean="0">
                <a:sym typeface="Wingdings" panose="05000000000000000000" pitchFamily="2" charset="2"/>
              </a:rPr>
              <a:t> Liberación de prejuicios. </a:t>
            </a:r>
            <a:endParaRPr lang="es-ES" sz="4000" dirty="0"/>
          </a:p>
        </p:txBody>
      </p:sp>
    </p:spTree>
    <p:extLst>
      <p:ext uri="{BB962C8B-B14F-4D97-AF65-F5344CB8AC3E}">
        <p14:creationId xmlns="" xmlns:p14="http://schemas.microsoft.com/office/powerpoint/2010/main" val="23494829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" b="1" dirty="0" smtClean="0"/>
              <a:t>Moralidad Nacional Católica</a:t>
            </a:r>
            <a:endParaRPr lang="es-ES" b="1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" b="1" dirty="0" smtClean="0"/>
              <a:t>Personajes</a:t>
            </a:r>
            <a:r>
              <a:rPr lang="es-ES" dirty="0" smtClean="0"/>
              <a:t>: </a:t>
            </a:r>
          </a:p>
          <a:p>
            <a:pPr>
              <a:buFontTx/>
              <a:buChar char="-"/>
            </a:pPr>
            <a:r>
              <a:rPr lang="es-ES" dirty="0" smtClean="0"/>
              <a:t>Padre Familia Ruiz </a:t>
            </a:r>
            <a:r>
              <a:rPr lang="es-ES" dirty="0" smtClean="0">
                <a:sym typeface="Wingdings" panose="05000000000000000000" pitchFamily="2" charset="2"/>
              </a:rPr>
              <a:t> No acepta a Miguel</a:t>
            </a:r>
            <a:r>
              <a:rPr lang="es-ES" dirty="0">
                <a:sym typeface="Wingdings" panose="05000000000000000000" pitchFamily="2" charset="2"/>
              </a:rPr>
              <a:t>.</a:t>
            </a:r>
            <a:endParaRPr lang="es-ES" dirty="0"/>
          </a:p>
          <a:p>
            <a:pPr>
              <a:buFontTx/>
              <a:buChar char="-"/>
            </a:pPr>
            <a:r>
              <a:rPr lang="es-ES" dirty="0" smtClean="0"/>
              <a:t>Tía Concha </a:t>
            </a:r>
            <a:r>
              <a:rPr lang="es-ES" dirty="0" smtClean="0">
                <a:sym typeface="Wingdings" panose="05000000000000000000" pitchFamily="2" charset="2"/>
              </a:rPr>
              <a:t> </a:t>
            </a:r>
            <a:r>
              <a:rPr lang="es-ES" dirty="0" smtClean="0"/>
              <a:t> Dependencia.</a:t>
            </a:r>
          </a:p>
          <a:p>
            <a:pPr>
              <a:buFontTx/>
              <a:buChar char="-"/>
            </a:pPr>
            <a:r>
              <a:rPr lang="es-ES" dirty="0" smtClean="0"/>
              <a:t>Mercedes </a:t>
            </a:r>
            <a:r>
              <a:rPr lang="es-ES" dirty="0" smtClean="0">
                <a:sym typeface="Wingdings" panose="05000000000000000000" pitchFamily="2" charset="2"/>
              </a:rPr>
              <a:t> Victima de la sociedad patriarcal.</a:t>
            </a:r>
            <a:endParaRPr lang="es-ES" dirty="0" smtClean="0"/>
          </a:p>
          <a:p>
            <a:pPr>
              <a:buFontTx/>
              <a:buChar char="-"/>
            </a:pPr>
            <a:r>
              <a:rPr lang="es-ES" dirty="0" smtClean="0"/>
              <a:t>Lucía </a:t>
            </a:r>
            <a:r>
              <a:rPr lang="es-ES" dirty="0" smtClean="0">
                <a:sym typeface="Wingdings" panose="05000000000000000000" pitchFamily="2" charset="2"/>
              </a:rPr>
              <a:t> Apariencia.</a:t>
            </a:r>
            <a:endParaRPr lang="es-ES" dirty="0" smtClean="0"/>
          </a:p>
          <a:p>
            <a:pPr>
              <a:buFontTx/>
              <a:buChar char="-"/>
            </a:pPr>
            <a:r>
              <a:rPr lang="es-ES" dirty="0" err="1" smtClean="0"/>
              <a:t>Gertru</a:t>
            </a:r>
            <a:r>
              <a:rPr lang="es-ES" dirty="0" smtClean="0"/>
              <a:t>, Ángel, Lydia </a:t>
            </a:r>
            <a:r>
              <a:rPr lang="es-ES" dirty="0" smtClean="0">
                <a:sym typeface="Wingdings" panose="05000000000000000000" pitchFamily="2" charset="2"/>
              </a:rPr>
              <a:t> Modelo de relación predominante.</a:t>
            </a:r>
            <a:r>
              <a:rPr lang="es-ES" dirty="0" smtClean="0"/>
              <a:t>  </a:t>
            </a:r>
          </a:p>
          <a:p>
            <a:pPr marL="0" indent="0">
              <a:buNone/>
            </a:pPr>
            <a:r>
              <a:rPr lang="es-ES" dirty="0" smtClean="0"/>
              <a:t>· </a:t>
            </a:r>
            <a:r>
              <a:rPr lang="es-ES" b="1" dirty="0" smtClean="0"/>
              <a:t>Espacios: </a:t>
            </a:r>
            <a:r>
              <a:rPr lang="es-ES" dirty="0" smtClean="0"/>
              <a:t>Casino , Zonas comunes de la casa de la familia Ruiz y de la familia Domínguez, </a:t>
            </a:r>
            <a:r>
              <a:rPr lang="es-ES" b="1" dirty="0" smtClean="0"/>
              <a:t>Catedral.</a:t>
            </a:r>
            <a:endParaRPr lang="es-ES" dirty="0"/>
          </a:p>
        </p:txBody>
      </p:sp>
    </p:spTree>
    <p:extLst>
      <p:ext uri="{BB962C8B-B14F-4D97-AF65-F5344CB8AC3E}">
        <p14:creationId xmlns="" xmlns:p14="http://schemas.microsoft.com/office/powerpoint/2010/main" val="19640289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b="1" dirty="0" smtClean="0"/>
              <a:t>Nueva Moral</a:t>
            </a:r>
            <a:endParaRPr lang="es-ES" b="1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ES" b="1" dirty="0" smtClean="0"/>
              <a:t>Personajes</a:t>
            </a:r>
          </a:p>
          <a:p>
            <a:pPr>
              <a:buFontTx/>
              <a:buChar char="-"/>
            </a:pPr>
            <a:r>
              <a:rPr lang="es-ES" dirty="0" smtClean="0"/>
              <a:t>Julia </a:t>
            </a:r>
            <a:r>
              <a:rPr lang="es-ES" dirty="0" smtClean="0">
                <a:sym typeface="Wingdings" panose="05000000000000000000" pitchFamily="2" charset="2"/>
              </a:rPr>
              <a:t> Evolución. </a:t>
            </a:r>
            <a:endParaRPr lang="es-ES" dirty="0" smtClean="0"/>
          </a:p>
          <a:p>
            <a:pPr>
              <a:buFontTx/>
              <a:buChar char="-"/>
            </a:pPr>
            <a:r>
              <a:rPr lang="es-ES" dirty="0" smtClean="0"/>
              <a:t>Natalia </a:t>
            </a:r>
            <a:r>
              <a:rPr lang="es-ES" dirty="0" smtClean="0">
                <a:sym typeface="Wingdings" panose="05000000000000000000" pitchFamily="2" charset="2"/>
              </a:rPr>
              <a:t> Futuro.</a:t>
            </a:r>
            <a:endParaRPr lang="es-ES" dirty="0" smtClean="0"/>
          </a:p>
          <a:p>
            <a:pPr>
              <a:buFontTx/>
              <a:buChar char="-"/>
            </a:pPr>
            <a:r>
              <a:rPr lang="es-ES" dirty="0" smtClean="0"/>
              <a:t>Pablo </a:t>
            </a:r>
            <a:r>
              <a:rPr lang="es-ES" dirty="0" smtClean="0">
                <a:sym typeface="Wingdings" panose="05000000000000000000" pitchFamily="2" charset="2"/>
              </a:rPr>
              <a:t> Extranjero.</a:t>
            </a:r>
            <a:endParaRPr lang="es-ES" dirty="0" smtClean="0"/>
          </a:p>
          <a:p>
            <a:pPr>
              <a:buFontTx/>
              <a:buChar char="-"/>
            </a:pPr>
            <a:r>
              <a:rPr lang="es-ES" dirty="0" smtClean="0"/>
              <a:t>Miguel </a:t>
            </a:r>
            <a:r>
              <a:rPr lang="es-ES" dirty="0" smtClean="0">
                <a:sym typeface="Wingdings" panose="05000000000000000000" pitchFamily="2" charset="2"/>
              </a:rPr>
              <a:t> Artista de Madrid.</a:t>
            </a:r>
            <a:endParaRPr lang="es-ES" dirty="0"/>
          </a:p>
          <a:p>
            <a:pPr>
              <a:buFontTx/>
              <a:buChar char="-"/>
            </a:pPr>
            <a:r>
              <a:rPr lang="es-ES" dirty="0" err="1" smtClean="0"/>
              <a:t>Yoni</a:t>
            </a:r>
            <a:r>
              <a:rPr lang="es-ES" dirty="0" smtClean="0"/>
              <a:t> y Teresa </a:t>
            </a:r>
            <a:r>
              <a:rPr lang="es-ES" dirty="0" smtClean="0">
                <a:sym typeface="Wingdings" panose="05000000000000000000" pitchFamily="2" charset="2"/>
              </a:rPr>
              <a:t> Modernidad en Salamanca.</a:t>
            </a:r>
          </a:p>
          <a:p>
            <a:pPr marL="0" indent="0">
              <a:buNone/>
            </a:pPr>
            <a:r>
              <a:rPr lang="es-ES" dirty="0" smtClean="0">
                <a:sym typeface="Wingdings" panose="05000000000000000000" pitchFamily="2" charset="2"/>
              </a:rPr>
              <a:t>· </a:t>
            </a:r>
            <a:r>
              <a:rPr lang="es-ES" b="1" dirty="0" smtClean="0">
                <a:sym typeface="Wingdings" panose="05000000000000000000" pitchFamily="2" charset="2"/>
              </a:rPr>
              <a:t>Espacios: </a:t>
            </a:r>
            <a:r>
              <a:rPr lang="es-ES" dirty="0" smtClean="0">
                <a:sym typeface="Wingdings" panose="05000000000000000000" pitchFamily="2" charset="2"/>
              </a:rPr>
              <a:t>Gran Hotel, Intimidad de las habitaciones.</a:t>
            </a:r>
            <a:endParaRPr lang="es-ES" dirty="0" smtClean="0"/>
          </a:p>
          <a:p>
            <a:pPr marL="0" indent="0">
              <a:buNone/>
            </a:pPr>
            <a:endParaRPr lang="es-ES" dirty="0"/>
          </a:p>
        </p:txBody>
      </p:sp>
    </p:spTree>
    <p:extLst>
      <p:ext uri="{BB962C8B-B14F-4D97-AF65-F5344CB8AC3E}">
        <p14:creationId xmlns="" xmlns:p14="http://schemas.microsoft.com/office/powerpoint/2010/main" val="7416457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Dualidad Moral</a:t>
            </a:r>
            <a:endParaRPr lang="es-ES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b="1" dirty="0" smtClean="0"/>
              <a:t>Personajes</a:t>
            </a:r>
          </a:p>
          <a:p>
            <a:pPr marL="0" indent="0">
              <a:buNone/>
            </a:pPr>
            <a:r>
              <a:rPr lang="es-ES" sz="4800" dirty="0" smtClean="0"/>
              <a:t>- Elvira </a:t>
            </a:r>
            <a:r>
              <a:rPr lang="es-ES" sz="4800" dirty="0" smtClean="0">
                <a:sym typeface="Wingdings" panose="05000000000000000000" pitchFamily="2" charset="2"/>
              </a:rPr>
              <a:t> Evolución Fallida. </a:t>
            </a:r>
            <a:r>
              <a:rPr lang="es-ES" sz="4800" dirty="0" smtClean="0">
                <a:solidFill>
                  <a:srgbClr val="FF0000"/>
                </a:solidFill>
                <a:sym typeface="Wingdings" panose="05000000000000000000" pitchFamily="2" charset="2"/>
              </a:rPr>
              <a:t>Pablo</a:t>
            </a:r>
            <a:r>
              <a:rPr lang="es-ES" sz="4800" dirty="0" smtClean="0">
                <a:sym typeface="Wingdings" panose="05000000000000000000" pitchFamily="2" charset="2"/>
              </a:rPr>
              <a:t> / </a:t>
            </a:r>
            <a:r>
              <a:rPr lang="es-ES" sz="4800" dirty="0" smtClean="0">
                <a:solidFill>
                  <a:srgbClr val="00B050"/>
                </a:solidFill>
                <a:sym typeface="Wingdings" panose="05000000000000000000" pitchFamily="2" charset="2"/>
              </a:rPr>
              <a:t>Emilio</a:t>
            </a:r>
            <a:endParaRPr lang="es-ES" sz="48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4017958312"/>
      </p:ext>
    </p:extLst>
  </p:cSld>
  <p:clrMapOvr>
    <a:masterClrMapping/>
  </p:clrMapOvr>
</p:sld>
</file>

<file path=ppt/theme/theme1.xml><?xml version="1.0" encoding="utf-8"?>
<a:theme xmlns:a="http://schemas.openxmlformats.org/drawingml/2006/main" name="Motív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99</TotalTime>
  <Words>525</Words>
  <Application>Microsoft Office PowerPoint</Application>
  <PresentationFormat>Prezentácia na obrazovke (4:3)</PresentationFormat>
  <Paragraphs>44</Paragraphs>
  <Slides>5</Slides>
  <Notes>4</Notes>
  <HiddenSlides>0</HiddenSlides>
  <MMClips>0</MMClips>
  <ScaleCrop>false</ScaleCrop>
  <HeadingPairs>
    <vt:vector size="4" baseType="variant">
      <vt:variant>
        <vt:lpstr>Motív</vt:lpstr>
      </vt:variant>
      <vt:variant>
        <vt:i4>1</vt:i4>
      </vt:variant>
      <vt:variant>
        <vt:lpstr>Nadpisy snímok</vt:lpstr>
      </vt:variant>
      <vt:variant>
        <vt:i4>5</vt:i4>
      </vt:variant>
    </vt:vector>
  </HeadingPairs>
  <TitlesOfParts>
    <vt:vector size="6" baseType="lpstr">
      <vt:lpstr>Motív Office</vt:lpstr>
      <vt:lpstr>Conflicto moral en Entre visillos.</vt:lpstr>
      <vt:lpstr>Moralidad</vt:lpstr>
      <vt:lpstr>Moralidad Nacional Católica</vt:lpstr>
      <vt:lpstr>Nueva Moral</vt:lpstr>
      <vt:lpstr>Dualidad Moral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Natalia</dc:title>
  <dc:creator>Zuzka</dc:creator>
  <cp:lastModifiedBy>Zuzka</cp:lastModifiedBy>
  <cp:revision>15</cp:revision>
  <dcterms:created xsi:type="dcterms:W3CDTF">2015-04-27T14:26:59Z</dcterms:created>
  <dcterms:modified xsi:type="dcterms:W3CDTF">2015-04-29T19:49:28Z</dcterms:modified>
</cp:coreProperties>
</file>

<file path=docProps/thumbnail.jpeg>
</file>