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76" r:id="rId13"/>
    <p:sldId id="27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96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81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3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73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57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70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15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20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48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9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B5E88-EC35-4B93-8069-04338BC9B93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DAAD4-E5EE-4F7A-B7B2-EAA98E95E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33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ssarist.com/glossaries/economy-finance" TargetMode="External"/><Relationship Id="rId2" Type="http://schemas.openxmlformats.org/officeDocument/2006/relationships/hyperlink" Target="http://www.onelook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rminometro.info/modules/divers/recherche_termes/index.php" TargetMode="External"/><Relationship Id="rId4" Type="http://schemas.openxmlformats.org/officeDocument/2006/relationships/hyperlink" Target="http://www.yourdictionary.co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omia48.com/" TargetMode="External"/><Relationship Id="rId2" Type="http://schemas.openxmlformats.org/officeDocument/2006/relationships/hyperlink" Target="http://www.andymil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onomistas-online.com/glosarios/ingles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nterm.un.org/" TargetMode="External"/><Relationship Id="rId2" Type="http://schemas.openxmlformats.org/officeDocument/2006/relationships/hyperlink" Target="http://www.imf.org/external/np/term/index.asp?index=esl&amp;index_langid=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/>
              <a:t>ANÁLISIS Y TRADUCCIÓN DE LOS TEXTOS ECONÓMICOS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INTRODUCCIÓN – Lenguaje económico y su traducción</a:t>
            </a:r>
          </a:p>
          <a:p>
            <a:endParaRPr lang="es-DO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s-DO" sz="2000" dirty="0" smtClean="0">
                <a:solidFill>
                  <a:schemeClr val="tx1"/>
                </a:solidFill>
              </a:rPr>
              <a:t>Newmark: </a:t>
            </a:r>
          </a:p>
          <a:p>
            <a:pPr marL="457200" indent="-457200" algn="just">
              <a:buAutoNum type="alphaLcParenR"/>
            </a:pPr>
            <a:r>
              <a:rPr lang="es-DO" sz="2000" dirty="0" smtClean="0">
                <a:solidFill>
                  <a:schemeClr val="tx1"/>
                </a:solidFill>
              </a:rPr>
              <a:t>Traducción centrada en la lengua origen </a:t>
            </a:r>
          </a:p>
          <a:p>
            <a:pPr marL="457200" indent="-457200" algn="just">
              <a:buAutoNum type="alphaLcParenR"/>
            </a:pPr>
            <a:r>
              <a:rPr lang="es-DO" sz="2000" dirty="0" smtClean="0">
                <a:solidFill>
                  <a:schemeClr val="tx1"/>
                </a:solidFill>
              </a:rPr>
              <a:t>Traducción centrada en la lengua meta</a:t>
            </a:r>
          </a:p>
          <a:p>
            <a:pPr algn="just"/>
            <a:endParaRPr lang="es-DO" sz="2000" dirty="0" smtClean="0">
              <a:solidFill>
                <a:schemeClr val="tx1"/>
              </a:solidFill>
            </a:endParaRPr>
          </a:p>
          <a:p>
            <a:pPr algn="just"/>
            <a:r>
              <a:rPr lang="es-DO" sz="2000" b="1" dirty="0" smtClean="0">
                <a:solidFill>
                  <a:schemeClr val="accent6"/>
                </a:solidFill>
              </a:rPr>
              <a:t>Textos económicos</a:t>
            </a:r>
            <a:r>
              <a:rPr lang="es-DO" sz="2000" dirty="0" smtClean="0">
                <a:solidFill>
                  <a:schemeClr val="tx1"/>
                </a:solidFill>
              </a:rPr>
              <a:t> = mantener la misma función en el texto de origen y en el texto meta, pero a su vez respetar las importantes diferencias lingüísticas (cada lengua utiliza diferentes selecciones léxicas y gramaticales para lograr u</a:t>
            </a:r>
            <a:r>
              <a:rPr lang="cs-CZ" sz="2000" dirty="0" smtClean="0">
                <a:solidFill>
                  <a:schemeClr val="tx1"/>
                </a:solidFill>
              </a:rPr>
              <a:t>n</a:t>
            </a:r>
            <a:r>
              <a:rPr lang="es-DO" sz="2000" dirty="0" smtClean="0">
                <a:solidFill>
                  <a:schemeClr val="tx1"/>
                </a:solidFill>
              </a:rPr>
              <a:t> mismo efecto equivalente).</a:t>
            </a:r>
            <a:endParaRPr lang="es-D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48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DO" dirty="0"/>
              <a:t>Hay que entender la situación sociopolítica para poder comprender los eufemismos y las metáforas.</a:t>
            </a:r>
          </a:p>
          <a:p>
            <a:pPr marL="0" indent="0">
              <a:buNone/>
            </a:pPr>
            <a:endParaRPr lang="es-DO" dirty="0"/>
          </a:p>
          <a:p>
            <a:pPr marL="0" indent="0">
              <a:buNone/>
            </a:pPr>
            <a:r>
              <a:rPr lang="es-DO" dirty="0"/>
              <a:t>El giro lingüístico → la función persuasiva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s-DO" i="1" dirty="0"/>
              <a:t>bajar el sueldo x devaluación competitiva de los salarios</a:t>
            </a:r>
            <a:endParaRPr lang="cs-CZ" i="1" dirty="0"/>
          </a:p>
          <a:p>
            <a:pPr marL="0" indent="0">
              <a:buNone/>
            </a:pPr>
            <a:r>
              <a:rPr lang="es-DO" i="1" dirty="0"/>
              <a:t>atravesar una época de crisis x de severa desaceleración</a:t>
            </a:r>
            <a:endParaRPr lang="cs-CZ" i="1" dirty="0"/>
          </a:p>
          <a:p>
            <a:pPr marL="0" indent="0">
              <a:buNone/>
            </a:pPr>
            <a:r>
              <a:rPr lang="es-DO" i="1" dirty="0"/>
              <a:t>subir el impuesto sobre la renta x recargo temporal de solidaridad</a:t>
            </a:r>
            <a:endParaRPr lang="cs-CZ" i="1" dirty="0"/>
          </a:p>
          <a:p>
            <a:pPr marL="0" indent="0">
              <a:buNone/>
            </a:pPr>
            <a:r>
              <a:rPr lang="es-DO" i="1" dirty="0"/>
              <a:t>servicios de información x espionaje</a:t>
            </a:r>
            <a:endParaRPr lang="cs-CZ" i="1" dirty="0"/>
          </a:p>
          <a:p>
            <a:pPr marL="0" indent="0">
              <a:buNone/>
            </a:pPr>
            <a:r>
              <a:rPr lang="es-DO" i="1" dirty="0"/>
              <a:t>problemas x retos o desafíos</a:t>
            </a:r>
            <a:endParaRPr lang="cs-CZ" dirty="0"/>
          </a:p>
          <a:p>
            <a:pPr marL="0" indent="0">
              <a:buNone/>
            </a:pPr>
            <a:r>
              <a:rPr lang="es-AR" dirty="0"/>
              <a:t>resaca</a:t>
            </a:r>
          </a:p>
          <a:p>
            <a:pPr marL="0" indent="0">
              <a:buNone/>
            </a:pPr>
            <a:endParaRPr lang="es-DO" dirty="0"/>
          </a:p>
          <a:p>
            <a:pPr marL="0" indent="0">
              <a:buNone/>
            </a:pPr>
            <a:r>
              <a:rPr lang="es-DO" dirty="0"/>
              <a:t>Abuso de las antífrasis a lo absurdo – </a:t>
            </a:r>
            <a:r>
              <a:rPr lang="es-DO" i="1" dirty="0"/>
              <a:t>crecimiento negativo</a:t>
            </a:r>
            <a:r>
              <a:rPr lang="es-DO" dirty="0"/>
              <a:t>.</a:t>
            </a:r>
          </a:p>
          <a:p>
            <a:pPr marL="0" indent="0">
              <a:buNone/>
            </a:pPr>
            <a:endParaRPr lang="es-DO" dirty="0"/>
          </a:p>
          <a:p>
            <a:pPr marL="0" indent="0">
              <a:buNone/>
            </a:pPr>
            <a:r>
              <a:rPr lang="es-DO" dirty="0"/>
              <a:t>Palabras „fetiche“ -  </a:t>
            </a:r>
            <a:r>
              <a:rPr lang="es-DO" i="1" dirty="0"/>
              <a:t>desaceleración económica, burbuja inmobiliaria </a:t>
            </a:r>
            <a:r>
              <a:rPr lang="es-DO" dirty="0"/>
              <a:t>(cuando estalló la crisis).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91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Metáforas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BO" dirty="0" smtClean="0"/>
              <a:t>Lakoff </a:t>
            </a:r>
            <a:r>
              <a:rPr lang="es-BO" dirty="0"/>
              <a:t>y Johnson (semántica cognitiva)</a:t>
            </a:r>
          </a:p>
          <a:p>
            <a:pPr marL="0" indent="0">
              <a:buNone/>
            </a:pPr>
            <a:endParaRPr lang="es-BO" dirty="0"/>
          </a:p>
          <a:p>
            <a:pPr marL="457200" indent="-457200">
              <a:buAutoNum type="arabicParenR"/>
            </a:pPr>
            <a:r>
              <a:rPr lang="es-BO" b="1" dirty="0">
                <a:solidFill>
                  <a:schemeClr val="accent6">
                    <a:lumMod val="75000"/>
                  </a:schemeClr>
                </a:solidFill>
              </a:rPr>
              <a:t>m. ontológicas</a:t>
            </a:r>
          </a:p>
          <a:p>
            <a:pPr marL="0" indent="0">
              <a:buNone/>
            </a:pPr>
            <a:r>
              <a:rPr lang="es-BO" dirty="0"/>
              <a:t>Ej. Personificación: </a:t>
            </a:r>
            <a:r>
              <a:rPr lang="es-BO" i="1" dirty="0"/>
              <a:t>la inflación nos come los ahorros, nuestro mayor enemigo es la inflación</a:t>
            </a:r>
            <a:endParaRPr lang="es-BO" dirty="0"/>
          </a:p>
          <a:p>
            <a:pPr marL="457200" indent="-457200">
              <a:buAutoNum type="arabicParenR"/>
            </a:pPr>
            <a:r>
              <a:rPr lang="es-BO" b="1" dirty="0">
                <a:solidFill>
                  <a:schemeClr val="accent6">
                    <a:lumMod val="75000"/>
                  </a:schemeClr>
                </a:solidFill>
              </a:rPr>
              <a:t>m. orientacionales</a:t>
            </a:r>
          </a:p>
          <a:p>
            <a:pPr marL="0" indent="0">
              <a:buNone/>
            </a:pPr>
            <a:r>
              <a:rPr lang="es-BO" dirty="0"/>
              <a:t>Ej.asociación: </a:t>
            </a:r>
            <a:r>
              <a:rPr lang="es-BO" i="1" dirty="0"/>
              <a:t>economía cae a los tumbos</a:t>
            </a:r>
          </a:p>
          <a:p>
            <a:pPr marL="457200" indent="-457200">
              <a:buAutoNum type="arabicParenR"/>
            </a:pPr>
            <a:r>
              <a:rPr lang="es-BO" b="1" dirty="0">
                <a:solidFill>
                  <a:schemeClr val="accent6">
                    <a:lumMod val="75000"/>
                  </a:schemeClr>
                </a:solidFill>
              </a:rPr>
              <a:t>m. estructurales</a:t>
            </a:r>
          </a:p>
          <a:p>
            <a:pPr marL="0" indent="0">
              <a:buNone/>
            </a:pPr>
            <a:r>
              <a:rPr lang="es-BO" dirty="0"/>
              <a:t>Se forman redes metafóricas estructuradas: analogía  - </a:t>
            </a:r>
            <a:r>
              <a:rPr lang="es-BO" i="1" dirty="0"/>
              <a:t>dinero</a:t>
            </a:r>
            <a:r>
              <a:rPr lang="es-BO" dirty="0"/>
              <a:t> x </a:t>
            </a:r>
            <a:r>
              <a:rPr lang="es-BO" i="1" dirty="0"/>
              <a:t>agua</a:t>
            </a:r>
          </a:p>
          <a:p>
            <a:pPr marL="0" indent="0">
              <a:buNone/>
            </a:pPr>
            <a:endParaRPr lang="es-BO" i="1" dirty="0"/>
          </a:p>
          <a:p>
            <a:pPr marL="0" indent="0">
              <a:buNone/>
            </a:pPr>
            <a:r>
              <a:rPr lang="es-BO" i="1" dirty="0"/>
              <a:t>Congelar depósitos, las ganancias se evaporan, flotar la moneda, liquidez</a:t>
            </a:r>
          </a:p>
          <a:p>
            <a:pPr marL="0" indent="0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i="1" dirty="0"/>
              <a:t> </a:t>
            </a:r>
            <a:r>
              <a:rPr lang="cs-CZ" sz="2000" dirty="0"/>
              <a:t>(Sandra </a:t>
            </a:r>
            <a:r>
              <a:rPr lang="es-BO" sz="2000" dirty="0"/>
              <a:t>Ramacciotti </a:t>
            </a:r>
            <a:r>
              <a:rPr lang="cs-CZ" sz="2000" dirty="0"/>
              <a:t>Giorgio, 2012)</a:t>
            </a:r>
            <a:endParaRPr lang="es-BO" sz="2000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16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DO" b="1" dirty="0" smtClean="0">
                <a:solidFill>
                  <a:schemeClr val="accent6">
                    <a:lumMod val="75000"/>
                  </a:schemeClr>
                </a:solidFill>
                <a:cs typeface="Aparajita" panose="020B0604020202020204" pitchFamily="34" charset="0"/>
              </a:rPr>
              <a:t>Los </a:t>
            </a:r>
            <a:r>
              <a:rPr lang="es-DO" b="1" dirty="0">
                <a:solidFill>
                  <a:schemeClr val="accent6">
                    <a:lumMod val="75000"/>
                  </a:schemeClr>
                </a:solidFill>
                <a:cs typeface="Aparajita" panose="020B0604020202020204" pitchFamily="34" charset="0"/>
              </a:rPr>
              <a:t>dominios conceptuales básicos en los textos económicos -     financieros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es-DO" b="1" dirty="0">
                <a:solidFill>
                  <a:schemeClr val="accent6">
                    <a:lumMod val="75000"/>
                  </a:schemeClr>
                </a:solidFill>
              </a:rPr>
              <a:t>Las guerras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/>
              <a:t> </a:t>
            </a:r>
            <a:r>
              <a:rPr lang="es-DO" i="1" dirty="0"/>
              <a:t>El incrementalismo no funciona a la hora de </a:t>
            </a:r>
            <a:r>
              <a:rPr lang="es-DO" i="1" u="sng" dirty="0"/>
              <a:t>luchar contra </a:t>
            </a:r>
            <a:r>
              <a:rPr lang="es-DO" i="1" dirty="0"/>
              <a:t>la deflación.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/>
              <a:t> </a:t>
            </a:r>
            <a:r>
              <a:rPr lang="es-DO" i="1" dirty="0"/>
              <a:t>Japón sólo podrá </a:t>
            </a:r>
            <a:r>
              <a:rPr lang="es-DO" i="1" u="sng" dirty="0"/>
              <a:t>vencer</a:t>
            </a:r>
            <a:r>
              <a:rPr lang="es-DO" i="1" dirty="0"/>
              <a:t> a los </a:t>
            </a:r>
            <a:r>
              <a:rPr lang="es-DO" i="1" dirty="0" smtClean="0"/>
              <a:t>défic</a:t>
            </a:r>
            <a:r>
              <a:rPr lang="cs-CZ" i="1" dirty="0" smtClean="0"/>
              <a:t>i</a:t>
            </a:r>
            <a:r>
              <a:rPr lang="es-DO" i="1" dirty="0" smtClean="0"/>
              <a:t>t </a:t>
            </a:r>
            <a:r>
              <a:rPr lang="es-DO" i="1" dirty="0"/>
              <a:t>fiscales mediante una productividad mayor.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/>
              <a:t> </a:t>
            </a:r>
            <a:r>
              <a:rPr lang="es-DO" i="1" dirty="0"/>
              <a:t>El doloroso </a:t>
            </a:r>
            <a:r>
              <a:rPr lang="es-DO" i="1" u="sng" dirty="0"/>
              <a:t>asesinato</a:t>
            </a:r>
            <a:r>
              <a:rPr lang="es-DO" i="1" dirty="0"/>
              <a:t> de inflación.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/>
              <a:t> </a:t>
            </a:r>
            <a:r>
              <a:rPr lang="es-DO" i="1" dirty="0"/>
              <a:t>En los mercados financieros, es probable que se intensifique la diferenciación entre compañías </a:t>
            </a:r>
            <a:r>
              <a:rPr lang="es-DO" i="1" u="sng" dirty="0"/>
              <a:t>vencedoras y perdedoras</a:t>
            </a:r>
            <a:r>
              <a:rPr lang="es-DO" i="1" dirty="0"/>
              <a:t>.</a:t>
            </a:r>
          </a:p>
          <a:p>
            <a:pPr marL="457200" indent="-457200">
              <a:buAutoNum type="arabicParenR" startAt="2"/>
            </a:pPr>
            <a:r>
              <a:rPr lang="es-DO" b="1" dirty="0">
                <a:solidFill>
                  <a:schemeClr val="accent6">
                    <a:lumMod val="75000"/>
                  </a:schemeClr>
                </a:solidFill>
              </a:rPr>
              <a:t>La salud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/>
              <a:t> </a:t>
            </a:r>
            <a:r>
              <a:rPr lang="es-DO" i="1" dirty="0"/>
              <a:t>Aunque el mercado laboral no parece </a:t>
            </a:r>
            <a:r>
              <a:rPr lang="es-DO" i="1" u="sng" dirty="0"/>
              <a:t>estar sufriendo un gran deterioro</a:t>
            </a:r>
            <a:r>
              <a:rPr lang="es-DO" i="1" dirty="0"/>
              <a:t>, tampoco se encuentra </a:t>
            </a:r>
            <a:r>
              <a:rPr lang="es-DO" i="1" u="sng" dirty="0"/>
              <a:t>en buena forma</a:t>
            </a:r>
            <a:r>
              <a:rPr lang="es-DO" i="1" dirty="0"/>
              <a:t>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 </a:t>
            </a:r>
            <a:r>
              <a:rPr lang="es-DO" i="1" dirty="0"/>
              <a:t>Los datos pasados eran </a:t>
            </a:r>
            <a:r>
              <a:rPr lang="es-DO" i="1" u="sng" dirty="0"/>
              <a:t>anémicos</a:t>
            </a:r>
            <a:r>
              <a:rPr lang="es-DO" i="1" dirty="0"/>
              <a:t>, mientras que los datos futuros eran mucho </a:t>
            </a:r>
            <a:r>
              <a:rPr lang="es-DO" i="1" u="sng" dirty="0"/>
              <a:t>más saludables</a:t>
            </a:r>
            <a:r>
              <a:rPr lang="es-DO" i="1" dirty="0"/>
              <a:t>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cs-CZ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DO" i="1" dirty="0"/>
              <a:t>Como ha documentado Elga Bartsch, el </a:t>
            </a:r>
            <a:r>
              <a:rPr lang="es-DO" i="1" u="sng" dirty="0"/>
              <a:t>síntoma</a:t>
            </a:r>
            <a:r>
              <a:rPr lang="es-DO" i="1" dirty="0"/>
              <a:t> macroeconómico de la </a:t>
            </a:r>
            <a:r>
              <a:rPr lang="es-DO" i="1" u="sng" dirty="0"/>
              <a:t>enfermedad</a:t>
            </a:r>
            <a:r>
              <a:rPr lang="es-DO" i="1" dirty="0"/>
              <a:t> alemana es </a:t>
            </a:r>
            <a:r>
              <a:rPr lang="es-DO" i="1" u="sng" dirty="0"/>
              <a:t>la debilidad </a:t>
            </a:r>
            <a:r>
              <a:rPr lang="es-DO" i="1" dirty="0"/>
              <a:t>de la demanda interna.</a:t>
            </a:r>
            <a:endParaRPr lang="es-DO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287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DO" sz="3600" dirty="0" smtClean="0">
                <a:solidFill>
                  <a:schemeClr val="accent6">
                    <a:lumMod val="75000"/>
                  </a:schemeClr>
                </a:solidFill>
                <a:cs typeface="Aparajita" panose="020B0604020202020204" pitchFamily="34" charset="0"/>
              </a:rPr>
              <a:t>Los </a:t>
            </a:r>
            <a:r>
              <a:rPr lang="es-DO" sz="3600" dirty="0">
                <a:solidFill>
                  <a:schemeClr val="accent6">
                    <a:lumMod val="75000"/>
                  </a:schemeClr>
                </a:solidFill>
                <a:cs typeface="Aparajita" panose="020B0604020202020204" pitchFamily="34" charset="0"/>
              </a:rPr>
              <a:t>dominios conceptuales básicos en los textos económicos -     </a:t>
            </a:r>
            <a:r>
              <a:rPr lang="es-DO" sz="3600" dirty="0" smtClean="0">
                <a:solidFill>
                  <a:schemeClr val="accent6">
                    <a:lumMod val="75000"/>
                  </a:schemeClr>
                </a:solidFill>
                <a:cs typeface="Aparajita" panose="020B0604020202020204" pitchFamily="34" charset="0"/>
              </a:rPr>
              <a:t>financieros</a:t>
            </a:r>
            <a:endParaRPr lang="cs-CZ" sz="3600" dirty="0" smtClean="0">
              <a:solidFill>
                <a:schemeClr val="accent6">
                  <a:lumMod val="75000"/>
                </a:schemeClr>
              </a:solidFill>
              <a:cs typeface="Aparajita" panose="020B0604020202020204" pitchFamily="34" charset="0"/>
            </a:endParaRPr>
          </a:p>
          <a:p>
            <a:pPr marL="0" indent="0">
              <a:buNone/>
            </a:pPr>
            <a:r>
              <a:rPr lang="es-DO" dirty="0"/>
              <a:t>Ej.</a:t>
            </a:r>
          </a:p>
          <a:p>
            <a:pPr marL="0" indent="0">
              <a:buNone/>
            </a:pPr>
            <a:r>
              <a:rPr lang="es-DO" b="1" dirty="0">
                <a:solidFill>
                  <a:schemeClr val="accent6">
                    <a:lumMod val="75000"/>
                  </a:schemeClr>
                </a:solidFill>
              </a:rPr>
              <a:t>3) Los fenómenos meteorológicos</a:t>
            </a:r>
          </a:p>
          <a:p>
            <a:pPr marL="0" indent="0">
              <a:buNone/>
            </a:pPr>
            <a:r>
              <a:rPr lang="es-DO" dirty="0">
                <a:solidFill>
                  <a:schemeClr val="bg1">
                    <a:lumMod val="75000"/>
                  </a:schemeClr>
                </a:solidFill>
              </a:rPr>
              <a:t>•</a:t>
            </a:r>
            <a:r>
              <a:rPr lang="es-DO" dirty="0"/>
              <a:t> </a:t>
            </a:r>
            <a:r>
              <a:rPr lang="es-DO" i="1" dirty="0"/>
              <a:t>Los anuncios de marzo apuntan al final de una </a:t>
            </a:r>
            <a:r>
              <a:rPr lang="es-DO" i="1" u="sng" dirty="0"/>
              <a:t>sequía</a:t>
            </a:r>
            <a:r>
              <a:rPr lang="es-DO" i="1" dirty="0"/>
              <a:t> de fusiones y adquisiciones.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75000"/>
                  </a:schemeClr>
                </a:solidFill>
              </a:rPr>
              <a:t>•</a:t>
            </a:r>
            <a:r>
              <a:rPr lang="es-DO" i="1" dirty="0"/>
              <a:t> En el futuro, no compraríamos las conmociones, lo que había sido una estrategia eficaz cuando la liquidez </a:t>
            </a:r>
            <a:r>
              <a:rPr lang="es-DO" i="1" u="sng" dirty="0"/>
              <a:t>inundaba</a:t>
            </a:r>
            <a:r>
              <a:rPr lang="es-DO" i="1" dirty="0"/>
              <a:t> el mercado en el año 2003.</a:t>
            </a:r>
          </a:p>
          <a:p>
            <a:pPr marL="0" indent="0">
              <a:buNone/>
            </a:pPr>
            <a:r>
              <a:rPr lang="es-DO" i="1" dirty="0">
                <a:solidFill>
                  <a:schemeClr val="bg1">
                    <a:lumMod val="75000"/>
                  </a:schemeClr>
                </a:solidFill>
              </a:rPr>
              <a:t>•</a:t>
            </a:r>
            <a:r>
              <a:rPr lang="es-DO" i="1" dirty="0"/>
              <a:t> …La expansión económica puede capear las </a:t>
            </a:r>
            <a:r>
              <a:rPr lang="es-DO" i="1" u="sng" dirty="0"/>
              <a:t>tormentas</a:t>
            </a:r>
            <a:r>
              <a:rPr lang="es-DO" i="1" dirty="0"/>
              <a:t>  de unos precios de la energía elevados,….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4)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Los rasgos animados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5)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Los mecanismos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6)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La navegación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7)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Los fluidos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8)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Las plantas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9)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Los deportes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10) </a:t>
            </a:r>
            <a:r>
              <a:rPr lang="es-DO" dirty="0">
                <a:solidFill>
                  <a:schemeClr val="accent6">
                    <a:lumMod val="75000"/>
                  </a:schemeClr>
                </a:solidFill>
              </a:rPr>
              <a:t>Los animales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</a:t>
            </a:r>
            <a:r>
              <a:rPr lang="cs-CZ" sz="2400" dirty="0"/>
              <a:t>(Sandra </a:t>
            </a:r>
            <a:r>
              <a:rPr lang="es-BO" sz="2400" dirty="0"/>
              <a:t>Ramacciotti </a:t>
            </a:r>
            <a:r>
              <a:rPr lang="cs-CZ" sz="2400" dirty="0"/>
              <a:t>Giorgio, 2012)</a:t>
            </a:r>
            <a:endParaRPr lang="es-DO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DO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007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Fase de transferencia: selección de equivalencias y redacción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/>
              <a:t>El traductor reconstruye el texto mediante la selección de los elementos más adecuados a las normas de traducción.</a:t>
            </a:r>
          </a:p>
          <a:p>
            <a:pPr marL="0" indent="0">
              <a:buNone/>
            </a:pPr>
            <a:endParaRPr lang="es-HN" sz="2000" dirty="0" smtClean="0"/>
          </a:p>
          <a:p>
            <a:pPr marL="457200" indent="-457200">
              <a:buAutoNum type="alphaLcParenR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La equivalencia</a:t>
            </a:r>
          </a:p>
          <a:p>
            <a:pPr marL="457200" indent="-457200">
              <a:buAutoNum type="alphaLcParenR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La redacción</a:t>
            </a:r>
          </a:p>
          <a:p>
            <a:pPr marL="457200" indent="-457200">
              <a:buAutoNum type="alphaLcParenR"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Depende de las normas de la traducción.</a:t>
            </a:r>
          </a:p>
          <a:p>
            <a:pPr marL="0" indent="0">
              <a:buNone/>
            </a:pPr>
            <a:endParaRPr lang="es-HN" sz="2000" dirty="0" smtClean="0"/>
          </a:p>
          <a:p>
            <a:pPr marL="457200" indent="-457200">
              <a:buAutoNum type="alphaLcParenR"/>
            </a:pPr>
            <a:r>
              <a:rPr lang="es-HN" sz="2000" dirty="0" smtClean="0"/>
              <a:t>Las normas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de producto </a:t>
            </a:r>
            <a:r>
              <a:rPr lang="es-HN" sz="2000" dirty="0" smtClean="0"/>
              <a:t>(reflejan las ex</a:t>
            </a:r>
            <a:r>
              <a:rPr lang="cs-CZ" sz="2000" dirty="0" smtClean="0"/>
              <a:t>p</a:t>
            </a:r>
            <a:r>
              <a:rPr lang="es-HN" sz="2000" dirty="0" smtClean="0"/>
              <a:t>ectativas de los destinatarios sobre el texto traducido, y condicionan el trabajo del traductor)</a:t>
            </a:r>
          </a:p>
          <a:p>
            <a:pPr marL="457200" indent="-457200">
              <a:buAutoNum type="alphaLcParenR"/>
            </a:pPr>
            <a:r>
              <a:rPr lang="es-HN" sz="2000" dirty="0" smtClean="0"/>
              <a:t>Las normas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de proceso</a:t>
            </a:r>
            <a:r>
              <a:rPr lang="es-HN" sz="2000" dirty="0" smtClean="0"/>
              <a:t> (normas éticas, sociales y lingüísticas)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12131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Fase de transferencia: selección de equivalencias y redacción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/>
              <a:t>Algunas de las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técnicas:</a:t>
            </a:r>
          </a:p>
          <a:p>
            <a:pPr>
              <a:buFontTx/>
              <a:buChar char="-"/>
            </a:pPr>
            <a:r>
              <a:rPr lang="es-HN" sz="2000" dirty="0" smtClean="0"/>
              <a:t>La adaptación</a:t>
            </a:r>
          </a:p>
          <a:p>
            <a:pPr>
              <a:buFontTx/>
              <a:buChar char="-"/>
            </a:pPr>
            <a:r>
              <a:rPr lang="es-HN" sz="2000" dirty="0" smtClean="0"/>
              <a:t>Ampliación lingüística</a:t>
            </a:r>
          </a:p>
          <a:p>
            <a:pPr>
              <a:buFontTx/>
              <a:buChar char="-"/>
            </a:pPr>
            <a:r>
              <a:rPr lang="es-HN" sz="2000" dirty="0" smtClean="0"/>
              <a:t>La generalización</a:t>
            </a:r>
          </a:p>
          <a:p>
            <a:pPr>
              <a:buFontTx/>
              <a:buChar char="-"/>
            </a:pPr>
            <a:r>
              <a:rPr lang="es-HN" sz="2000" dirty="0" smtClean="0"/>
              <a:t>La particularización</a:t>
            </a:r>
          </a:p>
          <a:p>
            <a:pPr>
              <a:buFontTx/>
              <a:buChar char="-"/>
            </a:pPr>
            <a:r>
              <a:rPr lang="es-HN" sz="2000" dirty="0" smtClean="0"/>
              <a:t>La compensación</a:t>
            </a:r>
          </a:p>
          <a:p>
            <a:pPr>
              <a:buFontTx/>
              <a:buChar char="-"/>
            </a:pPr>
            <a:r>
              <a:rPr lang="es-HN" sz="2000" dirty="0" smtClean="0"/>
              <a:t>La descripción</a:t>
            </a:r>
          </a:p>
          <a:p>
            <a:pPr>
              <a:buFontTx/>
              <a:buChar char="-"/>
            </a:pPr>
            <a:r>
              <a:rPr lang="es-HN" sz="2000" dirty="0" smtClean="0"/>
              <a:t>La sustitución</a:t>
            </a:r>
          </a:p>
          <a:p>
            <a:pPr>
              <a:buFontTx/>
              <a:buChar char="-"/>
            </a:pPr>
            <a:r>
              <a:rPr lang="es-HN" sz="2000" dirty="0" smtClean="0"/>
              <a:t>La traducción literal</a:t>
            </a:r>
          </a:p>
          <a:p>
            <a:pPr>
              <a:buFontTx/>
              <a:buChar char="-"/>
            </a:pPr>
            <a:r>
              <a:rPr lang="es-HN" sz="2000" dirty="0" smtClean="0"/>
              <a:t>El préstamo, etc.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4256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Fase de revisión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/>
              <a:t>La </a:t>
            </a: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revisión</a:t>
            </a:r>
            <a:r>
              <a:rPr lang="es-HN" sz="2000" dirty="0" smtClean="0"/>
              <a:t> tiene dos aspectos:</a:t>
            </a:r>
          </a:p>
          <a:p>
            <a:pPr marL="0" indent="0">
              <a:buNone/>
            </a:pPr>
            <a:endParaRPr lang="es-HN" sz="2000" dirty="0" smtClean="0"/>
          </a:p>
          <a:p>
            <a:pPr marL="457200" indent="-457200">
              <a:buAutoNum type="alphaLcParenR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Conceptual</a:t>
            </a:r>
            <a:r>
              <a:rPr lang="es-HN" sz="2000" dirty="0" smtClean="0"/>
              <a:t> (se ocupa de la temática del texto, que no haya confusión entre términos, ej. </a:t>
            </a:r>
            <a:r>
              <a:rPr lang="es-HN" sz="2000" i="1" dirty="0" smtClean="0"/>
              <a:t>Depreciación y devaluación de la mon</a:t>
            </a:r>
            <a:r>
              <a:rPr lang="es-HN" sz="2000" dirty="0" smtClean="0"/>
              <a:t>eda, etc.)</a:t>
            </a:r>
          </a:p>
          <a:p>
            <a:pPr marL="457200" indent="-457200">
              <a:buAutoNum type="alphaLcParenR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El lingüístico estilístico </a:t>
            </a:r>
            <a:r>
              <a:rPr lang="es-HN" sz="2000" dirty="0" smtClean="0"/>
              <a:t>(se ocupa en el uso de la lengua en su contexto desde el punto de vista léxico)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3167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HN" sz="2000" dirty="0" smtClean="0"/>
              <a:t>Los traductores de hoy = „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teletraductores</a:t>
            </a:r>
            <a:r>
              <a:rPr lang="es-HN" sz="2000" dirty="0" smtClean="0"/>
              <a:t>“ o incluso „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traductores virtuales</a:t>
            </a:r>
            <a:r>
              <a:rPr lang="es-HN" sz="2000" dirty="0" smtClean="0"/>
              <a:t>“</a:t>
            </a:r>
          </a:p>
          <a:p>
            <a:pPr marL="0" indent="0">
              <a:buNone/>
            </a:pPr>
            <a:r>
              <a:rPr lang="es-HN" sz="2000" dirty="0" smtClean="0"/>
              <a:t> !!! Precisan de una buena formación técnica que les permita diferenciarse.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Recursos documentales</a:t>
            </a:r>
          </a:p>
          <a:p>
            <a:pPr marL="457200" indent="-457200">
              <a:buAutoNum type="arabicParenR"/>
            </a:pPr>
            <a:r>
              <a:rPr lang="es-HN" sz="2000" dirty="0" smtClean="0"/>
              <a:t>Portales, directorios de recursos y metabuscadores</a:t>
            </a:r>
          </a:p>
          <a:p>
            <a:pPr marL="0" indent="0">
              <a:buNone/>
            </a:pPr>
            <a:r>
              <a:rPr lang="es-HN" sz="2000" dirty="0" smtClean="0"/>
              <a:t>Onelook (metabuscador de diccionarios): </a:t>
            </a:r>
            <a:r>
              <a:rPr lang="es-HN" sz="2000" dirty="0" smtClean="0">
                <a:hlinkClick r:id="rId2"/>
              </a:rPr>
              <a:t>www.onelook.com</a:t>
            </a: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Glossarist (directorio de glosarios de todos los campos): </a:t>
            </a:r>
            <a:r>
              <a:rPr lang="es-HN" sz="2000" dirty="0" smtClean="0">
                <a:hlinkClick r:id="rId3"/>
              </a:rPr>
              <a:t>www.glossarist.com/glossaries/economy-finance</a:t>
            </a: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Your dictionary (directorio noc más de 2.500 diccionarios generales y especializados, tesauros y diccionarios de sinónimos, antónimos y acrónimos): </a:t>
            </a:r>
            <a:r>
              <a:rPr lang="es-HN" sz="2000" dirty="0" smtClean="0">
                <a:hlinkClick r:id="rId4"/>
              </a:rPr>
              <a:t>www.yourdictionary.com</a:t>
            </a: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Terminómetro (permite realizar búsquedas simultáneas de términos en diversos sitios terminológicos: </a:t>
            </a:r>
            <a:r>
              <a:rPr lang="es-HN" sz="2000" dirty="0" smtClean="0">
                <a:hlinkClick r:id="rId5"/>
              </a:rPr>
              <a:t>www.terminometro.info/modules/divers/recherche_termes/index.php</a:t>
            </a:r>
            <a:endParaRPr lang="es-HN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0672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/>
              <a:t>2)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Diccionarios </a:t>
            </a:r>
            <a:r>
              <a:rPr lang="es-HN" sz="2000" dirty="0" smtClean="0"/>
              <a:t>monolingües y bilingües especializados en Economía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Spanish translator services (diccionario b. especializado en finanzas y contabilidad)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Diccionario de Andy Miles de economía y emprresa: </a:t>
            </a:r>
            <a:r>
              <a:rPr lang="es-HN" sz="2000" dirty="0" smtClean="0">
                <a:hlinkClick r:id="rId2"/>
              </a:rPr>
              <a:t>www.andymiles.com</a:t>
            </a:r>
            <a:r>
              <a:rPr lang="es-HN" sz="2000" dirty="0" smtClean="0"/>
              <a:t>.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Diccionario enciclopédico de economía: </a:t>
            </a:r>
            <a:r>
              <a:rPr lang="es-HN" sz="2000" dirty="0" smtClean="0">
                <a:hlinkClick r:id="rId3"/>
              </a:rPr>
              <a:t>www.economia48.com</a:t>
            </a:r>
            <a:r>
              <a:rPr lang="es-HN" sz="2000" dirty="0" smtClean="0"/>
              <a:t>.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Diccionario b. de términos contables: </a:t>
            </a:r>
            <a:r>
              <a:rPr lang="es-HN" sz="2000" dirty="0" smtClean="0">
                <a:hlinkClick r:id="rId4"/>
              </a:rPr>
              <a:t>www.economistas-online.com/glosarios/ingles.htm</a:t>
            </a:r>
            <a:r>
              <a:rPr lang="es-HN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12119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3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Bases de datos terminológicas</a:t>
            </a: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Aportan información adicional a la que normalmente aportan los diccionarios: sinónimos, ejemplos de uso, contextos de uso, categoría gramatical del término, abreviaturas, grado de fiabilidad de la información, fuentes utilizadas, etc.</a:t>
            </a: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Fondo Monetario Internacional (FMI). </a:t>
            </a:r>
            <a:r>
              <a:rPr lang="es-HN" sz="2000" dirty="0" smtClean="0">
                <a:latin typeface="+mj-lt"/>
                <a:hlinkClick r:id="rId2"/>
              </a:rPr>
              <a:t>www.imf.org/external/np/term/index.asp?index=esl</a:t>
            </a:r>
            <a:r>
              <a:rPr lang="es-HN" sz="2000" dirty="0" smtClean="0">
                <a:latin typeface="+mj-lt"/>
                <a:cs typeface="Arial"/>
                <a:hlinkClick r:id="rId2"/>
              </a:rPr>
              <a:t>&amp;index_langid=3</a:t>
            </a:r>
            <a:endParaRPr lang="es-HN" sz="2000" dirty="0" smtClean="0">
              <a:latin typeface="+mj-lt"/>
              <a:cs typeface="Arial"/>
            </a:endParaRPr>
          </a:p>
          <a:p>
            <a:pPr marL="0" indent="0">
              <a:buNone/>
            </a:pPr>
            <a:endParaRPr lang="es-HN" sz="2000" dirty="0" smtClean="0">
              <a:latin typeface="+mj-lt"/>
              <a:cs typeface="Arial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  <a:cs typeface="Arial"/>
              </a:rPr>
              <a:t>UNTERM. Base de datos terminológica de las naciones Unidas: </a:t>
            </a:r>
            <a:r>
              <a:rPr lang="es-HN" sz="2000" dirty="0" smtClean="0">
                <a:latin typeface="+mj-lt"/>
                <a:cs typeface="Arial"/>
                <a:hlinkClick r:id="rId3"/>
              </a:rPr>
              <a:t>http://unterm.un.org</a:t>
            </a:r>
            <a:endParaRPr lang="cs-CZ" sz="2000" dirty="0" smtClean="0">
              <a:latin typeface="+mj-lt"/>
              <a:cs typeface="Arial"/>
            </a:endParaRP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940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DO" sz="3100" b="1" dirty="0" smtClean="0">
                <a:solidFill>
                  <a:schemeClr val="accent6">
                    <a:lumMod val="75000"/>
                  </a:schemeClr>
                </a:solidFill>
              </a:rPr>
              <a:t>INTRODUCCIÓN – Lenguaje económico y su traducción</a:t>
            </a:r>
            <a:r>
              <a:rPr lang="es-DO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DO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Según el uso de la lengua:</a:t>
            </a:r>
          </a:p>
          <a:p>
            <a:pPr marL="0" indent="0">
              <a:buNone/>
            </a:pPr>
            <a:endParaRPr lang="es-DO" sz="2000" dirty="0" smtClean="0"/>
          </a:p>
          <a:p>
            <a:pPr marL="457200" indent="-457200">
              <a:buAutoNum type="arabicParenR"/>
            </a:pPr>
            <a:r>
              <a:rPr lang="es-DO" sz="2000" dirty="0" smtClean="0"/>
              <a:t>Traducción no especializada (general)</a:t>
            </a:r>
          </a:p>
          <a:p>
            <a:pPr marL="457200" indent="-457200">
              <a:buAutoNum type="arabicParenR" startAt="2"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Traducción especializada </a:t>
            </a:r>
            <a:r>
              <a:rPr lang="es-DO" sz="2000" dirty="0" smtClean="0"/>
              <a:t>(terminología, conceptos que no son de saber general)</a:t>
            </a:r>
          </a:p>
          <a:p>
            <a:pPr marL="457200" indent="-457200">
              <a:buAutoNum type="arabicParenR" startAt="2"/>
            </a:pPr>
            <a:r>
              <a:rPr lang="es-DO" sz="2000" dirty="0" smtClean="0"/>
              <a:t>Traducción literaria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es-DO" sz="2000" dirty="0" smtClean="0"/>
              <a:t>Las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funciones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DO" sz="2000" dirty="0" smtClean="0"/>
              <a:t>más habituales en los TE: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La informativa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La persuasiva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La exhortativa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La didáctica</a:t>
            </a:r>
            <a:endParaRPr lang="es-DO" sz="2000" dirty="0"/>
          </a:p>
        </p:txBody>
      </p:sp>
    </p:spTree>
    <p:extLst>
      <p:ext uri="{BB962C8B-B14F-4D97-AF65-F5344CB8AC3E}">
        <p14:creationId xmlns:p14="http://schemas.microsoft.com/office/powerpoint/2010/main" val="2357579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>
                <a:latin typeface="+mj-lt"/>
              </a:rPr>
              <a:t>4)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Corpus lingüísticos</a:t>
            </a: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  <a:p>
            <a:pPr marL="457200" indent="-457200">
              <a:buAutoNum type="alphaLcParenR"/>
            </a:pPr>
            <a:r>
              <a:rPr lang="es-HN" sz="2000" dirty="0" smtClean="0">
                <a:latin typeface="+mj-lt"/>
              </a:rPr>
              <a:t>Los comparables</a:t>
            </a:r>
          </a:p>
          <a:p>
            <a:pPr marL="457200" indent="-457200">
              <a:buAutoNum type="alphaLcParenR"/>
            </a:pPr>
            <a:r>
              <a:rPr lang="es-HN" sz="2000" dirty="0" smtClean="0">
                <a:latin typeface="+mj-lt"/>
              </a:rPr>
              <a:t>Los paralelos</a:t>
            </a: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British nacional Corpus; Corpus de Referencia del Español Actual.</a:t>
            </a: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5)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Textos paralelos</a:t>
            </a:r>
          </a:p>
        </p:txBody>
      </p:sp>
    </p:spTree>
    <p:extLst>
      <p:ext uri="{BB962C8B-B14F-4D97-AF65-F5344CB8AC3E}">
        <p14:creationId xmlns:p14="http://schemas.microsoft.com/office/powerpoint/2010/main" val="574566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Herramientas electrónicas</a:t>
            </a:r>
          </a:p>
          <a:p>
            <a:pPr marL="0" indent="0">
              <a:buNone/>
            </a:pPr>
            <a:endParaRPr lang="es-HN" sz="2000" b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es-HN" sz="2000" dirty="0" smtClean="0">
                <a:latin typeface="+mj-lt"/>
              </a:rPr>
              <a:t>Herramientas de comunicación</a:t>
            </a:r>
          </a:p>
          <a:p>
            <a:pPr>
              <a:buFontTx/>
              <a:buChar char="-"/>
            </a:pPr>
            <a:r>
              <a:rPr lang="es-HN" sz="2000" dirty="0" smtClean="0">
                <a:latin typeface="+mj-lt"/>
              </a:rPr>
              <a:t>Herramientas de protección y ordenación de archivos</a:t>
            </a:r>
          </a:p>
          <a:p>
            <a:pPr>
              <a:buFontTx/>
              <a:buChar char="-"/>
            </a:pPr>
            <a:r>
              <a:rPr lang="es-HN" sz="2000" dirty="0" smtClean="0">
                <a:latin typeface="+mj-lt"/>
              </a:rPr>
              <a:t>Herramientas de navegación y búsqueda</a:t>
            </a:r>
          </a:p>
          <a:p>
            <a:pPr>
              <a:buFontTx/>
              <a:buChar char="-"/>
            </a:pPr>
            <a:r>
              <a:rPr lang="es-HN" sz="2000" dirty="0" smtClean="0">
                <a:latin typeface="+mj-lt"/>
              </a:rPr>
              <a:t>Compresores de archivos</a:t>
            </a:r>
          </a:p>
          <a:p>
            <a:pPr>
              <a:buFontTx/>
              <a:buChar char="-"/>
            </a:pPr>
            <a:r>
              <a:rPr lang="es-HN" sz="2000" dirty="0" smtClean="0">
                <a:latin typeface="+mj-lt"/>
              </a:rPr>
              <a:t>Programas de gestión terminológica     que ayudan al traductor a la hora de identificar la terminología del TO y las unidades fraseológicas utilizadas y su equivalente de traducción en el texto meta (trados, Wordfast).</a:t>
            </a:r>
          </a:p>
          <a:p>
            <a:pPr marL="0" indent="0">
              <a:buNone/>
            </a:pPr>
            <a:endParaRPr lang="es-HN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5382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2800" b="1" dirty="0" smtClean="0">
                <a:solidFill>
                  <a:schemeClr val="accent6">
                    <a:lumMod val="75000"/>
                  </a:schemeClr>
                </a:solidFill>
              </a:rPr>
              <a:t>Fuentes documentales y herramientas para la traducción del texto económico</a:t>
            </a:r>
            <a:endParaRPr lang="es-HN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Recursos documentales off-line</a:t>
            </a:r>
          </a:p>
          <a:p>
            <a:pPr marL="0" indent="0">
              <a:buNone/>
            </a:pPr>
            <a:endParaRPr lang="es-HN" sz="20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Diccionario de comercio internacional: importación y exportación, etc.</a:t>
            </a:r>
          </a:p>
          <a:p>
            <a:pPr marL="0" indent="0">
              <a:buNone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Libros recomendados:</a:t>
            </a:r>
          </a:p>
          <a:p>
            <a:pPr marL="0" indent="0">
              <a:buNone/>
            </a:pPr>
            <a:endParaRPr lang="es-HN" sz="20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s-HN" sz="2000" dirty="0" smtClean="0">
                <a:latin typeface="+mj-lt"/>
              </a:rPr>
              <a:t>Pizarro Sánchez, Isabel (2010): Análisis y traducción del texto económico. Netbiblo, España.</a:t>
            </a:r>
          </a:p>
        </p:txBody>
      </p:sp>
    </p:spTree>
    <p:extLst>
      <p:ext uri="{BB962C8B-B14F-4D97-AF65-F5344CB8AC3E}">
        <p14:creationId xmlns:p14="http://schemas.microsoft.com/office/powerpoint/2010/main" val="605382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2800" dirty="0" err="1" smtClean="0"/>
              <a:t>Recursos</a:t>
            </a:r>
            <a:r>
              <a:rPr lang="cs-CZ" sz="2800" dirty="0" smtClean="0"/>
              <a:t> y </a:t>
            </a:r>
            <a:r>
              <a:rPr lang="cs-CZ" sz="2800" dirty="0" err="1" smtClean="0"/>
              <a:t>fuentes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1600" b="1" dirty="0" smtClean="0"/>
              <a:t>Pizarro Sánchez, Isabel (2010): ANÁLISIS Y TRADUCCIÓN DEL TEXTO ECONÓMICO, Madrid (Netbiblo).</a:t>
            </a:r>
          </a:p>
          <a:p>
            <a:pPr marL="0" indent="0">
              <a:buNone/>
            </a:pPr>
            <a:endParaRPr lang="es-AR" sz="1600" dirty="0" smtClean="0"/>
          </a:p>
          <a:p>
            <a:pPr marL="0" indent="0">
              <a:buNone/>
            </a:pPr>
            <a:r>
              <a:rPr lang="es-AR" sz="1600" dirty="0" smtClean="0"/>
              <a:t>Introducción de Erruz Lape</a:t>
            </a:r>
            <a:r>
              <a:rPr lang="es-AR" sz="1600" dirty="0" smtClean="0">
                <a:latin typeface="Calibri"/>
              </a:rPr>
              <a:t>ña, Verónica: </a:t>
            </a:r>
            <a:endParaRPr lang="es-AR" sz="1600" dirty="0" smtClean="0"/>
          </a:p>
          <a:p>
            <a:pPr marL="0" indent="0">
              <a:buNone/>
            </a:pPr>
            <a:r>
              <a:rPr lang="es-AR" sz="1600" dirty="0" smtClean="0"/>
              <a:t>http://obras-de-traductologia.wikispaces.com/PIZARRO+S%C3%81NCHEZ,+Isabel+-+An%C3%A1lisis+y+traducci%C3%B3n+del+texto+econ%C3%B3mico,+Ingl%C3%A9s-Espa%C3%B1ol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65379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EL PROCESO DE TRADUCCIÓN DE LOS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TE</a:t>
            </a:r>
            <a:endParaRPr lang="cs-CZ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DO" sz="2000" dirty="0" smtClean="0"/>
              <a:t>Un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traductor económico </a:t>
            </a:r>
            <a:r>
              <a:rPr lang="es-DO" sz="2000" dirty="0" smtClean="0"/>
              <a:t>debe dominar el manejo de los recursos documentales de la economía y controlar perfectamente las herramientas de traducción.</a:t>
            </a:r>
          </a:p>
          <a:p>
            <a:pPr marL="0" indent="0">
              <a:buNone/>
            </a:pPr>
            <a:endParaRPr lang="es-DO" sz="2000" dirty="0" smtClean="0"/>
          </a:p>
          <a:p>
            <a:pPr marL="0" indent="0">
              <a:buNone/>
            </a:pPr>
            <a:r>
              <a:rPr lang="es-DO" sz="2000" dirty="0" smtClean="0"/>
              <a:t>Amplia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variedad de géneros </a:t>
            </a:r>
            <a:r>
              <a:rPr lang="es-DO" sz="2000" dirty="0" smtClean="0"/>
              <a:t>económicos.</a:t>
            </a:r>
          </a:p>
          <a:p>
            <a:pPr marL="0" indent="0">
              <a:buNone/>
            </a:pPr>
            <a:endParaRPr lang="es-DO" sz="2000" dirty="0" smtClean="0"/>
          </a:p>
          <a:p>
            <a:pPr marL="0" indent="0">
              <a:buNone/>
            </a:pPr>
            <a:r>
              <a:rPr lang="es-DO" sz="2000" dirty="0" smtClean="0"/>
              <a:t>Rabadán Álvarez y Fernandez Nistal (2002:26-27):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3 fases del proceso de traducción</a:t>
            </a:r>
            <a:r>
              <a:rPr lang="es-DO" sz="2000" dirty="0" smtClean="0"/>
              <a:t> de textos económicos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Fase de comprensión del texto de origen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Fase de transferencia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Fase de revisión</a:t>
            </a:r>
            <a:endParaRPr lang="es-DO" sz="2000" dirty="0"/>
          </a:p>
        </p:txBody>
      </p:sp>
    </p:spTree>
    <p:extLst>
      <p:ext uri="{BB962C8B-B14F-4D97-AF65-F5344CB8AC3E}">
        <p14:creationId xmlns:p14="http://schemas.microsoft.com/office/powerpoint/2010/main" val="363435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es-DO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s-DO" sz="2000" dirty="0" smtClean="0"/>
              <a:t>El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qué</a:t>
            </a:r>
            <a:r>
              <a:rPr lang="es-DO" sz="2000" dirty="0" smtClean="0"/>
              <a:t> (en el ámbito económico – una gran variedad, ej. deuda de los bancos espa</a:t>
            </a:r>
            <a:r>
              <a:rPr lang="es-DO" sz="2000" dirty="0" smtClean="0">
                <a:latin typeface="Calibri"/>
              </a:rPr>
              <a:t>ñoles, la contabilidad de costes, recursos humanos, etc.)</a:t>
            </a:r>
          </a:p>
          <a:p>
            <a:pPr marL="0" indent="0">
              <a:buNone/>
            </a:pPr>
            <a:endParaRPr lang="es-DO" sz="2000" dirty="0" smtClean="0">
              <a:latin typeface="Calibri"/>
            </a:endParaRPr>
          </a:p>
          <a:p>
            <a:pPr marL="457200" indent="-457200">
              <a:buAutoNum type="arabicParenR" startAt="2"/>
            </a:pPr>
            <a:r>
              <a:rPr lang="es-DO" sz="2000" dirty="0" smtClean="0">
                <a:latin typeface="Calibri"/>
              </a:rPr>
              <a:t>El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quién</a:t>
            </a:r>
            <a:r>
              <a:rPr lang="es-DO" sz="2000" dirty="0" smtClean="0">
                <a:latin typeface="Calibri"/>
              </a:rPr>
              <a:t> (determina el grado de formalidad en el texto – alto, medio,  bajo. Ej. experto, público en general, gerentes, accionistas, los proveedores, etc./ experto, semiexperto, legos en la materia)</a:t>
            </a:r>
          </a:p>
          <a:p>
            <a:pPr marL="457200" indent="-457200">
              <a:buAutoNum type="arabicParenR" startAt="2"/>
            </a:pPr>
            <a:r>
              <a:rPr lang="es-DO" sz="2000" dirty="0" smtClean="0">
                <a:latin typeface="Calibri"/>
              </a:rPr>
              <a:t>El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cómo</a:t>
            </a:r>
            <a:r>
              <a:rPr lang="es-DO" sz="2000" dirty="0" smtClean="0">
                <a:latin typeface="Calibri"/>
              </a:rPr>
              <a:t> (la 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manera</a:t>
            </a:r>
            <a:r>
              <a:rPr lang="es-DO" sz="2000" dirty="0" smtClean="0">
                <a:latin typeface="Calibri"/>
              </a:rPr>
              <a:t> en la que se comunica el contenido: hablado, escrito, improvisado, preparado, etc. y el 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género </a:t>
            </a:r>
            <a:r>
              <a:rPr lang="es-DO" sz="2000" dirty="0" smtClean="0">
                <a:latin typeface="Calibri"/>
              </a:rPr>
              <a:t>del texto  - narrativo, didáctico, persuasivo, etc.; = la selección del tipo textual, selecciones gramaticales y terminológicas)</a:t>
            </a:r>
          </a:p>
          <a:p>
            <a:pPr marL="0" indent="0">
              <a:buNone/>
            </a:pPr>
            <a:r>
              <a:rPr lang="es-DO" sz="2000" dirty="0" smtClean="0">
                <a:latin typeface="Calibri"/>
              </a:rPr>
              <a:t>Ej. Un discurso preparado del Ministro de Economía, una conferencia en la Cámara de Comercios, etc.</a:t>
            </a:r>
          </a:p>
          <a:p>
            <a:pPr marL="0" indent="0">
              <a:buNone/>
            </a:pPr>
            <a:endParaRPr lang="cs-CZ" sz="2000" dirty="0" smtClean="0">
              <a:latin typeface="Calibri"/>
            </a:endParaRPr>
          </a:p>
          <a:p>
            <a:pPr marL="0" indent="0">
              <a:buNone/>
            </a:pPr>
            <a:endParaRPr lang="cs-CZ" sz="2000" dirty="0">
              <a:latin typeface="Calibri"/>
            </a:endParaRPr>
          </a:p>
          <a:p>
            <a:pPr marL="0" indent="0">
              <a:buNone/>
            </a:pPr>
            <a:endParaRPr lang="cs-CZ" sz="2000" dirty="0" smtClean="0">
              <a:latin typeface="Calibri"/>
            </a:endParaRPr>
          </a:p>
          <a:p>
            <a:pPr marL="457200" indent="-457200">
              <a:buAutoNum type="arabicParenR"/>
            </a:pPr>
            <a:endParaRPr lang="cs-CZ" sz="2000" dirty="0" smtClean="0">
              <a:latin typeface="Calibri"/>
            </a:endParaRPr>
          </a:p>
          <a:p>
            <a:pPr marL="457200" indent="-457200"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6316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DO" sz="2000" dirty="0" smtClean="0"/>
              <a:t>La fase de comprensión del texto origen se caracteriza porque en ella se realiza un 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</a:rPr>
              <a:t>análisis lingüístico textual</a:t>
            </a:r>
            <a:r>
              <a:rPr lang="es-DO" sz="2000" dirty="0" smtClean="0"/>
              <a:t>:</a:t>
            </a:r>
          </a:p>
          <a:p>
            <a:pPr marL="0" indent="0">
              <a:buNone/>
            </a:pPr>
            <a:endParaRPr lang="es-DO" sz="2000" dirty="0" smtClean="0"/>
          </a:p>
          <a:p>
            <a:pPr marL="0" indent="0">
              <a:buNone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Elementos extratextuales</a:t>
            </a:r>
          </a:p>
          <a:p>
            <a:pPr marL="457200" indent="-457200">
              <a:buAutoNum type="arabicParenR"/>
            </a:pPr>
            <a:r>
              <a:rPr lang="es-DO" sz="2000" dirty="0" smtClean="0"/>
              <a:t>Los elementos extratextuales del 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</a:rPr>
              <a:t>género</a:t>
            </a:r>
          </a:p>
          <a:p>
            <a:pPr marL="0" indent="0">
              <a:buNone/>
            </a:pPr>
            <a:endParaRPr lang="es-DO" sz="2000" dirty="0" smtClean="0"/>
          </a:p>
          <a:p>
            <a:pPr marL="0" indent="0">
              <a:buNone/>
            </a:pPr>
            <a:r>
              <a:rPr lang="cs-CZ" sz="2000" dirty="0"/>
              <a:t>L</a:t>
            </a:r>
            <a:r>
              <a:rPr lang="es-DO" sz="2000" dirty="0" smtClean="0"/>
              <a:t>a persona que elige los parámetros extratextuales es </a:t>
            </a:r>
            <a:r>
              <a:rPr lang="es-DO" sz="2000" dirty="0" smtClean="0">
                <a:solidFill>
                  <a:schemeClr val="accent6">
                    <a:lumMod val="75000"/>
                  </a:schemeClr>
                </a:solidFill>
              </a:rPr>
              <a:t>la persona que realiza el encargo</a:t>
            </a:r>
            <a:r>
              <a:rPr lang="es-DO" sz="2000" dirty="0" smtClean="0"/>
              <a:t> y por tanto, quien determina si el texto se va a analizar desde el punto de vista del texto origen o de su traducción</a:t>
            </a:r>
            <a:r>
              <a:rPr lang="cs-CZ" sz="2000" dirty="0" smtClean="0"/>
              <a:t>.</a:t>
            </a:r>
            <a:endParaRPr lang="es-DO" sz="2000" dirty="0"/>
          </a:p>
        </p:txBody>
      </p:sp>
    </p:spTree>
    <p:extLst>
      <p:ext uri="{BB962C8B-B14F-4D97-AF65-F5344CB8AC3E}">
        <p14:creationId xmlns:p14="http://schemas.microsoft.com/office/powerpoint/2010/main" val="294822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La</a:t>
            </a:r>
            <a:r>
              <a:rPr lang="es-DO" sz="2000" dirty="0" smtClean="0"/>
              <a:t>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aceptabilidad</a:t>
            </a:r>
            <a:r>
              <a:rPr lang="es-DO" sz="2000" dirty="0" smtClean="0"/>
              <a:t> – el objetivo primordial de una traducción = aceptibilidad de los lectores de la cultura meta.</a:t>
            </a:r>
          </a:p>
          <a:p>
            <a:pPr marL="0" indent="0">
              <a:buNone/>
            </a:pPr>
            <a:r>
              <a:rPr lang="es-DO" sz="2000" dirty="0" smtClean="0"/>
              <a:t>Si el cliente no detalla las características del encargo, el traductor tiene que exigirlas.</a:t>
            </a:r>
          </a:p>
          <a:p>
            <a:pPr marL="0" indent="0">
              <a:buNone/>
            </a:pPr>
            <a:endParaRPr lang="es-DO" sz="2000" dirty="0" smtClean="0"/>
          </a:p>
          <a:p>
            <a:pPr marL="457200" indent="-457200">
              <a:buAutoNum type="arabicParenR" startAt="2"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La</a:t>
            </a:r>
            <a:r>
              <a:rPr lang="es-DO" sz="2000" dirty="0" smtClean="0"/>
              <a:t> </a:t>
            </a: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intencionalidad</a:t>
            </a:r>
            <a:r>
              <a:rPr lang="es-DO" sz="2000" dirty="0" smtClean="0"/>
              <a:t> – el cliente o el traductor pueden fijar la intención, no tiene que ser siempre el emisor del texto original quien la determine.</a:t>
            </a:r>
          </a:p>
          <a:p>
            <a:pPr marL="457200" indent="-457200">
              <a:buAutoNum type="arabicParenR" startAt="2"/>
            </a:pPr>
            <a:r>
              <a:rPr lang="es-DO" sz="2000" b="1" dirty="0" smtClean="0">
                <a:solidFill>
                  <a:schemeClr val="accent6">
                    <a:lumMod val="75000"/>
                  </a:schemeClr>
                </a:solidFill>
              </a:rPr>
              <a:t>Situacionalidad</a:t>
            </a:r>
            <a:r>
              <a:rPr lang="es-DO" sz="2000" dirty="0" smtClean="0"/>
              <a:t> – delimitación cultural y léxica, ej. léxico latinoamericano</a:t>
            </a:r>
          </a:p>
          <a:p>
            <a:pPr marL="457200" indent="-457200">
              <a:buAutoNum type="arabicParenR" startAt="2"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Intertextualidad</a:t>
            </a:r>
            <a:r>
              <a:rPr lang="es-HN" sz="2000" dirty="0" smtClean="0"/>
              <a:t> – la relación entre un texto y otros textos existentes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•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directa</a:t>
            </a:r>
            <a:r>
              <a:rPr lang="es-HN" sz="2000" dirty="0" smtClean="0"/>
              <a:t> (se da una relación mediante citas, alusiones, menciones, referencias, plagio, etc.; normalmente no se utiliza en la traducción de TE (si se </a:t>
            </a:r>
            <a:r>
              <a:rPr lang="es-HN" sz="2000" dirty="0" smtClean="0"/>
              <a:t>utiliz</a:t>
            </a:r>
            <a:r>
              <a:rPr lang="cs-CZ" sz="2000" dirty="0" smtClean="0"/>
              <a:t>a</a:t>
            </a:r>
            <a:r>
              <a:rPr lang="es-HN" sz="2000" dirty="0" smtClean="0"/>
              <a:t>n</a:t>
            </a:r>
            <a:r>
              <a:rPr lang="es-HN" sz="2000" dirty="0" smtClean="0"/>
              <a:t>, son fácilmente documentables – ej. </a:t>
            </a:r>
            <a:r>
              <a:rPr lang="cs-CZ" sz="2000" dirty="0" smtClean="0"/>
              <a:t>r</a:t>
            </a:r>
            <a:r>
              <a:rPr lang="es-HN" sz="2000" dirty="0" smtClean="0"/>
              <a:t>eferencias </a:t>
            </a:r>
            <a:r>
              <a:rPr lang="es-HN" sz="2000" dirty="0" smtClean="0"/>
              <a:t>a la Ley de Sociedades</a:t>
            </a:r>
            <a:r>
              <a:rPr lang="cs-CZ" sz="2000" dirty="0" smtClean="0"/>
              <a:t> </a:t>
            </a:r>
            <a:r>
              <a:rPr lang="cs-CZ" sz="2000" dirty="0" err="1" smtClean="0"/>
              <a:t>autónomas</a:t>
            </a:r>
            <a:r>
              <a:rPr lang="es-HN" sz="2000" dirty="0" smtClean="0"/>
              <a:t>, el Plan general de contabilidad, etc.)</a:t>
            </a:r>
          </a:p>
          <a:p>
            <a:pPr marL="0" indent="0">
              <a:buNone/>
            </a:pPr>
            <a:endParaRPr lang="es-DO" sz="2000" dirty="0"/>
          </a:p>
        </p:txBody>
      </p:sp>
    </p:spTree>
    <p:extLst>
      <p:ext uri="{BB962C8B-B14F-4D97-AF65-F5344CB8AC3E}">
        <p14:creationId xmlns:p14="http://schemas.microsoft.com/office/powerpoint/2010/main" val="267213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b) </a:t>
            </a: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Indirecta</a:t>
            </a:r>
            <a:r>
              <a:rPr lang="es-HN" sz="2000" dirty="0" smtClean="0"/>
              <a:t> – asimilación terminológica (anglicismos)</a:t>
            </a:r>
          </a:p>
          <a:p>
            <a:pPr marL="0" indent="0">
              <a:buNone/>
            </a:pPr>
            <a:r>
              <a:rPr lang="es-HN" sz="2000" dirty="0" smtClean="0"/>
              <a:t>Ej. </a:t>
            </a:r>
            <a:r>
              <a:rPr lang="es-HN" sz="2000" i="1" dirty="0" smtClean="0"/>
              <a:t>Manager</a:t>
            </a:r>
            <a:r>
              <a:rPr lang="es-HN" sz="2000" dirty="0" smtClean="0"/>
              <a:t> (gerente, administrador, directivo); </a:t>
            </a:r>
            <a:r>
              <a:rPr lang="es-HN" sz="2000" i="1" dirty="0" smtClean="0"/>
              <a:t>cash </a:t>
            </a:r>
            <a:r>
              <a:rPr lang="es-HN" sz="2000" dirty="0" smtClean="0"/>
              <a:t>(dinero en efectivo); </a:t>
            </a:r>
            <a:r>
              <a:rPr lang="es-HN" sz="2000" i="1" dirty="0" smtClean="0"/>
              <a:t>Leasing</a:t>
            </a:r>
            <a:r>
              <a:rPr lang="es-HN" sz="2000" dirty="0" smtClean="0"/>
              <a:t> (arrendamiento con opción de compra); </a:t>
            </a:r>
            <a:r>
              <a:rPr lang="es-HN" sz="2000" i="1" dirty="0" smtClean="0"/>
              <a:t>Output</a:t>
            </a:r>
            <a:r>
              <a:rPr lang="es-HN" sz="2000" dirty="0" smtClean="0"/>
              <a:t> (producto, resultado); </a:t>
            </a:r>
            <a:r>
              <a:rPr lang="es-HN" sz="2000" i="1" dirty="0" smtClean="0"/>
              <a:t>Stock</a:t>
            </a:r>
            <a:r>
              <a:rPr lang="es-HN" sz="2000" dirty="0" smtClean="0"/>
              <a:t> (inventario, existencias).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Los elementos o parámetros intratextuales</a:t>
            </a:r>
          </a:p>
          <a:p>
            <a:pPr marL="0" indent="0">
              <a:buNone/>
            </a:pPr>
            <a:endParaRPr lang="es-HN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lphaLcParenR"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Macrotextuales </a:t>
            </a:r>
            <a:r>
              <a:rPr lang="es-HN" sz="2000" dirty="0" smtClean="0"/>
              <a:t>(de organización retórica), donde se analizan elementos como:</a:t>
            </a:r>
          </a:p>
          <a:p>
            <a:pPr marL="0" indent="0">
              <a:buNone/>
            </a:pPr>
            <a:r>
              <a:rPr lang="es-HN" sz="2000" dirty="0" smtClean="0"/>
              <a:t>• la informatividad</a:t>
            </a:r>
          </a:p>
          <a:p>
            <a:pPr marL="0" indent="0">
              <a:buNone/>
            </a:pPr>
            <a:r>
              <a:rPr lang="es-HN" sz="2000" dirty="0" smtClean="0"/>
              <a:t>• la coherencia</a:t>
            </a:r>
          </a:p>
          <a:p>
            <a:pPr marL="0" indent="0">
              <a:buNone/>
            </a:pPr>
            <a:r>
              <a:rPr lang="es-HN" sz="2000" b="1" dirty="0" smtClean="0">
                <a:solidFill>
                  <a:schemeClr val="accent6">
                    <a:lumMod val="75000"/>
                  </a:schemeClr>
                </a:solidFill>
              </a:rPr>
              <a:t>b) Microtextuales </a:t>
            </a:r>
            <a:r>
              <a:rPr lang="es-HN" sz="2000" dirty="0" smtClean="0"/>
              <a:t>– se analizan los siguientes elementos:</a:t>
            </a:r>
            <a:endParaRPr lang="es-HN" sz="2000" dirty="0"/>
          </a:p>
        </p:txBody>
      </p:sp>
    </p:spTree>
    <p:extLst>
      <p:ext uri="{BB962C8B-B14F-4D97-AF65-F5344CB8AC3E}">
        <p14:creationId xmlns:p14="http://schemas.microsoft.com/office/powerpoint/2010/main" val="254293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HN" sz="2000" dirty="0" smtClean="0"/>
              <a:t>•</a:t>
            </a:r>
            <a:r>
              <a:rPr lang="cs-CZ" sz="2000" dirty="0" smtClean="0"/>
              <a:t>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cohesión gramatical  </a:t>
            </a:r>
            <a:r>
              <a:rPr lang="es-HN" sz="2000" dirty="0" smtClean="0"/>
              <a:t>- posibles diferencias pueden ser:</a:t>
            </a:r>
          </a:p>
          <a:p>
            <a:pPr>
              <a:buFontTx/>
              <a:buChar char="-"/>
            </a:pPr>
            <a:r>
              <a:rPr lang="es-HN" sz="2000" dirty="0" smtClean="0"/>
              <a:t>El orden de las palabras</a:t>
            </a:r>
          </a:p>
          <a:p>
            <a:pPr>
              <a:buFontTx/>
              <a:buChar char="-"/>
            </a:pPr>
            <a:r>
              <a:rPr lang="es-HN" sz="2000" dirty="0" smtClean="0"/>
              <a:t>El lenguaje intraoracional: Hipotaxis y parataxis</a:t>
            </a:r>
          </a:p>
          <a:p>
            <a:pPr>
              <a:buFontTx/>
              <a:buChar char="-"/>
            </a:pPr>
            <a:r>
              <a:rPr lang="es-HN" sz="2000" dirty="0" smtClean="0"/>
              <a:t>Adjetivos</a:t>
            </a:r>
          </a:p>
          <a:p>
            <a:pPr>
              <a:buFontTx/>
              <a:buChar char="-"/>
            </a:pPr>
            <a:r>
              <a:rPr lang="es-HN" sz="2000" dirty="0" smtClean="0"/>
              <a:t>El verbo</a:t>
            </a:r>
          </a:p>
          <a:p>
            <a:pPr marL="0" indent="0">
              <a:buNone/>
            </a:pPr>
            <a:r>
              <a:rPr lang="es-HN" sz="2000" dirty="0" smtClean="0"/>
              <a:t>•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cohesión léxica</a:t>
            </a:r>
            <a:r>
              <a:rPr lang="es-HN" sz="2000" dirty="0" smtClean="0"/>
              <a:t> (restricciones de uso de las unidades léxicas y la formación de éstas)</a:t>
            </a:r>
          </a:p>
          <a:p>
            <a:pPr>
              <a:buFontTx/>
              <a:buChar char="-"/>
            </a:pPr>
            <a:r>
              <a:rPr lang="es-HN" sz="2000" dirty="0" smtClean="0"/>
              <a:t>La variación léxica (</a:t>
            </a:r>
            <a:r>
              <a:rPr lang="es-HN" sz="2000" i="1" dirty="0" smtClean="0"/>
              <a:t>společnost/firma</a:t>
            </a:r>
            <a:r>
              <a:rPr lang="es-HN" sz="2000" dirty="0" smtClean="0"/>
              <a:t> – se puede elegir entre varios términos: empresa, sociedad, firma, compañía); términos de sinonimia e incluso de polisemia = para saber qué equivalente es el correcto, el traductor debe valorar los factores culturales, conceptuales y lingüísticos.</a:t>
            </a:r>
          </a:p>
          <a:p>
            <a:pPr>
              <a:buFontTx/>
              <a:buChar char="-"/>
            </a:pPr>
            <a:endParaRPr lang="es-HN" sz="2000" dirty="0"/>
          </a:p>
        </p:txBody>
      </p:sp>
    </p:spTree>
    <p:extLst>
      <p:ext uri="{BB962C8B-B14F-4D97-AF65-F5344CB8AC3E}">
        <p14:creationId xmlns:p14="http://schemas.microsoft.com/office/powerpoint/2010/main" val="302074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DO" sz="2800" b="1" dirty="0" smtClean="0">
                <a:solidFill>
                  <a:schemeClr val="accent6">
                    <a:lumMod val="75000"/>
                  </a:schemeClr>
                </a:solidFill>
              </a:rPr>
              <a:t>Fase de análisis y comprensión del texto origen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es-HN" sz="2000" dirty="0" smtClean="0"/>
              <a:t>Además, los traductores se deben enfrentar a la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modificación de términos </a:t>
            </a:r>
            <a:r>
              <a:rPr lang="es-HN" sz="2000" dirty="0" smtClean="0"/>
              <a:t>existentes por derivación o composición y también a la creación de neologismos.</a:t>
            </a:r>
          </a:p>
          <a:p>
            <a:pPr marL="0" indent="0">
              <a:buNone/>
            </a:pPr>
            <a:endParaRPr lang="es-HN" sz="2000" dirty="0" smtClean="0"/>
          </a:p>
          <a:p>
            <a:pPr marL="0" indent="0">
              <a:buNone/>
            </a:pPr>
            <a:r>
              <a:rPr lang="es-HN" sz="2000" dirty="0" smtClean="0"/>
              <a:t>- Por otro lado, las abreviaturas, símbolos, siglas y acrónimos, se utilizan para </a:t>
            </a: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acortar los términos</a:t>
            </a:r>
            <a:r>
              <a:rPr lang="es-HN" sz="2000" dirty="0" smtClean="0"/>
              <a:t>.</a:t>
            </a:r>
          </a:p>
          <a:p>
            <a:pPr marL="0" indent="0">
              <a:buNone/>
            </a:pPr>
            <a:endParaRPr lang="es-HN" sz="2000" dirty="0" smtClean="0"/>
          </a:p>
          <a:p>
            <a:pPr>
              <a:buFontTx/>
              <a:buChar char="-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Falsos amigos</a:t>
            </a:r>
            <a:r>
              <a:rPr lang="es-HN" sz="2000" dirty="0" smtClean="0"/>
              <a:t>.</a:t>
            </a:r>
          </a:p>
          <a:p>
            <a:pPr>
              <a:buFontTx/>
              <a:buChar char="-"/>
            </a:pPr>
            <a:r>
              <a:rPr lang="es-HN" sz="2000" dirty="0" smtClean="0">
                <a:solidFill>
                  <a:schemeClr val="accent6">
                    <a:lumMod val="75000"/>
                  </a:schemeClr>
                </a:solidFill>
              </a:rPr>
              <a:t>Metáforas </a:t>
            </a:r>
            <a:r>
              <a:rPr lang="es-HN" sz="2000" dirty="0" smtClean="0"/>
              <a:t>(diferentes finalidades, ej. </a:t>
            </a:r>
            <a:r>
              <a:rPr lang="cs-CZ" sz="2000" dirty="0" smtClean="0"/>
              <a:t>p</a:t>
            </a:r>
            <a:r>
              <a:rPr lang="es-HN" sz="2000" dirty="0" smtClean="0"/>
              <a:t>ersuasión)</a:t>
            </a:r>
          </a:p>
          <a:p>
            <a:pPr marL="457200" indent="-457200">
              <a:buAutoNum type="arabicParenR"/>
            </a:pPr>
            <a:r>
              <a:rPr lang="es-HN" sz="2000" dirty="0" smtClean="0"/>
              <a:t>Mantener la misma metáfora que en el texto de origen (ej. </a:t>
            </a:r>
            <a:r>
              <a:rPr lang="cs-CZ" sz="2000" i="1" dirty="0" smtClean="0"/>
              <a:t>n</a:t>
            </a:r>
            <a:r>
              <a:rPr lang="es-HN" sz="2000" i="1" dirty="0" smtClean="0"/>
              <a:t>úmeros rojos </a:t>
            </a:r>
            <a:r>
              <a:rPr lang="es-HN" sz="2000" dirty="0" smtClean="0"/>
              <a:t>= </a:t>
            </a:r>
            <a:r>
              <a:rPr lang="cs-CZ" sz="2000" dirty="0" smtClean="0"/>
              <a:t>dostat se do </a:t>
            </a:r>
            <a:r>
              <a:rPr lang="cs-CZ" sz="2000" i="1" dirty="0" smtClean="0"/>
              <a:t>červených čísel</a:t>
            </a:r>
            <a:r>
              <a:rPr lang="es-HN" sz="2000" dirty="0" smtClean="0"/>
              <a:t>)</a:t>
            </a:r>
          </a:p>
          <a:p>
            <a:pPr marL="457200" indent="-457200">
              <a:buAutoNum type="arabicParenR"/>
            </a:pPr>
            <a:r>
              <a:rPr lang="es-HN" sz="2000" dirty="0" smtClean="0"/>
              <a:t>Utilizar otra metáfora que exprese el mismo sentido que en el TO (ej. </a:t>
            </a:r>
            <a:r>
              <a:rPr lang="es-PR" sz="2000" i="1" dirty="0" smtClean="0"/>
              <a:t>Nadar en liquidez</a:t>
            </a:r>
            <a:r>
              <a:rPr lang="es-PR" sz="2000" dirty="0" smtClean="0"/>
              <a:t> </a:t>
            </a:r>
            <a:r>
              <a:rPr lang="es-HN" sz="2000" dirty="0" smtClean="0"/>
              <a:t>= </a:t>
            </a:r>
            <a:r>
              <a:rPr lang="cs-CZ" sz="2000" dirty="0" smtClean="0"/>
              <a:t>topit se v penězích</a:t>
            </a:r>
            <a:r>
              <a:rPr lang="es-HN" sz="2000" dirty="0" smtClean="0"/>
              <a:t>)</a:t>
            </a:r>
            <a:endParaRPr lang="cs-CZ" sz="2000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s-HN" sz="2000" dirty="0" smtClean="0"/>
              <a:t>Sustituir la metáfora que no tiene equivalente en la lengua meta por una perífrasis (ej. White collar job – </a:t>
            </a:r>
            <a:r>
              <a:rPr lang="es-HN" sz="2000" i="1" dirty="0" smtClean="0"/>
              <a:t>trabajo de oficina</a:t>
            </a:r>
            <a:r>
              <a:rPr lang="es-HN" sz="2000" dirty="0" smtClean="0"/>
              <a:t>)</a:t>
            </a:r>
          </a:p>
          <a:p>
            <a:pPr marL="457200" indent="-457200">
              <a:buAutoNum type="arabicParenR"/>
            </a:pPr>
            <a:endParaRPr lang="es-HN" sz="2000" dirty="0"/>
          </a:p>
        </p:txBody>
      </p:sp>
    </p:spTree>
    <p:extLst>
      <p:ext uri="{BB962C8B-B14F-4D97-AF65-F5344CB8AC3E}">
        <p14:creationId xmlns:p14="http://schemas.microsoft.com/office/powerpoint/2010/main" val="4107010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1918</Words>
  <Application>Microsoft Office PowerPoint</Application>
  <PresentationFormat>Předvádění na obrazovce (4:3)</PresentationFormat>
  <Paragraphs>223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ANÁLISIS Y TRADUCCIÓN DE LOS TEXTOS ECONÓMICOS</vt:lpstr>
      <vt:lpstr>INTRODUCCIÓN – Lenguaje económico y su traducción </vt:lpstr>
      <vt:lpstr>EL PROCESO DE TRADUCCIÓN DE LOS TE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análisis y comprensión del texto origen</vt:lpstr>
      <vt:lpstr>Fase de transferencia: selección de equivalencias y redacción</vt:lpstr>
      <vt:lpstr>Fase de transferencia: selección de equivalencias y redacción</vt:lpstr>
      <vt:lpstr>Fase de revisión</vt:lpstr>
      <vt:lpstr>Fuentes documentales y herramientas para la traducción del texto económico</vt:lpstr>
      <vt:lpstr>Fuentes documentales y herramientas para la traducción del texto económico</vt:lpstr>
      <vt:lpstr>Fuentes documentales y herramientas para la traducción del texto económico</vt:lpstr>
      <vt:lpstr>Fuentes documentales y herramientas para la traducción del texto económico</vt:lpstr>
      <vt:lpstr>Fuentes documentales y herramientas para la traducción del texto económico</vt:lpstr>
      <vt:lpstr>Fuentes documentales y herramientas para la traducción del texto económico</vt:lpstr>
      <vt:lpstr>Recursos y fuentes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Y TRADUCCIÓN DE LOS TEXTOS ECONÓMICOS</dc:title>
  <dc:creator>Veronika De Azevedo Camacho</dc:creator>
  <cp:lastModifiedBy>Veronika De Azevedo Camacho</cp:lastModifiedBy>
  <cp:revision>20</cp:revision>
  <dcterms:created xsi:type="dcterms:W3CDTF">2015-03-19T10:20:19Z</dcterms:created>
  <dcterms:modified xsi:type="dcterms:W3CDTF">2015-03-26T12:13:51Z</dcterms:modified>
</cp:coreProperties>
</file>