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761163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2" y="0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D1D35-3B63-4FD9-8325-60CB2B1B7875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2" y="9433107"/>
            <a:ext cx="2929837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1069C-6976-4F88-A8BE-806576AAB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566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20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0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28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8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78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98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93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7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43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9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2E0E4-796E-41E3-80BF-07318C3A79C6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B4D84-BE1A-4664-8D7F-3BC5508F5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42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GÉNEROS DE LA ECONOMÍA Y LA EMPRESA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792088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(1) LOS GÉNEROS IMPRESOS    X(2) CIBERGÉNEROS                               X    (3) GÉNEROS MIXTOS</a:t>
            </a:r>
          </a:p>
          <a:p>
            <a:pPr marL="457200" indent="-457200" algn="just">
              <a:buAutoNum type="arabicPeriod"/>
            </a:pPr>
            <a:r>
              <a:rPr lang="cs-CZ" sz="2400" b="1" dirty="0" smtClean="0">
                <a:solidFill>
                  <a:schemeClr val="tx1"/>
                </a:solidFill>
              </a:rPr>
              <a:t>La </a:t>
            </a:r>
            <a:r>
              <a:rPr lang="cs-CZ" sz="2400" b="1" dirty="0" err="1" smtClean="0">
                <a:solidFill>
                  <a:schemeClr val="tx1"/>
                </a:solidFill>
              </a:rPr>
              <a:t>carta</a:t>
            </a:r>
            <a:r>
              <a:rPr lang="cs-CZ" sz="2400" b="1" dirty="0" smtClean="0">
                <a:solidFill>
                  <a:schemeClr val="tx1"/>
                </a:solidFill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</a:rPr>
              <a:t>comercial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algn="just"/>
            <a:r>
              <a:rPr lang="cs-CZ" sz="2400" b="1" i="1" dirty="0" err="1" smtClean="0">
                <a:solidFill>
                  <a:schemeClr val="tx1"/>
                </a:solidFill>
              </a:rPr>
              <a:t>Subgéneros</a:t>
            </a:r>
            <a:r>
              <a:rPr lang="cs-CZ" sz="2400" b="1" i="1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Solicitud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empleo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Petición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información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Oferta de </a:t>
            </a:r>
            <a:r>
              <a:rPr lang="cs-CZ" sz="2400" dirty="0" err="1" smtClean="0">
                <a:solidFill>
                  <a:schemeClr val="tx1"/>
                </a:solidFill>
              </a:rPr>
              <a:t>un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producto</a:t>
            </a:r>
            <a:r>
              <a:rPr lang="cs-CZ" sz="2400" dirty="0" smtClean="0">
                <a:solidFill>
                  <a:schemeClr val="tx1"/>
                </a:solidFill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</a:rPr>
              <a:t>servicio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Petición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pago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Carta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reclamación</a:t>
            </a:r>
            <a:r>
              <a:rPr lang="cs-CZ" sz="2400" dirty="0" smtClean="0">
                <a:solidFill>
                  <a:schemeClr val="tx1"/>
                </a:solidFill>
              </a:rPr>
              <a:t> y de </a:t>
            </a:r>
            <a:r>
              <a:rPr lang="cs-CZ" sz="2400" dirty="0" err="1" smtClean="0">
                <a:solidFill>
                  <a:schemeClr val="tx1"/>
                </a:solidFill>
              </a:rPr>
              <a:t>petición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Acuse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recibo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modificación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instrucciones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Acuse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recibo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indicando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remesa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cheque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Denegar</a:t>
            </a:r>
            <a:r>
              <a:rPr lang="cs-CZ" sz="2400" dirty="0" smtClean="0">
                <a:solidFill>
                  <a:schemeClr val="tx1"/>
                </a:solidFill>
              </a:rPr>
              <a:t> una </a:t>
            </a:r>
            <a:r>
              <a:rPr lang="cs-CZ" sz="2400" dirty="0" err="1" smtClean="0">
                <a:solidFill>
                  <a:schemeClr val="tx1"/>
                </a:solidFill>
              </a:rPr>
              <a:t>solicitud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postergación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fecha</a:t>
            </a:r>
            <a:r>
              <a:rPr lang="cs-CZ" sz="2400" dirty="0" smtClean="0">
                <a:solidFill>
                  <a:schemeClr val="tx1"/>
                </a:solidFill>
              </a:rPr>
              <a:t> de </a:t>
            </a:r>
            <a:r>
              <a:rPr lang="cs-CZ" sz="2400" dirty="0" err="1" smtClean="0">
                <a:solidFill>
                  <a:schemeClr val="tx1"/>
                </a:solidFill>
              </a:rPr>
              <a:t>pago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sz="2400" dirty="0" err="1" smtClean="0">
                <a:solidFill>
                  <a:schemeClr val="tx1"/>
                </a:solidFill>
              </a:rPr>
              <a:t>Desestimar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un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presupuesto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</a:rPr>
              <a:t>elevado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cs-CZ" sz="2400" dirty="0" smtClean="0"/>
          </a:p>
          <a:p>
            <a:pPr marL="342900" indent="-342900" algn="just">
              <a:buFontTx/>
              <a:buChar char="-"/>
            </a:pPr>
            <a:endParaRPr lang="cs-CZ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59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GÉNEROS DE LA ECONOMÍA Y LA EMPRESA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dirty="0" smtClean="0"/>
              <a:t>2.El </a:t>
            </a:r>
            <a:r>
              <a:rPr lang="cs-CZ" sz="2400" dirty="0" err="1" smtClean="0"/>
              <a:t>informe</a:t>
            </a:r>
            <a:r>
              <a:rPr lang="cs-CZ" sz="2400" dirty="0" smtClean="0"/>
              <a:t> y el Memorandum</a:t>
            </a:r>
          </a:p>
          <a:p>
            <a:pPr marL="0" indent="0" algn="just">
              <a:buNone/>
            </a:pPr>
            <a:r>
              <a:rPr lang="cs-CZ" sz="2400" dirty="0" smtClean="0"/>
              <a:t>3.El </a:t>
            </a:r>
            <a:r>
              <a:rPr lang="cs-CZ" sz="2400" dirty="0" err="1" smtClean="0"/>
              <a:t>folleto</a:t>
            </a:r>
            <a:r>
              <a:rPr lang="cs-CZ" sz="2400" dirty="0" smtClean="0"/>
              <a:t> </a:t>
            </a:r>
            <a:r>
              <a:rPr lang="cs-CZ" sz="2400" dirty="0" err="1" smtClean="0"/>
              <a:t>Informativo</a:t>
            </a:r>
            <a:r>
              <a:rPr lang="cs-CZ" sz="2400" dirty="0" smtClean="0"/>
              <a:t> </a:t>
            </a:r>
            <a:r>
              <a:rPr lang="cs-CZ" sz="2400" dirty="0" err="1" smtClean="0"/>
              <a:t>sobre</a:t>
            </a:r>
            <a:r>
              <a:rPr lang="cs-CZ" sz="2400" dirty="0" smtClean="0"/>
              <a:t> una </a:t>
            </a:r>
            <a:r>
              <a:rPr lang="cs-CZ" sz="2400" dirty="0" err="1" smtClean="0"/>
              <a:t>empresa</a:t>
            </a:r>
            <a:r>
              <a:rPr lang="cs-CZ" sz="2400" dirty="0" smtClean="0"/>
              <a:t> o </a:t>
            </a:r>
            <a:r>
              <a:rPr lang="cs-CZ" sz="2400" dirty="0" err="1" smtClean="0"/>
              <a:t>producto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4.El </a:t>
            </a:r>
            <a:r>
              <a:rPr lang="cs-CZ" sz="2400" dirty="0" err="1" smtClean="0"/>
              <a:t>artículo</a:t>
            </a:r>
            <a:r>
              <a:rPr lang="cs-CZ" sz="2400" dirty="0" smtClean="0"/>
              <a:t> de </a:t>
            </a:r>
            <a:r>
              <a:rPr lang="cs-CZ" sz="2400" dirty="0" err="1" smtClean="0"/>
              <a:t>revista</a:t>
            </a:r>
            <a:r>
              <a:rPr lang="cs-CZ" sz="2400" dirty="0" smtClean="0"/>
              <a:t> </a:t>
            </a:r>
            <a:r>
              <a:rPr lang="cs-CZ" sz="2400" dirty="0" err="1" smtClean="0"/>
              <a:t>especializada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 smtClean="0"/>
              <a:t>2. EL CIBERGÉNERO</a:t>
            </a:r>
          </a:p>
          <a:p>
            <a:pPr marL="0" indent="0" algn="just">
              <a:buNone/>
            </a:pPr>
            <a:r>
              <a:rPr lang="cs-CZ" sz="2400" dirty="0" smtClean="0"/>
              <a:t>1.Correo </a:t>
            </a:r>
            <a:r>
              <a:rPr lang="cs-CZ" sz="2400" dirty="0" err="1" smtClean="0"/>
              <a:t>electrónico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 smtClean="0"/>
              <a:t>2.Pa </a:t>
            </a:r>
            <a:r>
              <a:rPr lang="cs-CZ" sz="2400" dirty="0" err="1" smtClean="0"/>
              <a:t>página</a:t>
            </a:r>
            <a:r>
              <a:rPr lang="cs-CZ" sz="2400" dirty="0" smtClean="0"/>
              <a:t> web y el blog</a:t>
            </a:r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b="1" dirty="0" smtClean="0"/>
              <a:t>3.GÉNEROS MIXTOS</a:t>
            </a:r>
          </a:p>
          <a:p>
            <a:pPr marL="0" indent="0" algn="just">
              <a:buNone/>
            </a:pPr>
            <a:r>
              <a:rPr lang="cs-CZ" sz="2400" dirty="0" smtClean="0"/>
              <a:t>1.Anuncios de </a:t>
            </a:r>
            <a:r>
              <a:rPr lang="cs-CZ" sz="2400" dirty="0" err="1" smtClean="0"/>
              <a:t>trabajo</a:t>
            </a:r>
            <a:r>
              <a:rPr lang="cs-CZ" sz="2400" dirty="0" smtClean="0"/>
              <a:t>/</a:t>
            </a:r>
            <a:r>
              <a:rPr lang="cs-CZ" sz="2400" dirty="0" err="1" smtClean="0"/>
              <a:t>demanda</a:t>
            </a:r>
            <a:r>
              <a:rPr lang="cs-CZ" sz="2400" dirty="0" smtClean="0"/>
              <a:t> de </a:t>
            </a:r>
            <a:r>
              <a:rPr lang="cs-CZ" sz="2400" dirty="0" err="1" smtClean="0"/>
              <a:t>empleo</a:t>
            </a: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80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Campos de </a:t>
            </a:r>
            <a:r>
              <a:rPr lang="cs-CZ" sz="3200" dirty="0" err="1" smtClean="0"/>
              <a:t>interés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1.Los </a:t>
            </a:r>
            <a:r>
              <a:rPr lang="cs-CZ" sz="2400" dirty="0" err="1" smtClean="0"/>
              <a:t>contratos</a:t>
            </a:r>
            <a:r>
              <a:rPr lang="cs-CZ" sz="2400" dirty="0" smtClean="0"/>
              <a:t> </a:t>
            </a:r>
            <a:r>
              <a:rPr lang="cs-CZ" sz="2400" dirty="0" err="1" smtClean="0"/>
              <a:t>mercantiles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  </a:t>
            </a:r>
            <a:r>
              <a:rPr lang="cs-CZ" sz="2400" dirty="0" err="1" smtClean="0"/>
              <a:t>compraventa</a:t>
            </a:r>
            <a:r>
              <a:rPr lang="cs-CZ" sz="2400" dirty="0" smtClean="0"/>
              <a:t> de </a:t>
            </a:r>
            <a:r>
              <a:rPr lang="cs-CZ" sz="2400" dirty="0" err="1" smtClean="0"/>
              <a:t>empresas</a:t>
            </a:r>
            <a:r>
              <a:rPr lang="cs-CZ" sz="2400" dirty="0" smtClean="0"/>
              <a:t>, </a:t>
            </a:r>
            <a:r>
              <a:rPr lang="cs-CZ" sz="2400" dirty="0" err="1" smtClean="0"/>
              <a:t>requisitos</a:t>
            </a:r>
            <a:r>
              <a:rPr lang="cs-CZ" sz="2400" dirty="0" smtClean="0"/>
              <a:t>, </a:t>
            </a:r>
            <a:r>
              <a:rPr lang="cs-CZ" sz="2400" dirty="0" err="1" smtClean="0"/>
              <a:t>cláusulas</a:t>
            </a:r>
            <a:r>
              <a:rPr lang="cs-CZ" sz="2400" dirty="0" smtClean="0"/>
              <a:t>, </a:t>
            </a:r>
            <a:r>
              <a:rPr lang="cs-CZ" sz="2400" dirty="0" err="1" smtClean="0"/>
              <a:t>estructura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2. El </a:t>
            </a:r>
            <a:r>
              <a:rPr lang="cs-CZ" sz="2400" dirty="0" err="1" smtClean="0"/>
              <a:t>Comercio</a:t>
            </a:r>
            <a:r>
              <a:rPr lang="cs-CZ" sz="2400" dirty="0" smtClean="0"/>
              <a:t> </a:t>
            </a:r>
            <a:r>
              <a:rPr lang="cs-CZ" sz="2400" dirty="0" err="1" smtClean="0"/>
              <a:t>internacional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La </a:t>
            </a:r>
            <a:r>
              <a:rPr lang="cs-CZ" sz="2400" dirty="0" err="1" smtClean="0"/>
              <a:t>regulación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 </a:t>
            </a:r>
            <a:r>
              <a:rPr lang="cs-CZ" sz="2400" dirty="0" err="1" smtClean="0"/>
              <a:t>comercio</a:t>
            </a:r>
            <a:r>
              <a:rPr lang="cs-CZ" sz="2400" dirty="0" smtClean="0"/>
              <a:t> </a:t>
            </a:r>
            <a:r>
              <a:rPr lang="cs-CZ" sz="2400" dirty="0" err="1" smtClean="0"/>
              <a:t>internacional</a:t>
            </a:r>
            <a:r>
              <a:rPr lang="cs-CZ" sz="2400" dirty="0" smtClean="0"/>
              <a:t> y </a:t>
            </a:r>
            <a:r>
              <a:rPr lang="cs-CZ" sz="2400" dirty="0" err="1" smtClean="0"/>
              <a:t>sus</a:t>
            </a:r>
            <a:r>
              <a:rPr lang="cs-CZ" sz="2400" dirty="0" smtClean="0"/>
              <a:t> </a:t>
            </a:r>
            <a:r>
              <a:rPr lang="cs-CZ" sz="2400" dirty="0" err="1" smtClean="0"/>
              <a:t>principales</a:t>
            </a:r>
            <a:r>
              <a:rPr lang="cs-CZ" sz="2400" dirty="0" smtClean="0"/>
              <a:t> </a:t>
            </a:r>
            <a:r>
              <a:rPr lang="cs-CZ" sz="2400" dirty="0" err="1" smtClean="0"/>
              <a:t>organizaciones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Los </a:t>
            </a:r>
            <a:r>
              <a:rPr lang="cs-CZ" sz="2400" dirty="0" err="1" smtClean="0"/>
              <a:t>Incoterms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err="1" smtClean="0"/>
              <a:t>Medios</a:t>
            </a:r>
            <a:r>
              <a:rPr lang="cs-CZ" sz="2400" dirty="0" smtClean="0"/>
              <a:t> de </a:t>
            </a:r>
            <a:r>
              <a:rPr lang="cs-CZ" sz="2400" dirty="0" err="1" smtClean="0"/>
              <a:t>pago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El transporte y el </a:t>
            </a:r>
            <a:r>
              <a:rPr lang="cs-CZ" sz="2400" dirty="0" err="1" smtClean="0"/>
              <a:t>seguro</a:t>
            </a:r>
            <a:r>
              <a:rPr lang="cs-CZ" sz="2400" dirty="0" smtClean="0"/>
              <a:t> </a:t>
            </a:r>
            <a:r>
              <a:rPr lang="cs-CZ" sz="2400" dirty="0" err="1" smtClean="0"/>
              <a:t>marítimo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3.Las </a:t>
            </a:r>
            <a:r>
              <a:rPr lang="cs-CZ" sz="2400" dirty="0" err="1" smtClean="0"/>
              <a:t>sociedades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</a:t>
            </a:r>
            <a:r>
              <a:rPr lang="cs-CZ" sz="2400" dirty="0" err="1" smtClean="0"/>
              <a:t>tipos</a:t>
            </a:r>
            <a:r>
              <a:rPr lang="cs-CZ" sz="2400" dirty="0" smtClean="0"/>
              <a:t> de </a:t>
            </a:r>
            <a:r>
              <a:rPr lang="cs-CZ" sz="2400" dirty="0" err="1" smtClean="0"/>
              <a:t>sociedades</a:t>
            </a:r>
            <a:r>
              <a:rPr lang="cs-CZ" sz="2400" dirty="0" smtClean="0"/>
              <a:t>, la </a:t>
            </a:r>
            <a:r>
              <a:rPr lang="cs-CZ" sz="2400" dirty="0" err="1" smtClean="0"/>
              <a:t>creación</a:t>
            </a:r>
            <a:r>
              <a:rPr lang="cs-CZ" sz="2400" dirty="0" smtClean="0"/>
              <a:t> de </a:t>
            </a:r>
            <a:r>
              <a:rPr lang="cs-CZ" sz="2400" dirty="0" err="1" smtClean="0"/>
              <a:t>sociedades</a:t>
            </a:r>
            <a:r>
              <a:rPr lang="cs-CZ" sz="2400" dirty="0" smtClean="0"/>
              <a:t>, </a:t>
            </a:r>
            <a:r>
              <a:rPr lang="cs-CZ" sz="2400" dirty="0" err="1" smtClean="0"/>
              <a:t>documentos</a:t>
            </a:r>
            <a:r>
              <a:rPr lang="cs-CZ" sz="2400" dirty="0" smtClean="0"/>
              <a:t> </a:t>
            </a:r>
            <a:r>
              <a:rPr lang="cs-CZ" sz="2400" dirty="0" err="1" smtClean="0"/>
              <a:t>societarios</a:t>
            </a:r>
            <a:r>
              <a:rPr lang="cs-CZ" sz="2400" dirty="0" smtClean="0"/>
              <a:t>, </a:t>
            </a:r>
            <a:r>
              <a:rPr lang="cs-CZ" sz="2400" dirty="0" err="1" smtClean="0"/>
              <a:t>modificación</a:t>
            </a:r>
            <a:r>
              <a:rPr lang="cs-CZ" sz="2400" dirty="0" smtClean="0"/>
              <a:t> y </a:t>
            </a:r>
            <a:r>
              <a:rPr lang="cs-CZ" sz="2400" dirty="0" err="1" smtClean="0"/>
              <a:t>extinción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Los </a:t>
            </a:r>
            <a:r>
              <a:rPr lang="cs-CZ" sz="2400" dirty="0" err="1" smtClean="0"/>
              <a:t>accionistas</a:t>
            </a:r>
            <a:r>
              <a:rPr lang="cs-CZ" sz="2400" dirty="0" smtClean="0"/>
              <a:t>, los </a:t>
            </a:r>
            <a:r>
              <a:rPr lang="cs-CZ" sz="2400" dirty="0" err="1" smtClean="0"/>
              <a:t>órganos</a:t>
            </a:r>
            <a:r>
              <a:rPr lang="cs-CZ" sz="2400" dirty="0" smtClean="0"/>
              <a:t> de </a:t>
            </a:r>
            <a:r>
              <a:rPr lang="cs-CZ" sz="2400" dirty="0" err="1" smtClean="0"/>
              <a:t>gestión</a:t>
            </a:r>
            <a:r>
              <a:rPr lang="cs-CZ" sz="2400" dirty="0" smtClean="0"/>
              <a:t> de una </a:t>
            </a:r>
            <a:r>
              <a:rPr lang="cs-CZ" sz="2400" dirty="0" err="1" smtClean="0"/>
              <a:t>sociedad</a:t>
            </a:r>
            <a:r>
              <a:rPr lang="cs-CZ" sz="2400" dirty="0" smtClean="0"/>
              <a:t>, </a:t>
            </a:r>
            <a:r>
              <a:rPr lang="cs-CZ" sz="2400" dirty="0" err="1" smtClean="0"/>
              <a:t>documentos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031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Campos de </a:t>
            </a:r>
            <a:r>
              <a:rPr lang="cs-CZ" sz="3200" dirty="0" err="1" smtClean="0"/>
              <a:t>interés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4.Los </a:t>
            </a:r>
            <a:r>
              <a:rPr lang="cs-CZ" sz="2400" dirty="0" err="1" smtClean="0"/>
              <a:t>estados</a:t>
            </a:r>
            <a:r>
              <a:rPr lang="cs-CZ" sz="2400" dirty="0" smtClean="0"/>
              <a:t> </a:t>
            </a:r>
            <a:r>
              <a:rPr lang="cs-CZ" sz="2400" dirty="0" err="1" smtClean="0"/>
              <a:t>financieros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La </a:t>
            </a:r>
            <a:r>
              <a:rPr lang="cs-CZ" sz="2400" dirty="0" err="1" smtClean="0"/>
              <a:t>presentación</a:t>
            </a:r>
            <a:r>
              <a:rPr lang="cs-CZ" sz="2400" dirty="0" smtClean="0"/>
              <a:t> de </a:t>
            </a:r>
            <a:r>
              <a:rPr lang="cs-CZ" sz="2400" dirty="0" err="1" smtClean="0"/>
              <a:t>resultados</a:t>
            </a:r>
            <a:r>
              <a:rPr lang="cs-CZ" sz="2400" dirty="0" smtClean="0"/>
              <a:t>, el </a:t>
            </a:r>
            <a:r>
              <a:rPr lang="cs-CZ" sz="2400" dirty="0" err="1" smtClean="0"/>
              <a:t>informe</a:t>
            </a:r>
            <a:r>
              <a:rPr lang="cs-CZ" sz="2400" dirty="0" smtClean="0"/>
              <a:t> </a:t>
            </a:r>
            <a:r>
              <a:rPr lang="cs-CZ" sz="2400" dirty="0" err="1" smtClean="0"/>
              <a:t>anual</a:t>
            </a:r>
            <a:r>
              <a:rPr lang="cs-CZ" sz="2400" dirty="0" smtClean="0"/>
              <a:t>, el </a:t>
            </a:r>
            <a:r>
              <a:rPr lang="cs-CZ" sz="2400" dirty="0" err="1" smtClean="0"/>
              <a:t>reparto</a:t>
            </a:r>
            <a:r>
              <a:rPr lang="cs-CZ" sz="2400" dirty="0" smtClean="0"/>
              <a:t> de los </a:t>
            </a:r>
            <a:r>
              <a:rPr lang="cs-CZ" sz="2400" dirty="0" err="1" smtClean="0"/>
              <a:t>dividendos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5.La </a:t>
            </a:r>
            <a:r>
              <a:rPr lang="cs-CZ" sz="2400" dirty="0" err="1" smtClean="0"/>
              <a:t>financiación</a:t>
            </a:r>
            <a:r>
              <a:rPr lang="cs-CZ" sz="2400" dirty="0" smtClean="0"/>
              <a:t> </a:t>
            </a:r>
            <a:r>
              <a:rPr lang="cs-CZ" sz="2400" dirty="0" err="1" smtClean="0"/>
              <a:t>empresarial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Las </a:t>
            </a:r>
            <a:r>
              <a:rPr lang="cs-CZ" sz="2400" dirty="0" err="1" smtClean="0"/>
              <a:t>fuentes</a:t>
            </a:r>
            <a:r>
              <a:rPr lang="cs-CZ" sz="2400" dirty="0" smtClean="0"/>
              <a:t> de </a:t>
            </a:r>
            <a:r>
              <a:rPr lang="cs-CZ" sz="2400" dirty="0" err="1" smtClean="0"/>
              <a:t>financiación</a:t>
            </a:r>
            <a:r>
              <a:rPr lang="cs-CZ" sz="2400" dirty="0" smtClean="0"/>
              <a:t> de la </a:t>
            </a:r>
            <a:r>
              <a:rPr lang="cs-CZ" sz="2400" dirty="0" err="1" smtClean="0"/>
              <a:t>empresa</a:t>
            </a:r>
            <a:r>
              <a:rPr lang="cs-CZ" sz="2400" dirty="0" smtClean="0"/>
              <a:t>, </a:t>
            </a:r>
            <a:r>
              <a:rPr lang="cs-CZ" sz="2400" dirty="0" err="1" smtClean="0"/>
              <a:t>bolsa</a:t>
            </a:r>
            <a:r>
              <a:rPr lang="cs-CZ" sz="2400" dirty="0" smtClean="0"/>
              <a:t>, la </a:t>
            </a:r>
            <a:r>
              <a:rPr lang="cs-CZ" sz="2400" dirty="0" err="1" smtClean="0"/>
              <a:t>emisión</a:t>
            </a:r>
            <a:r>
              <a:rPr lang="cs-CZ" sz="2400" dirty="0" smtClean="0"/>
              <a:t> de </a:t>
            </a:r>
            <a:r>
              <a:rPr lang="cs-CZ" sz="2400" dirty="0" err="1" smtClean="0"/>
              <a:t>títulos</a:t>
            </a:r>
            <a:r>
              <a:rPr lang="cs-CZ" sz="2400" dirty="0" smtClean="0"/>
              <a:t> de </a:t>
            </a:r>
            <a:r>
              <a:rPr lang="cs-CZ" sz="2400" dirty="0" err="1" smtClean="0"/>
              <a:t>deuda</a:t>
            </a:r>
            <a:r>
              <a:rPr lang="cs-CZ" sz="2400" dirty="0" smtClean="0"/>
              <a:t> </a:t>
            </a:r>
            <a:r>
              <a:rPr lang="cs-CZ" sz="2400" dirty="0" err="1" smtClean="0"/>
              <a:t>provada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6.Productos y </a:t>
            </a:r>
            <a:r>
              <a:rPr lang="cs-CZ" sz="2400" dirty="0" err="1" smtClean="0"/>
              <a:t>servicios</a:t>
            </a:r>
            <a:r>
              <a:rPr lang="cs-CZ" sz="2400" dirty="0" smtClean="0"/>
              <a:t> </a:t>
            </a:r>
            <a:r>
              <a:rPr lang="cs-CZ" sz="2400" dirty="0" err="1" smtClean="0"/>
              <a:t>bancarios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La </a:t>
            </a:r>
            <a:r>
              <a:rPr lang="cs-CZ" sz="2400" dirty="0" err="1" smtClean="0"/>
              <a:t>financiación</a:t>
            </a:r>
            <a:r>
              <a:rPr lang="cs-CZ" sz="2400" dirty="0" smtClean="0"/>
              <a:t> </a:t>
            </a:r>
            <a:r>
              <a:rPr lang="cs-CZ" sz="2400" dirty="0" err="1" smtClean="0"/>
              <a:t>bancaria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7.Los </a:t>
            </a:r>
            <a:r>
              <a:rPr lang="cs-CZ" sz="2400" dirty="0" err="1" smtClean="0"/>
              <a:t>mercados</a:t>
            </a:r>
            <a:r>
              <a:rPr lang="cs-CZ" sz="2400" dirty="0" smtClean="0"/>
              <a:t> </a:t>
            </a:r>
            <a:r>
              <a:rPr lang="cs-CZ" sz="2400" dirty="0" err="1" smtClean="0"/>
              <a:t>financieros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 err="1" smtClean="0"/>
              <a:t>Índices</a:t>
            </a:r>
            <a:r>
              <a:rPr lang="cs-CZ" sz="2400" dirty="0" smtClean="0"/>
              <a:t> </a:t>
            </a:r>
            <a:r>
              <a:rPr lang="cs-CZ" sz="2400" dirty="0" err="1" smtClean="0"/>
              <a:t>bursátiles</a:t>
            </a:r>
            <a:r>
              <a:rPr lang="cs-CZ" sz="2400" dirty="0" smtClean="0"/>
              <a:t>, los </a:t>
            </a:r>
            <a:r>
              <a:rPr lang="cs-CZ" sz="2400" dirty="0" err="1" smtClean="0"/>
              <a:t>participantes</a:t>
            </a:r>
            <a:r>
              <a:rPr lang="cs-CZ" sz="2400" dirty="0" smtClean="0"/>
              <a:t> en el </a:t>
            </a:r>
            <a:r>
              <a:rPr lang="cs-CZ" sz="2400" dirty="0" err="1" smtClean="0"/>
              <a:t>mercado</a:t>
            </a:r>
            <a:r>
              <a:rPr lang="cs-CZ" sz="2400" dirty="0" smtClean="0"/>
              <a:t>, </a:t>
            </a:r>
            <a:r>
              <a:rPr lang="cs-CZ" sz="2400" dirty="0" err="1" smtClean="0"/>
              <a:t>productos</a:t>
            </a:r>
            <a:r>
              <a:rPr lang="cs-CZ" sz="2400" dirty="0" smtClean="0"/>
              <a:t> </a:t>
            </a:r>
            <a:r>
              <a:rPr lang="cs-CZ" sz="2400" dirty="0" err="1" smtClean="0"/>
              <a:t>derrivados</a:t>
            </a:r>
            <a:r>
              <a:rPr lang="cs-CZ" sz="2400" dirty="0" smtClean="0"/>
              <a:t>, </a:t>
            </a:r>
            <a:r>
              <a:rPr lang="cs-CZ" sz="2400" dirty="0" err="1" smtClean="0"/>
              <a:t>opciones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8312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LÉXICO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 smtClean="0"/>
              <a:t>1)El nivel técnico o especializado</a:t>
            </a:r>
          </a:p>
          <a:p>
            <a:pPr marL="0" indent="0">
              <a:buNone/>
            </a:pPr>
            <a:r>
              <a:rPr lang="es-ES_tradnl" dirty="0" smtClean="0"/>
              <a:t>2)El léxico semi-técnico, sub-técnico o académico</a:t>
            </a:r>
          </a:p>
          <a:p>
            <a:pPr marL="0" indent="0">
              <a:buNone/>
            </a:pPr>
            <a:r>
              <a:rPr lang="es-ES_tradnl" dirty="0" smtClean="0"/>
              <a:t>3)El léxico general y no-académico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Términos económicos x financieros x comerciales</a:t>
            </a:r>
          </a:p>
          <a:p>
            <a:pPr marL="0" indent="0">
              <a:buNone/>
            </a:pPr>
            <a:r>
              <a:rPr lang="es-ES_tradnl" sz="2000" dirty="0" smtClean="0"/>
              <a:t>(más formal, latín) x (el tono más coloquial/etimología anglosajona) x(una combinación más equilibrada de léxico de etimol.latina y de origen anglosajón, palabras de origen normando)</a:t>
            </a:r>
          </a:p>
          <a:p>
            <a:pPr marL="0" indent="0">
              <a:buNone/>
            </a:pPr>
            <a:endParaRPr lang="es-ES_tradnl" sz="2000" dirty="0" smtClean="0"/>
          </a:p>
          <a:p>
            <a:pPr marL="0" indent="0">
              <a:buNone/>
            </a:pPr>
            <a:r>
              <a:rPr lang="es-ES_tradnl" sz="2000" dirty="0" smtClean="0"/>
              <a:t>= puede ser una fuente de problemas léxicos para el traductor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80736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Léxico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 smtClean="0"/>
              <a:t>Colocaciones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dirty="0" err="1" smtClean="0"/>
              <a:t>Gramaticales</a:t>
            </a:r>
            <a:r>
              <a:rPr lang="cs-CZ" sz="2400" dirty="0" smtClean="0"/>
              <a:t> (</a:t>
            </a:r>
            <a:r>
              <a:rPr lang="cs-CZ" sz="2400" i="1" dirty="0" smtClean="0"/>
              <a:t>dar </a:t>
            </a:r>
            <a:r>
              <a:rPr lang="cs-CZ" sz="2400" i="1" dirty="0" err="1" smtClean="0"/>
              <a:t>cuenta</a:t>
            </a:r>
            <a:r>
              <a:rPr lang="cs-CZ" sz="2400" i="1" dirty="0" smtClean="0"/>
              <a:t> de, </a:t>
            </a:r>
            <a:r>
              <a:rPr lang="cs-CZ" sz="2400" i="1" dirty="0" err="1" smtClean="0"/>
              <a:t>ventaja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sobre</a:t>
            </a:r>
            <a:r>
              <a:rPr lang="cs-CZ" sz="2400" dirty="0"/>
              <a:t>)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En el </a:t>
            </a:r>
            <a:r>
              <a:rPr lang="cs-CZ" sz="2400" dirty="0" err="1" smtClean="0"/>
              <a:t>nivel</a:t>
            </a:r>
            <a:r>
              <a:rPr lang="cs-CZ" sz="2400" dirty="0" smtClean="0"/>
              <a:t> de </a:t>
            </a:r>
            <a:r>
              <a:rPr lang="cs-CZ" sz="2400" dirty="0" err="1" smtClean="0"/>
              <a:t>léxico</a:t>
            </a:r>
            <a:r>
              <a:rPr lang="cs-CZ" sz="2400" dirty="0" smtClean="0"/>
              <a:t> </a:t>
            </a:r>
            <a:r>
              <a:rPr lang="cs-CZ" sz="2400" dirty="0" err="1" smtClean="0"/>
              <a:t>técnico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cuenta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corriente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dirigir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un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negocio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 smtClean="0"/>
              <a:t>Compuestos</a:t>
            </a:r>
            <a:r>
              <a:rPr lang="cs-CZ" sz="2400" dirty="0" smtClean="0"/>
              <a:t> </a:t>
            </a:r>
            <a:r>
              <a:rPr lang="cs-CZ" sz="2400" dirty="0" err="1" smtClean="0"/>
              <a:t>nominales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(</a:t>
            </a:r>
            <a:r>
              <a:rPr lang="cs-CZ" sz="2400" i="1" dirty="0" err="1" smtClean="0"/>
              <a:t>fallos</a:t>
            </a:r>
            <a:r>
              <a:rPr lang="cs-CZ" sz="2400" i="1" dirty="0" smtClean="0"/>
              <a:t> o </a:t>
            </a:r>
            <a:r>
              <a:rPr lang="cs-CZ" sz="2400" i="1" dirty="0" err="1" smtClean="0"/>
              <a:t>roturas</a:t>
            </a:r>
            <a:r>
              <a:rPr lang="cs-CZ" sz="2400" i="1" dirty="0" smtClean="0"/>
              <a:t> en las </a:t>
            </a:r>
            <a:r>
              <a:rPr lang="cs-CZ" sz="2400" i="1" dirty="0" err="1" smtClean="0"/>
              <a:t>costuras</a:t>
            </a:r>
            <a:r>
              <a:rPr lang="cs-CZ" sz="2400" i="1" dirty="0" smtClean="0"/>
              <a:t> o </a:t>
            </a:r>
            <a:r>
              <a:rPr lang="cs-CZ" sz="2400" i="1" dirty="0" err="1" smtClean="0"/>
              <a:t>soldaduras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del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techo</a:t>
            </a:r>
            <a:r>
              <a:rPr lang="cs-CZ" sz="2400" i="1" dirty="0" smtClean="0"/>
              <a:t> d </a:t>
            </a:r>
            <a:r>
              <a:rPr lang="cs-CZ" sz="2400" i="1" dirty="0" err="1" smtClean="0"/>
              <a:t>elos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edificios</a:t>
            </a:r>
            <a:r>
              <a:rPr lang="cs-CZ" sz="2400" i="1" dirty="0" smtClean="0"/>
              <a:t> de </a:t>
            </a:r>
            <a:r>
              <a:rPr lang="cs-CZ" sz="2400" i="1" dirty="0" err="1" smtClean="0"/>
              <a:t>aeropuertos</a:t>
            </a:r>
            <a:r>
              <a:rPr lang="cs-CZ" sz="2400" i="1" dirty="0" smtClean="0"/>
              <a:t>)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dirty="0" smtClean="0"/>
              <a:t>Los </a:t>
            </a:r>
            <a:r>
              <a:rPr lang="cs-CZ" sz="2400" dirty="0" err="1" smtClean="0"/>
              <a:t>términos</a:t>
            </a:r>
            <a:r>
              <a:rPr lang="cs-CZ" sz="2400" dirty="0" smtClean="0"/>
              <a:t> </a:t>
            </a:r>
            <a:r>
              <a:rPr lang="cs-CZ" sz="2400" dirty="0" err="1" smtClean="0"/>
              <a:t>afines</a:t>
            </a:r>
            <a:r>
              <a:rPr lang="cs-CZ" sz="2400" dirty="0" smtClean="0"/>
              <a:t> o </a:t>
            </a:r>
            <a:r>
              <a:rPr lang="cs-CZ" sz="2400" dirty="0" err="1" smtClean="0"/>
              <a:t>cognados</a:t>
            </a:r>
            <a:r>
              <a:rPr lang="cs-CZ" sz="2400" dirty="0" smtClean="0"/>
              <a:t> (</a:t>
            </a:r>
            <a:r>
              <a:rPr lang="cs-CZ" sz="2400" dirty="0" err="1" smtClean="0"/>
              <a:t>un</a:t>
            </a:r>
            <a:r>
              <a:rPr lang="cs-CZ" sz="2400" dirty="0" smtClean="0"/>
              <a:t> </a:t>
            </a:r>
            <a:r>
              <a:rPr lang="cs-CZ" sz="2400" dirty="0" err="1" smtClean="0"/>
              <a:t>bilingüismo</a:t>
            </a:r>
            <a:r>
              <a:rPr lang="cs-CZ" sz="2400" dirty="0" smtClean="0"/>
              <a:t> </a:t>
            </a:r>
            <a:r>
              <a:rPr lang="cs-CZ" sz="2400" dirty="0" err="1" smtClean="0"/>
              <a:t>latente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i="1" dirty="0" smtClean="0"/>
              <a:t>(</a:t>
            </a:r>
            <a:r>
              <a:rPr lang="cs-CZ" sz="2400" i="1" dirty="0" err="1" smtClean="0"/>
              <a:t>operador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perímetro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esfera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teoría</a:t>
            </a:r>
            <a:r>
              <a:rPr lang="cs-CZ" sz="24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04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Léxico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 smtClean="0"/>
              <a:t>Calcos</a:t>
            </a:r>
            <a:r>
              <a:rPr lang="cs-CZ" sz="2400" dirty="0" smtClean="0"/>
              <a:t> y </a:t>
            </a:r>
            <a:r>
              <a:rPr lang="cs-CZ" sz="2400" dirty="0" err="1" smtClean="0"/>
              <a:t>préstamos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semánticos</a:t>
            </a:r>
            <a:r>
              <a:rPr lang="cs-CZ" sz="2400" dirty="0" smtClean="0"/>
              <a:t>, </a:t>
            </a:r>
            <a:r>
              <a:rPr lang="cs-CZ" sz="2400" dirty="0" err="1" smtClean="0"/>
              <a:t>morfológicos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i="1" dirty="0" smtClean="0"/>
              <a:t>                        </a:t>
            </a:r>
            <a:r>
              <a:rPr lang="cs-CZ" sz="2400" i="1" dirty="0" err="1" smtClean="0"/>
              <a:t>Suap</a:t>
            </a:r>
            <a:r>
              <a:rPr lang="cs-CZ" sz="2400" i="1" dirty="0" smtClean="0"/>
              <a:t> x swap; </a:t>
            </a:r>
            <a:r>
              <a:rPr lang="cs-CZ" sz="2400" i="1" dirty="0" err="1" smtClean="0"/>
              <a:t>securitización</a:t>
            </a:r>
            <a:r>
              <a:rPr lang="cs-CZ" sz="2400" i="1" dirty="0" smtClean="0"/>
              <a:t> x </a:t>
            </a:r>
            <a:r>
              <a:rPr lang="cs-CZ" sz="2400" i="1" dirty="0" err="1" smtClean="0"/>
              <a:t>securitization</a:t>
            </a:r>
            <a:endParaRPr lang="cs-CZ" sz="2400" i="1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87898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401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GÉNEROS DE LA ECONOMÍA Y LA EMPRESA</vt:lpstr>
      <vt:lpstr>GÉNEROS DE LA ECONOMÍA Y LA EMPRESA</vt:lpstr>
      <vt:lpstr>Campos de interés</vt:lpstr>
      <vt:lpstr>Campos de interés</vt:lpstr>
      <vt:lpstr>LÉXICO</vt:lpstr>
      <vt:lpstr>Léxico</vt:lpstr>
      <vt:lpstr>Léxico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GÉNEROS</dc:title>
  <dc:creator>Camacho Veronika</dc:creator>
  <cp:lastModifiedBy>Camacho Veronika</cp:lastModifiedBy>
  <cp:revision>9</cp:revision>
  <cp:lastPrinted>2016-03-17T10:57:38Z</cp:lastPrinted>
  <dcterms:created xsi:type="dcterms:W3CDTF">2016-03-17T09:17:28Z</dcterms:created>
  <dcterms:modified xsi:type="dcterms:W3CDTF">2016-03-17T11:00:33Z</dcterms:modified>
</cp:coreProperties>
</file>