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3" r:id="rId6"/>
    <p:sldId id="267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2.3.2017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rgbClr val="FFFF00"/>
                </a:solidFill>
              </a:rPr>
              <a:t>Úvod do etnomuzikologie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5143" y="4437112"/>
            <a:ext cx="6400800" cy="694928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95935" y="5373216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EF3001EF-CB44-49ED-9FC9-90C6D71A6199}" type="datetime1">
              <a:rPr lang="cs-CZ" smtClean="0">
                <a:solidFill>
                  <a:srgbClr val="FFFF00"/>
                </a:solidFill>
              </a:rPr>
              <a:t>2.3.2017</a:t>
            </a:fld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900" dirty="0">
                <a:solidFill>
                  <a:srgbClr val="FFFF00"/>
                </a:solidFill>
              </a:rPr>
              <a:t>Etnomuzikologie</a:t>
            </a:r>
            <a:r>
              <a:rPr lang="cs-CZ" dirty="0"/>
              <a:t> </a:t>
            </a:r>
          </a:p>
          <a:p>
            <a:pPr marL="0" indent="0" algn="ctr">
              <a:buNone/>
            </a:pPr>
            <a:r>
              <a:rPr lang="cs-CZ" dirty="0"/>
              <a:t>věda oscilující v rezortu etnologie a muzikologie, která se </a:t>
            </a:r>
            <a:r>
              <a:rPr lang="cs-CZ"/>
              <a:t>zabývá studiem </a:t>
            </a:r>
            <a:r>
              <a:rPr lang="cs-CZ" dirty="0">
                <a:solidFill>
                  <a:srgbClr val="FFFF00"/>
                </a:solidFill>
              </a:rPr>
              <a:t>lidové hudby</a:t>
            </a:r>
            <a:r>
              <a:rPr lang="cs-CZ" dirty="0"/>
              <a:t>, resp. </a:t>
            </a:r>
            <a:r>
              <a:rPr lang="cs-CZ" dirty="0">
                <a:solidFill>
                  <a:srgbClr val="FFFF00"/>
                </a:solidFill>
              </a:rPr>
              <a:t>hudebního folklóru</a:t>
            </a:r>
          </a:p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cs-CZ" dirty="0"/>
              <a:t>Starší česká pojmenování:</a:t>
            </a:r>
          </a:p>
          <a:p>
            <a:pPr marL="0" indent="0" algn="ctr">
              <a:buNone/>
            </a:pPr>
            <a:r>
              <a:rPr lang="cs-CZ" dirty="0"/>
              <a:t>hudební národopis, hudební lidopis, hudební folkloristika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němčina:</a:t>
            </a:r>
          </a:p>
          <a:p>
            <a:pPr marL="0" indent="0" algn="ctr">
              <a:buNone/>
            </a:pPr>
            <a:r>
              <a:rPr lang="cs-CZ" sz="2400" dirty="0"/>
              <a:t>(</a:t>
            </a:r>
            <a:r>
              <a:rPr lang="cs-CZ" sz="2400" dirty="0" err="1"/>
              <a:t>musikalische</a:t>
            </a:r>
            <a:r>
              <a:rPr lang="cs-CZ" sz="2400" dirty="0"/>
              <a:t>) </a:t>
            </a:r>
            <a:r>
              <a:rPr lang="cs-CZ" sz="2400" dirty="0" err="1"/>
              <a:t>Volkskunde</a:t>
            </a:r>
            <a:r>
              <a:rPr lang="cs-CZ" sz="2400" dirty="0"/>
              <a:t>  - etnografie</a:t>
            </a:r>
          </a:p>
          <a:p>
            <a:pPr marL="0" indent="0" algn="ctr">
              <a:buNone/>
            </a:pPr>
            <a:r>
              <a:rPr lang="cs-CZ" sz="2400" dirty="0"/>
              <a:t>(</a:t>
            </a:r>
            <a:r>
              <a:rPr lang="cs-CZ" sz="2400" dirty="0" err="1"/>
              <a:t>musikalische</a:t>
            </a:r>
            <a:r>
              <a:rPr lang="cs-CZ" sz="2400" dirty="0"/>
              <a:t>) </a:t>
            </a:r>
            <a:r>
              <a:rPr lang="cs-CZ" sz="2400" dirty="0" err="1"/>
              <a:t>Völkerkunde</a:t>
            </a:r>
            <a:r>
              <a:rPr lang="cs-CZ" sz="2400" dirty="0"/>
              <a:t> - etnologie</a:t>
            </a:r>
          </a:p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0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FF00"/>
                </a:solidFill>
              </a:rPr>
              <a:t>Předmět zájmu současné etnomuzikologie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lidová hudba existující v hudebních kulturách evropského typu vedle sféry hudby artificiální</a:t>
            </a:r>
          </a:p>
          <a:p>
            <a:r>
              <a:rPr lang="cs-CZ" dirty="0"/>
              <a:t>orálně předávaná hudba vysokých kultur mimoevropských </a:t>
            </a:r>
            <a:r>
              <a:rPr lang="cs-CZ" dirty="0">
                <a:solidFill>
                  <a:srgbClr val="FFFF00"/>
                </a:solidFill>
              </a:rPr>
              <a:t>(!)</a:t>
            </a:r>
          </a:p>
          <a:p>
            <a:r>
              <a:rPr lang="cs-CZ" dirty="0"/>
              <a:t>lidová hudba existující v mimoevropském prostředí vedle vysoké, orálně předávané hudby</a:t>
            </a:r>
          </a:p>
          <a:p>
            <a:r>
              <a:rPr lang="cs-CZ" dirty="0"/>
              <a:t>primární hudební produkce kulturně nediferencovaných etnických pospolitostí, které existovaly od pravěku až do nové doby</a:t>
            </a:r>
          </a:p>
        </p:txBody>
      </p:sp>
    </p:spTree>
    <p:extLst>
      <p:ext uri="{BB962C8B-B14F-4D97-AF65-F5344CB8AC3E}">
        <p14:creationId xmlns:p14="http://schemas.microsoft.com/office/powerpoint/2010/main" val="362882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Odvozené subdisciplíny etnomuzikologie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213" y="2132856"/>
            <a:ext cx="8229600" cy="2476872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Etnochoreologie</a:t>
            </a:r>
            <a:endParaRPr lang="cs-CZ" dirty="0"/>
          </a:p>
          <a:p>
            <a:r>
              <a:rPr lang="cs-CZ" dirty="0" err="1"/>
              <a:t>Etnoorganologie</a:t>
            </a:r>
            <a:r>
              <a:rPr lang="cs-CZ" dirty="0"/>
              <a:t> </a:t>
            </a:r>
          </a:p>
          <a:p>
            <a:pPr marL="268288" indent="0">
              <a:buNone/>
            </a:pPr>
            <a:r>
              <a:rPr lang="cs-CZ" dirty="0">
                <a:solidFill>
                  <a:srgbClr val="92D050"/>
                </a:solidFill>
              </a:rPr>
              <a:t>(lidové hudební nástroje X nástroje pro lidovou hudbu)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58915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Lidová hudba</a:t>
            </a:r>
            <a:br>
              <a:rPr lang="cs-CZ" dirty="0">
                <a:solidFill>
                  <a:srgbClr val="FFFF00"/>
                </a:solidFill>
              </a:rPr>
            </a:br>
            <a:r>
              <a:rPr lang="cs-CZ" sz="2400" dirty="0">
                <a:solidFill>
                  <a:srgbClr val="FFFF00"/>
                </a:solidFill>
              </a:rPr>
              <a:t>(synonyma: </a:t>
            </a:r>
            <a:r>
              <a:rPr lang="cs-CZ" sz="2400" i="1" dirty="0">
                <a:solidFill>
                  <a:srgbClr val="FFFF00"/>
                </a:solidFill>
              </a:rPr>
              <a:t>tradiční hudba</a:t>
            </a:r>
            <a:r>
              <a:rPr lang="cs-CZ" sz="2400" dirty="0">
                <a:solidFill>
                  <a:srgbClr val="FFFF00"/>
                </a:solidFill>
              </a:rPr>
              <a:t>, </a:t>
            </a:r>
            <a:r>
              <a:rPr lang="cs-CZ" sz="2400" i="1" dirty="0">
                <a:solidFill>
                  <a:srgbClr val="FFFF00"/>
                </a:solidFill>
              </a:rPr>
              <a:t>hudební folklór</a:t>
            </a:r>
            <a:r>
              <a:rPr lang="cs-CZ" sz="2400" dirty="0">
                <a:solidFill>
                  <a:srgbClr val="FFFF00"/>
                </a:solidFill>
              </a:rPr>
              <a:t>, </a:t>
            </a:r>
            <a:r>
              <a:rPr lang="cs-CZ" sz="2400" i="1" dirty="0">
                <a:solidFill>
                  <a:srgbClr val="FFFF00"/>
                </a:solidFill>
              </a:rPr>
              <a:t>etnická hudba</a:t>
            </a:r>
            <a:r>
              <a:rPr lang="cs-CZ" sz="2400" dirty="0">
                <a:solidFill>
                  <a:srgbClr val="FFFF00"/>
                </a:solidFill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800" dirty="0"/>
              <a:t>typ hudební produkce, jejichž producentem a hlavním konzumentem jsou široké lidové vrstvy, přesněji řečeno společenské skupiny zahrnutelné pod pojem </a:t>
            </a:r>
            <a:r>
              <a:rPr lang="cs-CZ" sz="2800" i="1" dirty="0"/>
              <a:t>lid</a:t>
            </a:r>
          </a:p>
          <a:p>
            <a:pPr marL="0" indent="0">
              <a:buNone/>
            </a:pPr>
            <a:r>
              <a:rPr lang="cs-CZ" sz="2000" dirty="0"/>
              <a:t>     (Slovník české hudební kultury)</a:t>
            </a:r>
          </a:p>
          <a:p>
            <a:pPr>
              <a:spcBef>
                <a:spcPts val="1800"/>
              </a:spcBef>
              <a:buFontTx/>
              <a:buChar char="-"/>
            </a:pPr>
            <a:r>
              <a:rPr lang="cs-CZ" sz="2800" dirty="0"/>
              <a:t>soubor múzických projevů společně sdílených a v delším časovém období tradovaných v rámci lidového společenství, národa, regionu, skupiny, lokality apod.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    </a:t>
            </a:r>
            <a:r>
              <a:rPr lang="cs-CZ" sz="2000" dirty="0"/>
              <a:t>(</a:t>
            </a:r>
            <a:r>
              <a:rPr lang="cs-CZ" sz="2000" dirty="0" err="1"/>
              <a:t>Tyllner</a:t>
            </a:r>
            <a:r>
              <a:rPr lang="cs-CZ" sz="2000" dirty="0"/>
              <a:t> 2010)</a:t>
            </a:r>
          </a:p>
          <a:p>
            <a:pPr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234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Projevy lidové hudby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617" y="2132856"/>
            <a:ext cx="8229600" cy="226084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solidFill>
                  <a:srgbClr val="92D050"/>
                </a:solidFill>
              </a:rPr>
              <a:t>lidová píseň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92D050"/>
                </a:solidFill>
              </a:rPr>
              <a:t>lidový tanec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92D050"/>
                </a:solidFill>
              </a:rPr>
              <a:t>lidová instrumentální hudba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49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Etnomuzikologické časopisy a sborníky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92D050"/>
                </a:solidFill>
              </a:rPr>
              <a:t>USA: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 err="1"/>
              <a:t>Ethnomusicology</a:t>
            </a:r>
            <a:r>
              <a:rPr lang="cs-CZ" sz="2400" dirty="0"/>
              <a:t> –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Society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Ethnomusicology</a:t>
            </a:r>
            <a:endParaRPr lang="cs-CZ" sz="24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 err="1"/>
              <a:t>Yearbook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Traditional</a:t>
            </a:r>
            <a:r>
              <a:rPr lang="cs-CZ" sz="2400" dirty="0"/>
              <a:t> Music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American</a:t>
            </a:r>
            <a:r>
              <a:rPr lang="cs-CZ" sz="2400" dirty="0"/>
              <a:t> Folklore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>
                <a:solidFill>
                  <a:srgbClr val="92D050"/>
                </a:solidFill>
              </a:rPr>
              <a:t>Velká Británie: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/>
              <a:t>Folk Music </a:t>
            </a:r>
            <a:r>
              <a:rPr lang="cs-CZ" sz="2400" dirty="0" err="1"/>
              <a:t>Journal</a:t>
            </a:r>
            <a:endParaRPr lang="cs-CZ" sz="2400" dirty="0"/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>
                <a:solidFill>
                  <a:srgbClr val="92D050"/>
                </a:solidFill>
              </a:rPr>
              <a:t>Německo: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 err="1"/>
              <a:t>Jahrbuch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</a:t>
            </a:r>
            <a:r>
              <a:rPr lang="cs-CZ" sz="2400" dirty="0" err="1"/>
              <a:t>Volksliederforschung</a:t>
            </a:r>
            <a:endParaRPr lang="cs-CZ" sz="2400" dirty="0"/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>
                <a:solidFill>
                  <a:srgbClr val="92D050"/>
                </a:solidFill>
              </a:rPr>
              <a:t>Rakousko: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- </a:t>
            </a:r>
            <a:r>
              <a:rPr lang="cs-CZ" sz="2400" dirty="0" err="1"/>
              <a:t>Jahrbuch</a:t>
            </a:r>
            <a:r>
              <a:rPr lang="cs-CZ" sz="2400" dirty="0"/>
              <a:t> des </a:t>
            </a:r>
            <a:r>
              <a:rPr lang="cs-CZ" sz="2400" dirty="0" err="1"/>
              <a:t>Österreicheschen</a:t>
            </a:r>
            <a:r>
              <a:rPr lang="cs-CZ" sz="2400" dirty="0"/>
              <a:t> </a:t>
            </a:r>
            <a:r>
              <a:rPr lang="cs-CZ" sz="2400" dirty="0" err="1"/>
              <a:t>Volksliederwerkes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718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2094</TotalTime>
  <Words>235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Moje prezentace modrá</vt:lpstr>
      <vt:lpstr>Úvod do etnomuzikologie</vt:lpstr>
      <vt:lpstr>Prezentace aplikace PowerPoint</vt:lpstr>
      <vt:lpstr>Předmět zájmu současné etnomuzikologie</vt:lpstr>
      <vt:lpstr>Odvozené subdisciplíny etnomuzikologie</vt:lpstr>
      <vt:lpstr>Lidová hudba (synonyma: tradiční hudba, hudební folklór, etnická hudba)</vt:lpstr>
      <vt:lpstr>Projevy lidové hudby</vt:lpstr>
      <vt:lpstr>Etnomuzikologické časopisy a sborníky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Ukrajina</dc:title>
  <dc:creator>Petr Ch. Kalina</dc:creator>
  <cp:lastModifiedBy>Petr Kalina</cp:lastModifiedBy>
  <cp:revision>37</cp:revision>
  <dcterms:created xsi:type="dcterms:W3CDTF">2013-02-25T12:17:45Z</dcterms:created>
  <dcterms:modified xsi:type="dcterms:W3CDTF">2017-03-02T09:01:25Z</dcterms:modified>
</cp:coreProperties>
</file>