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83" d="100"/>
          <a:sy n="83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ffa8ax2Fzk&amp;t=555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 smtClean="0"/>
              <a:t>JAN DISMAS ZELENKA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REQUIEM D MOLL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ZWV 48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868144" y="6165304"/>
            <a:ext cx="3083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Karolina Strnadová, 438822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narozen 16. 10. 1679 v </a:t>
            </a:r>
            <a:r>
              <a:rPr lang="cs-CZ" sz="2800" dirty="0" err="1" smtClean="0"/>
              <a:t>Louňovicích</a:t>
            </a:r>
            <a:r>
              <a:rPr lang="cs-CZ" sz="2800" dirty="0" smtClean="0"/>
              <a:t> pod Blaníkem</a:t>
            </a:r>
          </a:p>
          <a:p>
            <a:r>
              <a:rPr lang="cs-CZ" sz="2800" dirty="0" smtClean="0"/>
              <a:t>1709 – kontrabasista u hraběte </a:t>
            </a:r>
            <a:r>
              <a:rPr lang="cs-CZ" sz="2800" dirty="0" err="1" smtClean="0"/>
              <a:t>Hartiga</a:t>
            </a:r>
            <a:r>
              <a:rPr lang="cs-CZ" sz="2800" dirty="0" smtClean="0"/>
              <a:t> v Praze</a:t>
            </a:r>
          </a:p>
          <a:p>
            <a:r>
              <a:rPr lang="cs-CZ" sz="2800" dirty="0" smtClean="0"/>
              <a:t>od 1710 – kontrabasista na sasko-polském dvoře v Drážďanech</a:t>
            </a:r>
          </a:p>
          <a:p>
            <a:r>
              <a:rPr lang="cs-CZ" sz="2800" dirty="0" smtClean="0"/>
              <a:t>studium i ve Vídni (J. J. </a:t>
            </a:r>
            <a:r>
              <a:rPr lang="cs-CZ" sz="2800" dirty="0" err="1" smtClean="0"/>
              <a:t>Fux</a:t>
            </a:r>
            <a:r>
              <a:rPr lang="cs-CZ" sz="2800" dirty="0" smtClean="0"/>
              <a:t>) a asi v Itálii</a:t>
            </a:r>
          </a:p>
          <a:p>
            <a:r>
              <a:rPr lang="cs-CZ" sz="2800" dirty="0" smtClean="0"/>
              <a:t>1723 – korunovace Karla VI. v Praze - </a:t>
            </a:r>
            <a:r>
              <a:rPr lang="cs-CZ" sz="2800" i="1" dirty="0" smtClean="0"/>
              <a:t>Sub olea </a:t>
            </a:r>
            <a:r>
              <a:rPr lang="cs-CZ" sz="2800" i="1" dirty="0" err="1" smtClean="0"/>
              <a:t>pacis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et</a:t>
            </a:r>
            <a:r>
              <a:rPr lang="cs-CZ" sz="2800" i="1" dirty="0" smtClean="0"/>
              <a:t> palma </a:t>
            </a:r>
            <a:r>
              <a:rPr lang="cs-CZ" sz="2800" i="1" dirty="0" err="1" smtClean="0"/>
              <a:t>virtutis</a:t>
            </a:r>
            <a:r>
              <a:rPr lang="cs-CZ" sz="2800" i="1" dirty="0" smtClean="0"/>
              <a:t> </a:t>
            </a:r>
          </a:p>
          <a:p>
            <a:r>
              <a:rPr lang="cs-CZ" sz="2800" dirty="0" smtClean="0"/>
              <a:t>od 1729 – řízení drážďanské kapely</a:t>
            </a:r>
          </a:p>
          <a:p>
            <a:r>
              <a:rPr lang="cs-CZ" sz="2800" dirty="0" smtClean="0"/>
              <a:t>1735 – jmenován chrámovým skladatelem hudby pro katolické bohoslužby</a:t>
            </a:r>
          </a:p>
          <a:p>
            <a:r>
              <a:rPr lang="cs-CZ" sz="2800" dirty="0" smtClean="0"/>
              <a:t>zemřel 23. 12. 1745 v Drážďanech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velkolepý polyfonik a architektonik velkých hudebních celků</a:t>
            </a:r>
          </a:p>
          <a:p>
            <a:r>
              <a:rPr lang="cs-CZ" sz="2800" dirty="0" smtClean="0"/>
              <a:t>přes 20 mší</a:t>
            </a:r>
          </a:p>
          <a:p>
            <a:r>
              <a:rPr lang="cs-CZ" sz="2800" dirty="0" smtClean="0"/>
              <a:t>4 </a:t>
            </a:r>
            <a:r>
              <a:rPr lang="cs-CZ" sz="2800" dirty="0" err="1" smtClean="0"/>
              <a:t>requiem</a:t>
            </a:r>
            <a:r>
              <a:rPr lang="cs-CZ" sz="2800" dirty="0" smtClean="0"/>
              <a:t> (c moll, D dur, d moll, F dur)</a:t>
            </a:r>
          </a:p>
          <a:p>
            <a:r>
              <a:rPr lang="cs-CZ" sz="2800" dirty="0" smtClean="0"/>
              <a:t>oratoria</a:t>
            </a:r>
          </a:p>
          <a:p>
            <a:r>
              <a:rPr lang="cs-CZ" sz="2800" dirty="0" smtClean="0"/>
              <a:t>Magnificat (dvě v D dur, Es dur)</a:t>
            </a:r>
          </a:p>
          <a:p>
            <a:r>
              <a:rPr lang="cs-CZ" sz="2800" dirty="0" smtClean="0"/>
              <a:t>responsoria, litanie, </a:t>
            </a:r>
            <a:r>
              <a:rPr lang="cs-CZ" sz="2800" dirty="0" err="1" smtClean="0"/>
              <a:t>ricercary</a:t>
            </a:r>
            <a:endParaRPr lang="cs-CZ" sz="2800" dirty="0" smtClean="0"/>
          </a:p>
          <a:p>
            <a:r>
              <a:rPr lang="cs-CZ" sz="2800" dirty="0" smtClean="0"/>
              <a:t>Šest sonát pro hoboj a další nástroje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cs-CZ" dirty="0" smtClean="0"/>
              <a:t>REQUIEM D MOLL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dokončeno 7. 4. ???? (pravděpodobně 1725 nebo 1728)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 zachováno ve dvou pramenech: opis v pražském </a:t>
            </a:r>
            <a:r>
              <a:rPr lang="cs-CZ" sz="2400" dirty="0" err="1" smtClean="0"/>
              <a:t>Hlaholu</a:t>
            </a:r>
            <a:r>
              <a:rPr lang="cs-CZ" sz="2400" dirty="0" smtClean="0"/>
              <a:t> a opis v Modré u Bratislavy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 Obsazení: 4 sólisté, smíšený sbor, smyčce, </a:t>
            </a:r>
            <a:r>
              <a:rPr lang="cs-CZ" sz="2400" dirty="0" err="1" smtClean="0"/>
              <a:t>continuo</a:t>
            </a:r>
            <a:r>
              <a:rPr lang="cs-CZ" sz="2400" dirty="0" smtClean="0"/>
              <a:t>, 2 flétny, 2 hoboje, </a:t>
            </a:r>
            <a:r>
              <a:rPr lang="cs-CZ" sz="2400" dirty="0" err="1" smtClean="0"/>
              <a:t>chalumeau</a:t>
            </a:r>
            <a:r>
              <a:rPr lang="cs-CZ" sz="2400" dirty="0" smtClean="0"/>
              <a:t>, 2 fagoty a 3 trombony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skládá se z dvaceti vět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cs-CZ" dirty="0" smtClean="0"/>
              <a:t>REQUIEM D MOLL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28736"/>
            <a:ext cx="8820472" cy="5269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 smtClean="0"/>
              <a:t>INTROITUS (</a:t>
            </a:r>
            <a:r>
              <a:rPr lang="cs-CZ" sz="1800" dirty="0" err="1" smtClean="0"/>
              <a:t>Requiem</a:t>
            </a:r>
            <a:r>
              <a:rPr lang="cs-CZ" sz="1800" dirty="0" smtClean="0"/>
              <a:t> </a:t>
            </a:r>
            <a:r>
              <a:rPr lang="cs-CZ" sz="1800" dirty="0" err="1" smtClean="0"/>
              <a:t>aeternam</a:t>
            </a:r>
            <a:r>
              <a:rPr lang="cs-CZ" sz="1800" dirty="0" smtClean="0"/>
              <a:t>)</a:t>
            </a:r>
          </a:p>
          <a:p>
            <a:pPr lvl="1">
              <a:buNone/>
            </a:pPr>
            <a:r>
              <a:rPr lang="cs-CZ" sz="1600" dirty="0" smtClean="0"/>
              <a:t>		</a:t>
            </a:r>
            <a:r>
              <a:rPr lang="cs-CZ" sz="1600" i="1" dirty="0" err="1" smtClean="0"/>
              <a:t>Ps</a:t>
            </a:r>
            <a:r>
              <a:rPr lang="cs-CZ" sz="1600" i="1" dirty="0" smtClean="0"/>
              <a:t>.: </a:t>
            </a:r>
            <a:r>
              <a:rPr lang="cs-CZ" sz="1600" i="1" dirty="0" err="1" smtClean="0"/>
              <a:t>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decet</a:t>
            </a:r>
            <a:endParaRPr lang="cs-CZ" sz="1600" i="1" dirty="0" smtClean="0"/>
          </a:p>
          <a:p>
            <a:pPr>
              <a:buNone/>
            </a:pPr>
            <a:r>
              <a:rPr lang="cs-CZ" sz="1600" dirty="0" smtClean="0"/>
              <a:t>		</a:t>
            </a:r>
            <a:r>
              <a:rPr lang="cs-CZ" sz="1600" i="1" dirty="0" smtClean="0"/>
              <a:t>Kyrie</a:t>
            </a:r>
          </a:p>
          <a:p>
            <a:pPr>
              <a:buNone/>
            </a:pPr>
            <a:r>
              <a:rPr lang="cs-CZ" sz="1800" dirty="0" smtClean="0"/>
              <a:t>SEQUENTIA (</a:t>
            </a:r>
            <a:r>
              <a:rPr lang="cs-CZ" sz="1800" dirty="0" err="1" smtClean="0"/>
              <a:t>Dies</a:t>
            </a:r>
            <a:r>
              <a:rPr lang="cs-CZ" sz="1800" dirty="0" smtClean="0"/>
              <a:t> </a:t>
            </a:r>
            <a:r>
              <a:rPr lang="cs-CZ" sz="1800" dirty="0" err="1" smtClean="0"/>
              <a:t>irae</a:t>
            </a:r>
            <a:r>
              <a:rPr lang="cs-CZ" sz="1800" dirty="0" smtClean="0"/>
              <a:t>)</a:t>
            </a:r>
          </a:p>
          <a:p>
            <a:pPr>
              <a:buNone/>
            </a:pPr>
            <a:r>
              <a:rPr lang="cs-CZ" sz="1600" dirty="0" smtClean="0"/>
              <a:t>		</a:t>
            </a:r>
            <a:r>
              <a:rPr lang="cs-CZ" sz="1600" i="1" dirty="0" err="1" smtClean="0"/>
              <a:t>Quantus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tremor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Quid</a:t>
            </a:r>
            <a:r>
              <a:rPr lang="cs-CZ" sz="1600" i="1" dirty="0" smtClean="0"/>
              <a:t> sum </a:t>
            </a:r>
            <a:r>
              <a:rPr lang="cs-CZ" sz="1600" i="1" dirty="0" err="1" smtClean="0"/>
              <a:t>miser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Rex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tremendae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Tuba </a:t>
            </a:r>
            <a:r>
              <a:rPr lang="cs-CZ" sz="1600" i="1" dirty="0" err="1" smtClean="0"/>
              <a:t>mirum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Recordare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</a:t>
            </a:r>
            <a:r>
              <a:rPr lang="cs-CZ" sz="1600" i="1" dirty="0" err="1" smtClean="0"/>
              <a:t>Mors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stupebit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Juste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judex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Liber </a:t>
            </a:r>
            <a:r>
              <a:rPr lang="cs-CZ" sz="1600" i="1" dirty="0" err="1" smtClean="0"/>
              <a:t>scriptus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Qui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Mariam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</a:t>
            </a:r>
            <a:r>
              <a:rPr lang="cs-CZ" sz="1600" i="1" dirty="0" err="1" smtClean="0"/>
              <a:t>Judex</a:t>
            </a:r>
            <a:r>
              <a:rPr lang="cs-CZ" sz="1600" i="1" dirty="0" smtClean="0"/>
              <a:t> ergo – </a:t>
            </a:r>
            <a:r>
              <a:rPr lang="cs-CZ" sz="1600" i="1" dirty="0" err="1" smtClean="0"/>
              <a:t>Inter</a:t>
            </a:r>
            <a:r>
              <a:rPr lang="cs-CZ" sz="1600" i="1" dirty="0" smtClean="0"/>
              <a:t> oves – </a:t>
            </a:r>
            <a:r>
              <a:rPr lang="cs-CZ" sz="1600" i="1" dirty="0" err="1" smtClean="0"/>
              <a:t>Confutatis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maledictis</a:t>
            </a:r>
            <a:r>
              <a:rPr lang="cs-CZ" sz="1600" i="1" dirty="0" smtClean="0"/>
              <a:t> – </a:t>
            </a:r>
            <a:r>
              <a:rPr lang="cs-CZ" sz="1600" i="1" dirty="0" err="1" smtClean="0"/>
              <a:t>Oro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supplex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</a:t>
            </a:r>
            <a:r>
              <a:rPr lang="cs-CZ" sz="1600" i="1" dirty="0" err="1" smtClean="0"/>
              <a:t>Lacrimosa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</a:t>
            </a:r>
            <a:r>
              <a:rPr lang="cs-CZ" sz="1600" i="1" dirty="0" err="1" smtClean="0"/>
              <a:t>Huic</a:t>
            </a:r>
            <a:r>
              <a:rPr lang="cs-CZ" sz="1600" i="1" dirty="0" smtClean="0"/>
              <a:t> ergo parce, Deus – Pie </a:t>
            </a:r>
            <a:r>
              <a:rPr lang="cs-CZ" sz="1600" i="1" dirty="0" err="1" smtClean="0"/>
              <a:t>Jesu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Domine</a:t>
            </a:r>
            <a:endParaRPr lang="cs-CZ" sz="1600" i="1" dirty="0" smtClean="0"/>
          </a:p>
          <a:p>
            <a:pPr>
              <a:buNone/>
            </a:pPr>
            <a:r>
              <a:rPr lang="cs-CZ" sz="1800" dirty="0" smtClean="0"/>
              <a:t>OFFERTORIUM (</a:t>
            </a:r>
            <a:r>
              <a:rPr lang="cs-CZ" sz="1800" dirty="0" err="1" smtClean="0"/>
              <a:t>Domine</a:t>
            </a:r>
            <a:r>
              <a:rPr lang="cs-CZ" sz="1800" dirty="0" smtClean="0"/>
              <a:t> </a:t>
            </a:r>
            <a:r>
              <a:rPr lang="cs-CZ" sz="1800" dirty="0" err="1" smtClean="0"/>
              <a:t>Jesu</a:t>
            </a:r>
            <a:r>
              <a:rPr lang="cs-CZ" sz="1800" dirty="0" smtClean="0"/>
              <a:t>)</a:t>
            </a:r>
          </a:p>
          <a:p>
            <a:pPr>
              <a:buNone/>
            </a:pPr>
            <a:r>
              <a:rPr lang="cs-CZ" sz="1600" dirty="0" smtClean="0"/>
              <a:t>		</a:t>
            </a:r>
            <a:r>
              <a:rPr lang="cs-CZ" sz="1600" i="1" dirty="0" err="1" smtClean="0"/>
              <a:t>Quam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olim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Abrahae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		</a:t>
            </a:r>
            <a:r>
              <a:rPr lang="cs-CZ" sz="1600" i="1" dirty="0" err="1" smtClean="0"/>
              <a:t>Hostias</a:t>
            </a:r>
            <a:endParaRPr lang="cs-CZ" sz="1600" i="1" dirty="0" smtClean="0"/>
          </a:p>
          <a:p>
            <a:pPr>
              <a:buNone/>
            </a:pPr>
            <a:r>
              <a:rPr lang="cs-CZ" sz="1800" dirty="0" smtClean="0"/>
              <a:t>SANCTUS</a:t>
            </a:r>
          </a:p>
          <a:p>
            <a:pPr>
              <a:buNone/>
            </a:pPr>
            <a:r>
              <a:rPr lang="cs-CZ" sz="1800" dirty="0" smtClean="0"/>
              <a:t>BENEDICTUS</a:t>
            </a:r>
          </a:p>
          <a:p>
            <a:pPr>
              <a:buNone/>
            </a:pPr>
            <a:r>
              <a:rPr lang="cs-CZ" sz="1800" dirty="0" smtClean="0"/>
              <a:t>AGNUS DEI</a:t>
            </a:r>
          </a:p>
          <a:p>
            <a:pPr>
              <a:buNone/>
            </a:pPr>
            <a:r>
              <a:rPr lang="cs-CZ" sz="1800" dirty="0" smtClean="0"/>
              <a:t>COMMUNIO (Lux </a:t>
            </a:r>
            <a:r>
              <a:rPr lang="cs-CZ" sz="1800" dirty="0" err="1" smtClean="0"/>
              <a:t>aeterna</a:t>
            </a:r>
            <a:r>
              <a:rPr lang="cs-CZ" sz="1800" dirty="0" smtClean="0"/>
              <a:t>)</a:t>
            </a:r>
          </a:p>
          <a:p>
            <a:pPr>
              <a:buNone/>
            </a:pPr>
            <a:r>
              <a:rPr lang="cs-CZ" sz="1800" dirty="0" smtClean="0"/>
              <a:t>(INTROITUS D.C.)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cs-CZ" sz="2400" dirty="0" smtClean="0">
                <a:hlinkClick r:id="rId2"/>
              </a:rPr>
              <a:t>https://www.youtube.com/watch?v=6ffa8ax2Fzk&amp;t=555s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BĚLSKÝ, Vratislav </a:t>
            </a:r>
            <a:r>
              <a:rPr lang="cs-CZ" sz="2400" dirty="0" err="1" smtClean="0"/>
              <a:t>ed</a:t>
            </a:r>
            <a:r>
              <a:rPr lang="cs-CZ" sz="2400" dirty="0" smtClean="0"/>
              <a:t>. </a:t>
            </a:r>
            <a:r>
              <a:rPr lang="cs-CZ" sz="2400" i="1" dirty="0" smtClean="0"/>
              <a:t>Jan </a:t>
            </a:r>
            <a:r>
              <a:rPr lang="cs-CZ" sz="2400" i="1" dirty="0" err="1" smtClean="0"/>
              <a:t>Dismas</a:t>
            </a:r>
            <a:r>
              <a:rPr lang="cs-CZ" sz="2400" i="1" dirty="0" smtClean="0"/>
              <a:t> Zelenka: </a:t>
            </a:r>
            <a:r>
              <a:rPr lang="cs-CZ" sz="2400" i="1" dirty="0" err="1" smtClean="0"/>
              <a:t>Requiem</a:t>
            </a:r>
            <a:r>
              <a:rPr lang="cs-CZ" sz="2400" i="1" dirty="0" smtClean="0"/>
              <a:t> d moll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Editio</a:t>
            </a:r>
            <a:r>
              <a:rPr lang="cs-CZ" sz="2400" dirty="0" smtClean="0"/>
              <a:t> Supraphon, 1997.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SMOLKA, Jaroslav. </a:t>
            </a:r>
            <a:r>
              <a:rPr lang="cs-CZ" sz="2400" i="1" dirty="0" smtClean="0"/>
              <a:t>Jan </a:t>
            </a:r>
            <a:r>
              <a:rPr lang="cs-CZ" sz="2400" i="1" dirty="0" err="1" smtClean="0"/>
              <a:t>Dismas</a:t>
            </a:r>
            <a:r>
              <a:rPr lang="cs-CZ" sz="2400" i="1" dirty="0" smtClean="0"/>
              <a:t> Zelenka: příběh života a tvorby českého skladatele vrcholného baroka</a:t>
            </a:r>
            <a:r>
              <a:rPr lang="cs-CZ" sz="2400" dirty="0" smtClean="0"/>
              <a:t>. Praha: Nakladatelství AMU, 2006.</a:t>
            </a:r>
          </a:p>
          <a:p>
            <a:endParaRPr lang="cs-CZ" sz="2400" dirty="0" smtClean="0"/>
          </a:p>
          <a:p>
            <a:r>
              <a:rPr lang="cs-CZ" sz="2400" dirty="0" smtClean="0"/>
              <a:t>STOCKIGT, </a:t>
            </a:r>
            <a:r>
              <a:rPr lang="cs-CZ" sz="2400" dirty="0" err="1" smtClean="0"/>
              <a:t>Janice</a:t>
            </a:r>
            <a:r>
              <a:rPr lang="cs-CZ" sz="2400" dirty="0" smtClean="0"/>
              <a:t> B. </a:t>
            </a:r>
            <a:r>
              <a:rPr lang="cs-CZ" sz="2400" i="1" dirty="0" smtClean="0"/>
              <a:t>Jan </a:t>
            </a:r>
            <a:r>
              <a:rPr lang="cs-CZ" sz="2400" i="1" dirty="0" err="1" smtClean="0"/>
              <a:t>Dismas</a:t>
            </a:r>
            <a:r>
              <a:rPr lang="cs-CZ" sz="2400" i="1" dirty="0" smtClean="0"/>
              <a:t> Zelenka: A Bohemian </a:t>
            </a:r>
            <a:r>
              <a:rPr lang="cs-CZ" sz="2400" i="1" dirty="0" err="1" smtClean="0"/>
              <a:t>Musician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Court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Dresden</a:t>
            </a:r>
            <a:r>
              <a:rPr lang="cs-CZ" sz="2400" smtClean="0"/>
              <a:t>. </a:t>
            </a:r>
            <a:r>
              <a:rPr lang="cs-CZ" sz="2400" smtClean="0"/>
              <a:t>New </a:t>
            </a:r>
            <a:r>
              <a:rPr lang="cs-CZ" sz="2400" dirty="0" smtClean="0"/>
              <a:t>York: Oxford University </a:t>
            </a:r>
            <a:r>
              <a:rPr lang="cs-CZ" sz="2400" dirty="0" err="1" smtClean="0"/>
              <a:t>Press</a:t>
            </a:r>
            <a:r>
              <a:rPr lang="cs-CZ" sz="2400" dirty="0" smtClean="0"/>
              <a:t>, 2000.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191</TotalTime>
  <Words>288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JAN DISMAS ZELENKA</vt:lpstr>
      <vt:lpstr>ŽIVOT</vt:lpstr>
      <vt:lpstr>DÍLO</vt:lpstr>
      <vt:lpstr>REQUIEM D MOLL</vt:lpstr>
      <vt:lpstr>REQUIEM D MOLL</vt:lpstr>
      <vt:lpstr>UKÁZKA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DISMAS ZELENKA</dc:title>
  <dc:creator>Petr</dc:creator>
  <cp:lastModifiedBy>Karolina</cp:lastModifiedBy>
  <cp:revision>25</cp:revision>
  <dcterms:created xsi:type="dcterms:W3CDTF">2017-02-27T19:29:23Z</dcterms:created>
  <dcterms:modified xsi:type="dcterms:W3CDTF">2017-03-10T11:55:33Z</dcterms:modified>
</cp:coreProperties>
</file>