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61" r:id="rId4"/>
    <p:sldId id="262" r:id="rId5"/>
    <p:sldId id="263" r:id="rId6"/>
    <p:sldId id="264" r:id="rId7"/>
    <p:sldId id="266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ýchozí oddíl" id="{8E8E82B1-8752-4D5E-8994-0444E1FF4154}">
          <p14:sldIdLst>
            <p14:sldId id="256"/>
            <p14:sldId id="257"/>
          </p14:sldIdLst>
        </p14:section>
        <p14:section name="Oddíl bez názvu" id="{B0565512-EDFC-4F62-BB84-98146D1A8ED4}">
          <p14:sldIdLst>
            <p14:sldId id="261"/>
            <p14:sldId id="262"/>
            <p14:sldId id="263"/>
            <p14:sldId id="264"/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85FE79-0D28-4984-BFA0-475F32E1953C}" type="datetimeFigureOut">
              <a:rPr lang="cs-CZ" smtClean="0"/>
              <a:t>22.02.2017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746655-0F5C-4BC7-8E8F-F2E9A1A9F5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9096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46655-0F5C-4BC7-8E8F-F2E9A1A9F5AF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233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DD4B5-2E4B-47A6-84F7-42DCC33464BE}" type="datetimeFigureOut">
              <a:rPr lang="cs-CZ" smtClean="0"/>
              <a:t>22.02.2017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á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976418A-9A3D-4716-B811-D534D387E0A8}" type="slidenum">
              <a:rPr lang="cs-CZ" smtClean="0"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DD4B5-2E4B-47A6-84F7-42DCC33464BE}" type="datetimeFigureOut">
              <a:rPr lang="cs-CZ" smtClean="0"/>
              <a:t>22.02.2017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6418A-9A3D-4716-B811-D534D387E0A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nice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á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976418A-9A3D-4716-B811-D534D387E0A8}" type="slidenum">
              <a:rPr lang="cs-CZ" smtClean="0"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DD4B5-2E4B-47A6-84F7-42DCC33464BE}" type="datetimeFigureOut">
              <a:rPr lang="cs-CZ" smtClean="0"/>
              <a:t>22.02.2017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DD4B5-2E4B-47A6-84F7-42DCC33464BE}" type="datetimeFigureOut">
              <a:rPr lang="cs-CZ" smtClean="0"/>
              <a:t>22.02.2017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976418A-9A3D-4716-B811-D534D387E0A8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DD4B5-2E4B-47A6-84F7-42DCC33464BE}" type="datetimeFigureOut">
              <a:rPr lang="cs-CZ" smtClean="0"/>
              <a:t>22.02.2017</a:t>
            </a:fld>
            <a:endParaRPr lang="cs-CZ"/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á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á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976418A-9A3D-4716-B811-D534D387E0A8}" type="slidenum">
              <a:rPr lang="cs-CZ" smtClean="0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DEDD4B5-2E4B-47A6-84F7-42DCC33464BE}" type="datetimeFigureOut">
              <a:rPr lang="cs-CZ" smtClean="0"/>
              <a:t>22.02.2017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6418A-9A3D-4716-B811-D534D387E0A8}" type="slidenum">
              <a:rPr lang="cs-CZ" smtClean="0"/>
              <a:t>‹#›</a:t>
            </a:fld>
            <a:endParaRPr lang="cs-CZ"/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nice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DD4B5-2E4B-47A6-84F7-42DCC33464BE}" type="datetimeFigureOut">
              <a:rPr lang="cs-CZ" smtClean="0"/>
              <a:t>22.02.2017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nice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Ová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á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976418A-9A3D-4716-B811-D534D387E0A8}" type="slidenum">
              <a:rPr lang="cs-CZ" smtClean="0"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DD4B5-2E4B-47A6-84F7-42DCC33464BE}" type="datetimeFigureOut">
              <a:rPr lang="cs-CZ" smtClean="0"/>
              <a:t>22.02.2017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976418A-9A3D-4716-B811-D534D387E0A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DD4B5-2E4B-47A6-84F7-42DCC33464BE}" type="datetimeFigureOut">
              <a:rPr lang="cs-CZ" smtClean="0"/>
              <a:t>22.02.2017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76418A-9A3D-4716-B811-D534D387E0A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Ová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á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976418A-9A3D-4716-B811-D534D387E0A8}" type="slidenum">
              <a:rPr lang="cs-CZ" smtClean="0"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DD4B5-2E4B-47A6-84F7-42DCC33464BE}" type="datetimeFigureOut">
              <a:rPr lang="cs-CZ" smtClean="0"/>
              <a:t>22.02.2017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nice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á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á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976418A-9A3D-4716-B811-D534D387E0A8}" type="slidenum">
              <a:rPr lang="cs-CZ" smtClean="0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DEDD4B5-2E4B-47A6-84F7-42DCC33464BE}" type="datetimeFigureOut">
              <a:rPr lang="cs-CZ" smtClean="0"/>
              <a:t>22.02.2017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DEDD4B5-2E4B-47A6-84F7-42DCC33464BE}" type="datetimeFigureOut">
              <a:rPr lang="cs-CZ" smtClean="0"/>
              <a:t>22.02.2017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nice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á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á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976418A-9A3D-4716-B811-D534D387E0A8}" type="slidenum">
              <a:rPr lang="cs-CZ" smtClean="0"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YXWU-ksdNRY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gg-online.com/article?id=mgg13288&amp;v=1.0&amp;q=Vejvanovsk%C3%BD&amp;rs=mgg13288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Pavel Josef Vejvanovský</a:t>
            </a:r>
          </a:p>
          <a:p>
            <a:endParaRPr lang="cs-CZ" cap="none" dirty="0" smtClean="0"/>
          </a:p>
          <a:p>
            <a:r>
              <a:rPr lang="cs-CZ" sz="1300" cap="none" dirty="0" smtClean="0"/>
              <a:t>Cecílie Škubalová, 441757</a:t>
            </a:r>
            <a:endParaRPr lang="cs-CZ" sz="1300" cap="none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err="1" smtClean="0"/>
              <a:t>Sonata</a:t>
            </a:r>
            <a:r>
              <a:rPr lang="cs-CZ" dirty="0" smtClean="0"/>
              <a:t> </a:t>
            </a:r>
            <a:r>
              <a:rPr lang="cs-CZ" dirty="0" err="1" smtClean="0"/>
              <a:t>vespertina</a:t>
            </a:r>
            <a:r>
              <a:rPr lang="cs-CZ" dirty="0" smtClean="0"/>
              <a:t> a 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0927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Pavel Josef Vejvanovský</a:t>
            </a:r>
            <a:endParaRPr lang="cs-CZ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narozen 1639? v Hlučíně/Hukvaldech</a:t>
            </a:r>
          </a:p>
          <a:p>
            <a:r>
              <a:rPr lang="cs-CZ" dirty="0" smtClean="0"/>
              <a:t>jezuitské gymnázium v Opavě</a:t>
            </a:r>
          </a:p>
          <a:p>
            <a:r>
              <a:rPr lang="cs-CZ" dirty="0" smtClean="0"/>
              <a:t>člen kapely biskupa </a:t>
            </a:r>
            <a:r>
              <a:rPr lang="cs-CZ" dirty="0"/>
              <a:t>Karla Liechtensteina- </a:t>
            </a:r>
            <a:r>
              <a:rPr lang="cs-CZ" dirty="0" err="1"/>
              <a:t>Castelcorna</a:t>
            </a:r>
            <a:r>
              <a:rPr lang="cs-CZ" dirty="0"/>
              <a:t> v </a:t>
            </a:r>
            <a:r>
              <a:rPr lang="cs-CZ" dirty="0" smtClean="0"/>
              <a:t>Kroměříži (od roku 1664)</a:t>
            </a:r>
          </a:p>
          <a:p>
            <a:r>
              <a:rPr lang="cs-CZ" dirty="0" smtClean="0"/>
              <a:t>ředitel kůru u sv. </a:t>
            </a:r>
            <a:r>
              <a:rPr lang="cs-CZ" dirty="0" smtClean="0"/>
              <a:t>Mořice v Olomouci</a:t>
            </a:r>
            <a:endParaRPr lang="cs-CZ" dirty="0" smtClean="0"/>
          </a:p>
          <a:p>
            <a:r>
              <a:rPr lang="cs-CZ" dirty="0" smtClean="0"/>
              <a:t>1670 kapelníkem</a:t>
            </a:r>
          </a:p>
          <a:p>
            <a:r>
              <a:rPr lang="cs-CZ" dirty="0" smtClean="0"/>
              <a:t>zemřel 24. července 1693 v </a:t>
            </a:r>
            <a:r>
              <a:rPr lang="cs-CZ" dirty="0" smtClean="0"/>
              <a:t>Kroměříži</a:t>
            </a:r>
          </a:p>
          <a:p>
            <a:r>
              <a:rPr lang="cs-CZ" sz="2000" dirty="0"/>
              <a:t>v</a:t>
            </a:r>
            <a:r>
              <a:rPr lang="cs-CZ" sz="2000" dirty="0" smtClean="0"/>
              <a:t>ýzkum: Jiří Sehnal</a:t>
            </a:r>
            <a:endParaRPr lang="cs-CZ" sz="2000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3956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Duchovní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cs-CZ" dirty="0" smtClean="0"/>
              <a:t>Světské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Sonáty</a:t>
            </a:r>
          </a:p>
          <a:p>
            <a:r>
              <a:rPr lang="cs-CZ" dirty="0" smtClean="0"/>
              <a:t>Mše</a:t>
            </a:r>
          </a:p>
          <a:p>
            <a:r>
              <a:rPr lang="cs-CZ" dirty="0" smtClean="0"/>
              <a:t>Žalmy</a:t>
            </a:r>
          </a:p>
          <a:p>
            <a:r>
              <a:rPr lang="cs-CZ" dirty="0" smtClean="0"/>
              <a:t>Litanie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r>
              <a:rPr lang="cs-CZ" dirty="0" smtClean="0"/>
              <a:t>Sonáty</a:t>
            </a:r>
          </a:p>
          <a:p>
            <a:r>
              <a:rPr lang="cs-CZ" dirty="0" smtClean="0"/>
              <a:t>Suity</a:t>
            </a:r>
          </a:p>
          <a:p>
            <a:r>
              <a:rPr lang="cs-CZ" dirty="0" err="1" smtClean="0"/>
              <a:t>Serenáty</a:t>
            </a:r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Dílo</a:t>
            </a:r>
            <a:endParaRPr lang="cs-CZ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86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idx="1"/>
          </p:nvPr>
        </p:nvSpPr>
        <p:spPr>
          <a:xfrm>
            <a:off x="4644008" y="2204863"/>
            <a:ext cx="4031902" cy="4257053"/>
          </a:xfrm>
        </p:spPr>
        <p:txBody>
          <a:bodyPr>
            <a:normAutofit fontScale="85000" lnSpcReduction="10000"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sz="1800" cap="none" dirty="0">
                <a:cs typeface="Arial" panose="020B0604020202020204" pitchFamily="34" charset="0"/>
              </a:rPr>
              <a:t>Zámecký archiv v Kroměříži (sign. VI 201)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cs-CZ" sz="1800" cap="none" dirty="0" smtClean="0"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sz="1800" cap="none" dirty="0" smtClean="0">
                <a:cs typeface="Arial" panose="020B0604020202020204" pitchFamily="34" charset="0"/>
              </a:rPr>
              <a:t>21. 2. 1665</a:t>
            </a:r>
          </a:p>
          <a:p>
            <a:pPr algn="l"/>
            <a:endParaRPr lang="cs-CZ" sz="1800" cap="none" dirty="0" smtClean="0"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sz="1800" cap="none" dirty="0">
                <a:cs typeface="Arial" panose="020B0604020202020204" pitchFamily="34" charset="0"/>
              </a:rPr>
              <a:t>polní trubač – </a:t>
            </a:r>
            <a:r>
              <a:rPr lang="cs-CZ" sz="1800" cap="none" dirty="0" err="1">
                <a:cs typeface="Arial" panose="020B0604020202020204" pitchFamily="34" charset="0"/>
              </a:rPr>
              <a:t>tubicem</a:t>
            </a:r>
            <a:r>
              <a:rPr lang="cs-CZ" sz="1800" cap="none" dirty="0">
                <a:cs typeface="Arial" panose="020B0604020202020204" pitchFamily="34" charset="0"/>
              </a:rPr>
              <a:t> </a:t>
            </a:r>
            <a:r>
              <a:rPr lang="cs-CZ" sz="1800" cap="none" dirty="0" err="1">
                <a:cs typeface="Arial" panose="020B0604020202020204" pitchFamily="34" charset="0"/>
              </a:rPr>
              <a:t>campestris</a:t>
            </a:r>
            <a:endParaRPr lang="cs-CZ" sz="1800" cap="none" dirty="0"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cs-CZ" sz="1800" cap="none" dirty="0" smtClean="0"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sz="1800" cap="none" dirty="0" smtClean="0">
                <a:cs typeface="Arial" panose="020B0604020202020204" pitchFamily="34" charset="0"/>
              </a:rPr>
              <a:t>Musica </a:t>
            </a:r>
            <a:r>
              <a:rPr lang="cs-CZ" sz="1800" cap="none" dirty="0" err="1">
                <a:cs typeface="Arial" panose="020B0604020202020204" pitchFamily="34" charset="0"/>
              </a:rPr>
              <a:t>A</a:t>
            </a:r>
            <a:r>
              <a:rPr lang="cs-CZ" sz="1800" cap="none" dirty="0" err="1" smtClean="0">
                <a:cs typeface="Arial" panose="020B0604020202020204" pitchFamily="34" charset="0"/>
              </a:rPr>
              <a:t>ntiqua</a:t>
            </a:r>
            <a:r>
              <a:rPr lang="cs-CZ" sz="1800" cap="none" dirty="0" smtClean="0">
                <a:cs typeface="Arial" panose="020B0604020202020204" pitchFamily="34" charset="0"/>
              </a:rPr>
              <a:t> </a:t>
            </a:r>
            <a:r>
              <a:rPr lang="cs-CZ" sz="1800" cap="none" dirty="0" err="1">
                <a:cs typeface="Arial" panose="020B0604020202020204" pitchFamily="34" charset="0"/>
              </a:rPr>
              <a:t>B</a:t>
            </a:r>
            <a:r>
              <a:rPr lang="cs-CZ" sz="1800" cap="none" dirty="0" err="1" smtClean="0">
                <a:cs typeface="Arial" panose="020B0604020202020204" pitchFamily="34" charset="0"/>
              </a:rPr>
              <a:t>ohemica</a:t>
            </a:r>
            <a:r>
              <a:rPr lang="cs-CZ" sz="1800" cap="none" dirty="0" smtClean="0">
                <a:cs typeface="Arial" panose="020B0604020202020204" pitchFamily="34" charset="0"/>
              </a:rPr>
              <a:t> (1960</a:t>
            </a:r>
            <a:r>
              <a:rPr lang="cs-CZ" sz="1800" cap="none" dirty="0" smtClean="0">
                <a:cs typeface="Arial" panose="020B0604020202020204" pitchFamily="34" charset="0"/>
              </a:rPr>
              <a:t>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cs-CZ" sz="1800" cap="none" dirty="0" smtClean="0"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sz="1800" cap="none" dirty="0" smtClean="0">
                <a:cs typeface="Arial" panose="020B0604020202020204" pitchFamily="34" charset="0"/>
              </a:rPr>
              <a:t>Tematický katalog: Jiří Sehnal</a:t>
            </a:r>
            <a:r>
              <a:rPr lang="cs-CZ" sz="1800" cap="none" dirty="0">
                <a:cs typeface="Arial" panose="020B0604020202020204" pitchFamily="34" charset="0"/>
              </a:rPr>
              <a:t>, </a:t>
            </a:r>
            <a:r>
              <a:rPr lang="cs-CZ" sz="1800" cap="none" dirty="0" smtClean="0">
                <a:cs typeface="Arial" panose="020B0604020202020204" pitchFamily="34" charset="0"/>
              </a:rPr>
              <a:t>a Jitřenka Pešková: </a:t>
            </a:r>
            <a:r>
              <a:rPr lang="cs-CZ" sz="1400" cap="none" dirty="0">
                <a:cs typeface="Arial" panose="020B0604020202020204" pitchFamily="34" charset="0"/>
              </a:rPr>
              <a:t>Caroli de </a:t>
            </a:r>
            <a:r>
              <a:rPr lang="cs-CZ" sz="1400" cap="none" dirty="0" smtClean="0">
                <a:cs typeface="Arial" panose="020B0604020202020204" pitchFamily="34" charset="0"/>
              </a:rPr>
              <a:t>Liechtenstein-</a:t>
            </a:r>
            <a:r>
              <a:rPr lang="cs-CZ" sz="1400" cap="none" dirty="0" err="1" smtClean="0">
                <a:cs typeface="Arial" panose="020B0604020202020204" pitchFamily="34" charset="0"/>
              </a:rPr>
              <a:t>Castelcorno</a:t>
            </a:r>
            <a:r>
              <a:rPr lang="cs-CZ" sz="1400" cap="none" dirty="0" smtClean="0">
                <a:cs typeface="Arial" panose="020B0604020202020204" pitchFamily="34" charset="0"/>
              </a:rPr>
              <a:t>  </a:t>
            </a:r>
            <a:r>
              <a:rPr lang="cs-CZ" sz="1400" cap="none" dirty="0" err="1">
                <a:cs typeface="Arial" panose="020B0604020202020204" pitchFamily="34" charset="0"/>
              </a:rPr>
              <a:t>episcopi</a:t>
            </a:r>
            <a:r>
              <a:rPr lang="cs-CZ" sz="1400" cap="none" dirty="0">
                <a:cs typeface="Arial" panose="020B0604020202020204" pitchFamily="34" charset="0"/>
              </a:rPr>
              <a:t>  </a:t>
            </a:r>
            <a:r>
              <a:rPr lang="cs-CZ" sz="1400" cap="none" dirty="0" err="1">
                <a:cs typeface="Arial" panose="020B0604020202020204" pitchFamily="34" charset="0"/>
              </a:rPr>
              <a:t>Olomucensis</a:t>
            </a:r>
            <a:r>
              <a:rPr lang="cs-CZ" sz="1400" cap="none" dirty="0">
                <a:cs typeface="Arial" panose="020B0604020202020204" pitchFamily="34" charset="0"/>
              </a:rPr>
              <a:t>  </a:t>
            </a:r>
            <a:r>
              <a:rPr lang="cs-CZ" sz="1400" cap="none" dirty="0" err="1">
                <a:cs typeface="Arial" panose="020B0604020202020204" pitchFamily="34" charset="0"/>
              </a:rPr>
              <a:t>operum</a:t>
            </a:r>
            <a:r>
              <a:rPr lang="cs-CZ" sz="1400" cap="none" dirty="0">
                <a:cs typeface="Arial" panose="020B0604020202020204" pitchFamily="34" charset="0"/>
              </a:rPr>
              <a:t>  </a:t>
            </a:r>
            <a:r>
              <a:rPr lang="cs-CZ" sz="1400" cap="none" dirty="0" err="1">
                <a:cs typeface="Arial" panose="020B0604020202020204" pitchFamily="34" charset="0"/>
              </a:rPr>
              <a:t>artis</a:t>
            </a:r>
            <a:r>
              <a:rPr lang="cs-CZ" sz="1400" cap="none" dirty="0">
                <a:cs typeface="Arial" panose="020B0604020202020204" pitchFamily="34" charset="0"/>
              </a:rPr>
              <a:t> </a:t>
            </a:r>
            <a:r>
              <a:rPr lang="cs-CZ" sz="1400" cap="none" dirty="0" err="1" smtClean="0">
                <a:cs typeface="Arial" panose="020B0604020202020204" pitchFamily="34" charset="0"/>
              </a:rPr>
              <a:t>musicae</a:t>
            </a:r>
            <a:r>
              <a:rPr lang="cs-CZ" sz="1400" cap="none" dirty="0" smtClean="0">
                <a:cs typeface="Arial" panose="020B0604020202020204" pitchFamily="34" charset="0"/>
              </a:rPr>
              <a:t> </a:t>
            </a:r>
            <a:r>
              <a:rPr lang="cs-CZ" sz="1400" cap="none" dirty="0" err="1">
                <a:cs typeface="Arial" panose="020B0604020202020204" pitchFamily="34" charset="0"/>
              </a:rPr>
              <a:t>collectio</a:t>
            </a:r>
            <a:r>
              <a:rPr lang="cs-CZ" sz="1400" cap="none" dirty="0">
                <a:cs typeface="Arial" panose="020B0604020202020204" pitchFamily="34" charset="0"/>
              </a:rPr>
              <a:t> </a:t>
            </a:r>
            <a:r>
              <a:rPr lang="cs-CZ" sz="1400" cap="none" dirty="0" err="1">
                <a:cs typeface="Arial" panose="020B0604020202020204" pitchFamily="34" charset="0"/>
              </a:rPr>
              <a:t>Cremsirii</a:t>
            </a:r>
            <a:r>
              <a:rPr lang="cs-CZ" sz="1400" cap="none" dirty="0">
                <a:cs typeface="Arial" panose="020B0604020202020204" pitchFamily="34" charset="0"/>
              </a:rPr>
              <a:t> </a:t>
            </a:r>
            <a:r>
              <a:rPr lang="cs-CZ" sz="1400" cap="none" dirty="0" err="1" smtClean="0">
                <a:cs typeface="Arial" panose="020B0604020202020204" pitchFamily="34" charset="0"/>
              </a:rPr>
              <a:t>reservata</a:t>
            </a:r>
            <a:r>
              <a:rPr lang="cs-CZ" sz="1400" cap="none" dirty="0" smtClean="0">
                <a:cs typeface="Arial" panose="020B0604020202020204" pitchFamily="34" charset="0"/>
              </a:rPr>
              <a:t>. </a:t>
            </a:r>
            <a:endParaRPr lang="cs-CZ" sz="1400" cap="none" dirty="0" smtClean="0"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cs-CZ" sz="1400" cap="none" dirty="0" smtClean="0"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cs-CZ" cap="none" dirty="0" smtClean="0">
              <a:cs typeface="Arial" panose="020B0604020202020204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023392"/>
          </a:xfrm>
        </p:spPr>
        <p:txBody>
          <a:bodyPr/>
          <a:lstStyle/>
          <a:p>
            <a:r>
              <a:rPr lang="cs-CZ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Sonata</a:t>
            </a:r>
            <a:r>
              <a:rPr lang="cs-CZ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cs-CZ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vespertina</a:t>
            </a:r>
            <a:r>
              <a:rPr lang="cs-CZ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 8</a:t>
            </a:r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2621"/>
            <a:ext cx="3981450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106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Sonata</a:t>
            </a:r>
            <a:r>
              <a:rPr lang="cs-CZ" dirty="0" smtClean="0"/>
              <a:t> </a:t>
            </a:r>
            <a:r>
              <a:rPr lang="cs-CZ" dirty="0" err="1" smtClean="0"/>
              <a:t>vespertina</a:t>
            </a:r>
            <a:r>
              <a:rPr lang="cs-CZ" dirty="0" smtClean="0"/>
              <a:t> a 8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Název </a:t>
            </a:r>
            <a:r>
              <a:rPr lang="cs-CZ" dirty="0" err="1" smtClean="0"/>
              <a:t>vespertina</a:t>
            </a:r>
            <a:r>
              <a:rPr lang="cs-CZ" dirty="0"/>
              <a:t> </a:t>
            </a:r>
            <a:r>
              <a:rPr lang="cs-CZ" dirty="0" smtClean="0"/>
              <a:t>- nešpory</a:t>
            </a:r>
          </a:p>
          <a:p>
            <a:endParaRPr lang="cs-CZ" dirty="0"/>
          </a:p>
          <a:p>
            <a:r>
              <a:rPr lang="cs-CZ" dirty="0" smtClean="0"/>
              <a:t>Obsazení: 2 Violini, 2 </a:t>
            </a:r>
            <a:r>
              <a:rPr lang="cs-CZ" dirty="0" err="1" smtClean="0"/>
              <a:t>Clarini</a:t>
            </a:r>
            <a:r>
              <a:rPr lang="cs-CZ" dirty="0" smtClean="0"/>
              <a:t>, 3 </a:t>
            </a:r>
            <a:r>
              <a:rPr lang="cs-CZ" dirty="0" err="1" smtClean="0"/>
              <a:t>Tromboni</a:t>
            </a:r>
            <a:r>
              <a:rPr lang="cs-CZ" dirty="0" smtClean="0"/>
              <a:t>, </a:t>
            </a:r>
            <a:r>
              <a:rPr lang="cs-CZ" dirty="0" err="1" smtClean="0"/>
              <a:t>Organo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r>
              <a:rPr lang="cs-CZ" dirty="0" smtClean="0"/>
              <a:t>Tónina C dur (afekt veselosti)</a:t>
            </a:r>
          </a:p>
          <a:p>
            <a:endParaRPr lang="cs-CZ" dirty="0"/>
          </a:p>
          <a:p>
            <a:r>
              <a:rPr lang="cs-CZ" dirty="0" smtClean="0"/>
              <a:t>Písňová forma a-b-a</a:t>
            </a:r>
          </a:p>
          <a:p>
            <a:endParaRPr lang="cs-CZ" dirty="0" smtClean="0"/>
          </a:p>
          <a:p>
            <a:r>
              <a:rPr lang="cs-CZ" dirty="0" smtClean="0"/>
              <a:t>Imitační techniky</a:t>
            </a:r>
          </a:p>
        </p:txBody>
      </p:sp>
    </p:spTree>
    <p:extLst>
      <p:ext uri="{BB962C8B-B14F-4D97-AF65-F5344CB8AC3E}">
        <p14:creationId xmlns:p14="http://schemas.microsoft.com/office/powerpoint/2010/main" val="59689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u="sng" dirty="0">
                <a:hlinkClick r:id="rId2"/>
              </a:rPr>
              <a:t>https://www.youtube.com/watch?v=YXWU-ksdNRY</a:t>
            </a:r>
            <a:endParaRPr lang="cs-CZ" dirty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Ukázka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0669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endParaRPr lang="cs-CZ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RACEK, Jan a Jaroslav Pohanka, </a:t>
            </a:r>
            <a:r>
              <a:rPr lang="cs-CZ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</a:t>
            </a:r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Pavel Josef Vejvanovský: </a:t>
            </a:r>
            <a:r>
              <a:rPr lang="cs-CZ" sz="1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Composizioni</a:t>
            </a:r>
            <a:r>
              <a:rPr lang="cs-CZ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 </a:t>
            </a:r>
            <a:r>
              <a:rPr lang="cs-CZ" sz="1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orchestra</a:t>
            </a:r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1. Praha: Státní nakladatelství krásné literatury, hudby a </a:t>
            </a:r>
            <a:r>
              <a:rPr lang="cs-CZ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umění</a:t>
            </a:r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1960. Musica </a:t>
            </a:r>
            <a:r>
              <a:rPr lang="cs-CZ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Antiqua</a:t>
            </a:r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Bohemica</a:t>
            </a:r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47</a:t>
            </a:r>
            <a:r>
              <a:rPr lang="cs-CZ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cs-CZ" sz="1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cs-CZ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SEHNAL, Jiří. </a:t>
            </a:r>
            <a:r>
              <a:rPr lang="cs-CZ" sz="1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Pavel Vejvanovský a biskupská kapela v Kroměříži. </a:t>
            </a:r>
            <a:r>
              <a:rPr lang="cs-CZ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Kroměříž: Muzeum </a:t>
            </a:r>
            <a:r>
              <a:rPr lang="cs-CZ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Kroměřížka</a:t>
            </a:r>
            <a:r>
              <a:rPr lang="cs-CZ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 Kroměříži, 1993.</a:t>
            </a:r>
          </a:p>
          <a:p>
            <a:pPr lvl="0"/>
            <a:endParaRPr lang="cs-CZ" sz="15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cs-CZ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SEHNAL, Jiří. </a:t>
            </a:r>
            <a:r>
              <a:rPr lang="cs-CZ" sz="1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Pavel Vejvanovský and </a:t>
            </a:r>
            <a:r>
              <a:rPr lang="cs-CZ" sz="15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cs-CZ" sz="1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Kroměříž music </a:t>
            </a:r>
            <a:r>
              <a:rPr lang="cs-CZ" sz="15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collection</a:t>
            </a:r>
            <a:r>
              <a:rPr lang="cs-CZ" sz="1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Olomouc : </a:t>
            </a:r>
            <a:r>
              <a:rPr lang="en-US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Palacky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cs-CZ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University 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Olomouc</a:t>
            </a:r>
            <a:r>
              <a:rPr lang="cs-CZ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2008.</a:t>
            </a:r>
          </a:p>
          <a:p>
            <a:pPr lvl="0"/>
            <a:endParaRPr lang="cs-CZ" sz="1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SEHNAL</a:t>
            </a:r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Jiří, </a:t>
            </a:r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SPÁČILOVÁ, Jana </a:t>
            </a:r>
            <a:r>
              <a:rPr lang="cs-CZ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Vejvanovský, </a:t>
            </a:r>
            <a:r>
              <a:rPr lang="cs-CZ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Weywanowsky</a:t>
            </a:r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Wegwanowskym</a:t>
            </a:r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Pavel (Josef), Paul Joseph. In FINSCHER, Ludwig (</a:t>
            </a:r>
            <a:r>
              <a:rPr lang="cs-CZ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</a:t>
            </a:r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.). </a:t>
            </a:r>
            <a:r>
              <a:rPr lang="cs-CZ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MGG2</a:t>
            </a:r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Kassel</a:t>
            </a:r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Basel</a:t>
            </a:r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London New York Prag: </a:t>
            </a:r>
            <a:r>
              <a:rPr lang="cs-CZ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Bärenreiter</a:t>
            </a:r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Metzler</a:t>
            </a:r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2007, s. 53-54</a:t>
            </a:r>
            <a:r>
              <a:rPr lang="cs-CZ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cs-CZ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5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cs-CZ" sz="15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www.mgg-online.com/article?id=mgg13288&amp;v=1.0&amp;q=Vejvanovsk%C3%BD&amp;rs=mgg13288</a:t>
            </a:r>
            <a:endParaRPr lang="cs-CZ" sz="1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cs-CZ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33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367</TotalTime>
  <Words>280</Words>
  <Application>Microsoft Office PowerPoint</Application>
  <PresentationFormat>Předvádění na obrazovce (4:3)</PresentationFormat>
  <Paragraphs>60</Paragraphs>
  <Slides>7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Administrativní</vt:lpstr>
      <vt:lpstr>Sonata vespertina a 8</vt:lpstr>
      <vt:lpstr>Pavel Josef Vejvanovský</vt:lpstr>
      <vt:lpstr>Dílo</vt:lpstr>
      <vt:lpstr>Sonata vespertina a 8</vt:lpstr>
      <vt:lpstr>Sonata vespertina a 8</vt:lpstr>
      <vt:lpstr>Ukázka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Sonata vespertina a 8</dc:title>
  <dc:creator>Cecílie Škubalová</dc:creator>
  <cp:lastModifiedBy>Cecílie Škubalová</cp:lastModifiedBy>
  <cp:revision>30</cp:revision>
  <dcterms:created xsi:type="dcterms:W3CDTF">2017-02-20T16:45:19Z</dcterms:created>
  <dcterms:modified xsi:type="dcterms:W3CDTF">2017-02-22T16:46:24Z</dcterms:modified>
</cp:coreProperties>
</file>