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C92-CD20-4FF6-83F7-A08E4CBE5472}" type="datetimeFigureOut">
              <a:rPr lang="cs-CZ" smtClean="0"/>
              <a:pPr/>
              <a:t>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astroje.knihovna.cz/katalog-nastroju/citace-a-bookmarking/bibliograficke-managery" TargetMode="External"/><Relationship Id="rId7" Type="http://schemas.openxmlformats.org/officeDocument/2006/relationships/hyperlink" Target="http://www.citace.com/generator.php" TargetMode="External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phil.muni.cz/informacni-vzdelavani" TargetMode="External"/><Relationship Id="rId5" Type="http://schemas.openxmlformats.org/officeDocument/2006/relationships/hyperlink" Target="http://ezdroje.muni.cz/prehled/zdroj.php?lang=cs&amp;id=197" TargetMode="External"/><Relationship Id="rId4" Type="http://schemas.openxmlformats.org/officeDocument/2006/relationships/hyperlink" Target="http://www.refworks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dulezite-dokumenty/studium/antiplag_politika_kisk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lemiss.edu/depts/general_library/instruction/resources/plagiarism_ac_honest/plagiarism_academic_honesty_tex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plagiátorství jedním z problémů citační etiky</a:t>
            </a:r>
            <a:r>
              <a:rPr lang="cs-CZ" smtClean="0"/>
              <a:t>, podoblasti </a:t>
            </a:r>
            <a:r>
              <a:rPr lang="cs-CZ" dirty="0" smtClean="0"/>
              <a:t>etiky informační</a:t>
            </a:r>
          </a:p>
          <a:p>
            <a:r>
              <a:rPr lang="cs-CZ" b="1" dirty="0" smtClean="0"/>
              <a:t>Plagiátorství</a:t>
            </a:r>
            <a:r>
              <a:rPr lang="cs-CZ" dirty="0" smtClean="0"/>
              <a:t> – projev, který nevhodně či podvodně využívá již existující práci bez svolení či uvedení jejího autora.</a:t>
            </a:r>
          </a:p>
          <a:p>
            <a:r>
              <a:rPr lang="cs-CZ" b="1" dirty="0" smtClean="0"/>
              <a:t>Duševní vlastnictví</a:t>
            </a:r>
            <a:r>
              <a:rPr lang="cs-CZ" dirty="0" smtClean="0"/>
              <a:t> – nehmotný  majetek produkovaný kognitivní činností, který získává svoji hodnotu díky vytvořené myšlence či souboru myšlenek </a:t>
            </a:r>
            <a:endParaRPr lang="cs-CZ" b="1" dirty="0" smtClean="0"/>
          </a:p>
          <a:p>
            <a:r>
              <a:rPr lang="cs-CZ" b="1" dirty="0" smtClean="0"/>
              <a:t>Antiplagiátorská politika </a:t>
            </a:r>
            <a:r>
              <a:rPr lang="cs-CZ" dirty="0" smtClean="0"/>
              <a:t>– opatření zveřejněná a prosazovaná organizací, která spravuje oblast záležitostí spojených s prevencí, detekcí a postihy za nedovolené napodobování a přejímání děl bez svolení či uvedení autora.</a:t>
            </a:r>
          </a:p>
          <a:p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 smtClean="0"/>
              <a:t>Jak se vyhnout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software na správu citací: </a:t>
            </a:r>
          </a:p>
          <a:p>
            <a:r>
              <a:rPr lang="cs-CZ" dirty="0" err="1" smtClean="0"/>
              <a:t>Zotero</a:t>
            </a:r>
            <a:r>
              <a:rPr lang="cs-CZ" dirty="0" smtClean="0"/>
              <a:t> – volně dostupný z: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zotero.org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detaily viz heslo </a:t>
            </a:r>
            <a:r>
              <a:rPr lang="cs-CZ" dirty="0" err="1" smtClean="0"/>
              <a:t>Zotero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http://nastroje.knihovna.cz/katalog-nastroju/citace-a-bookmarking/bibliograficke-managery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RefWorks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refworks.com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EndNote</a:t>
            </a:r>
            <a:r>
              <a:rPr lang="cs-CZ" dirty="0" smtClean="0"/>
              <a:t> – dostupný přes knihovnu: (</a:t>
            </a:r>
            <a:r>
              <a:rPr lang="cs-CZ" dirty="0" smtClean="0">
                <a:hlinkClick r:id="rId5"/>
              </a:rPr>
              <a:t>http://ezdroje.muni.cz/prehled/zdroj.php?lang=cs&amp;id=197</a:t>
            </a:r>
            <a:r>
              <a:rPr lang="cs-CZ" dirty="0" smtClean="0"/>
              <a:t>). Možnost absolvovat  školící lekci v knihovně ve dnech 18. či 19. dubna (</a:t>
            </a:r>
            <a:r>
              <a:rPr lang="cs-CZ" dirty="0" smtClean="0">
                <a:hlinkClick r:id="rId6"/>
              </a:rPr>
              <a:t>http://knihovna.</a:t>
            </a:r>
            <a:r>
              <a:rPr lang="cs-CZ" dirty="0" err="1" smtClean="0">
                <a:hlinkClick r:id="rId6"/>
              </a:rPr>
              <a:t>phil.muni.cz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informacni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vzdelavani</a:t>
            </a:r>
            <a:r>
              <a:rPr lang="cs-CZ" dirty="0" smtClean="0">
                <a:hlinkClick r:id="rId6"/>
              </a:rPr>
              <a:t>#</a:t>
            </a:r>
            <a:r>
              <a:rPr lang="cs-CZ" dirty="0" err="1" smtClean="0">
                <a:hlinkClick r:id="rId6"/>
              </a:rPr>
              <a:t>CitM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software na tvorbu citací – Citace 2.0</a:t>
            </a:r>
            <a:r>
              <a:rPr lang="cs-CZ" sz="3100" dirty="0" smtClean="0"/>
              <a:t> </a:t>
            </a:r>
            <a:r>
              <a:rPr lang="cs-CZ" sz="3100" dirty="0" smtClean="0">
                <a:hlinkClick r:id="rId7"/>
              </a:rPr>
              <a:t>http://www.citace.</a:t>
            </a:r>
            <a:r>
              <a:rPr lang="cs-CZ" sz="3100" dirty="0" err="1" smtClean="0">
                <a:hlinkClick r:id="rId7"/>
              </a:rPr>
              <a:t>com</a:t>
            </a:r>
            <a:r>
              <a:rPr lang="cs-CZ" sz="3100" dirty="0" smtClean="0">
                <a:hlinkClick r:id="rId7"/>
              </a:rPr>
              <a:t>/</a:t>
            </a:r>
            <a:r>
              <a:rPr lang="cs-CZ" sz="3100" dirty="0" err="1" smtClean="0">
                <a:hlinkClick r:id="rId7"/>
              </a:rPr>
              <a:t>generator.php</a:t>
            </a:r>
            <a:r>
              <a:rPr lang="cs-CZ" sz="3100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 psaní skupinového příspěvku, zprávy či projektu zkontrolujte pro jistotu dvakrát, že jsou uvedeny všechny citace</a:t>
            </a:r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3600" dirty="0" err="1" smtClean="0"/>
              <a:t>Antiplagiátorská</a:t>
            </a:r>
            <a:r>
              <a:rPr lang="cs-CZ" sz="3600" dirty="0" smtClean="0"/>
              <a:t> politika</a:t>
            </a:r>
            <a:endParaRPr kumimoji="0" lang="cs-CZ" sz="3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23528" y="1196752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Prosazuje akademickou poctivost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Postihuje plagiátorství, včetně plagiátorství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noProof="0" dirty="0" smtClean="0"/>
              <a:t>   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neporušujícího autorská práva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b="1" dirty="0" smtClean="0"/>
              <a:t>   Antiplagiátorská politika Kabinetu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/>
              <a:t>    knihovnictví</a:t>
            </a:r>
            <a:r>
              <a:rPr lang="cs-CZ" sz="3200" dirty="0" smtClean="0"/>
              <a:t> (Studijní předpisy na stránkách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dirty="0" smtClean="0"/>
              <a:t>    VIK):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3200" dirty="0" smtClean="0"/>
              <a:t>-    jakákoliv úloha, obsahující plagiátorské materiály bude hodnocena známkou F, vztahující se na celý kurz. Postihy mohou být i tvrdší v závislosti na vážnosti přestupku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922338"/>
          </a:xfrm>
        </p:spPr>
        <p:txBody>
          <a:bodyPr/>
          <a:lstStyle/>
          <a:p>
            <a:pPr lvl="0">
              <a:defRPr/>
            </a:pPr>
            <a:r>
              <a:rPr lang="cs-CZ" dirty="0" err="1" smtClean="0"/>
              <a:t>Antiplagiátorská</a:t>
            </a:r>
            <a:r>
              <a:rPr lang="cs-CZ" dirty="0" smtClean="0"/>
              <a:t> politika</a:t>
            </a:r>
            <a:endParaRPr lang="cs-CZ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551725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800" dirty="0" smtClean="0"/>
              <a:t>Dr</a:t>
            </a:r>
            <a:r>
              <a:rPr lang="cs-CZ" sz="2800" dirty="0"/>
              <a:t>. </a:t>
            </a:r>
            <a:r>
              <a:rPr lang="cs-CZ" sz="2800" dirty="0" err="1"/>
              <a:t>Russel</a:t>
            </a:r>
            <a:r>
              <a:rPr lang="cs-CZ" sz="2800" dirty="0"/>
              <a:t> </a:t>
            </a:r>
            <a:r>
              <a:rPr lang="cs-CZ" sz="2800" dirty="0" err="1"/>
              <a:t>Williams</a:t>
            </a:r>
            <a:r>
              <a:rPr lang="cs-CZ" sz="2800" dirty="0"/>
              <a:t> z Floridské Státní Univerzity nabízí tyto rady pro vyvarování se neúmyslnému plagiátorství: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pokud přebíráte z jakéhokoli zdroje materiál, který není váš a vkládáte ho do své práce, musíte poskytnout buď přiměřenou poznámku pod čarou, koncovou poznámku, vsuvku nebo bibliografickou referenci na zdrojový materiál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každý materiál citovaný doslovně z jiného zdroje musí být uzavřen v uvozovkách a jeho zdroj označen tak, jak je zmíněno v 1)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materiál nepřevzatý z textu doslovně, ale pouze parafrázovaný musí být také označen způsobem určeným v 1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Antiplagiátorská politika </a:t>
            </a:r>
            <a:r>
              <a:rPr lang="cs-CZ" sz="2800" dirty="0" err="1" smtClean="0"/>
              <a:t>KISKu</a:t>
            </a:r>
            <a:r>
              <a:rPr lang="cs-CZ" sz="2800" dirty="0" smtClean="0"/>
              <a:t>:</a:t>
            </a:r>
          </a:p>
          <a:p>
            <a:pPr>
              <a:buNone/>
            </a:pPr>
            <a:r>
              <a:rPr lang="cs-CZ" sz="2800" dirty="0">
                <a:hlinkClick r:id="rId2"/>
              </a:rPr>
              <a:t>http://</a:t>
            </a:r>
            <a:r>
              <a:rPr lang="cs-CZ" sz="2800" dirty="0" smtClean="0">
                <a:hlinkClick r:id="rId2"/>
              </a:rPr>
              <a:t>kisk.phil.muni.cz/dulezite-dokumenty/studium/antiplag_politika_kisk.pdf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Identifikace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Odpovědi k souboru Identifikace plagiátorství (umístěn samostatně ve studijních materiálech)</a:t>
            </a:r>
          </a:p>
          <a:p>
            <a:r>
              <a:rPr lang="cs-CZ" dirty="0" smtClean="0"/>
              <a:t>Správné </a:t>
            </a:r>
            <a:r>
              <a:rPr lang="cs-CZ" dirty="0" smtClean="0"/>
              <a:t>odpovědi:  </a:t>
            </a:r>
          </a:p>
          <a:p>
            <a:pPr marL="514350" indent="-514350">
              <a:buAutoNum type="arabicPeriod"/>
            </a:pPr>
            <a:r>
              <a:rPr lang="cs-CZ" dirty="0" smtClean="0"/>
              <a:t>B</a:t>
            </a:r>
          </a:p>
          <a:p>
            <a:pPr marL="514350" indent="-514350">
              <a:buAutoNum type="arabicPeriod"/>
            </a:pPr>
            <a:r>
              <a:rPr lang="cs-CZ" dirty="0" smtClean="0"/>
              <a:t>A</a:t>
            </a:r>
          </a:p>
          <a:p>
            <a:pPr marL="514350" indent="-514350">
              <a:buAutoNum type="arabicPeriod"/>
            </a:pPr>
            <a:r>
              <a:rPr lang="cs-CZ" dirty="0" smtClean="0"/>
              <a:t>B</a:t>
            </a:r>
          </a:p>
          <a:p>
            <a:pPr marL="514350" indent="-514350">
              <a:buAutoNum type="arabicPeriod"/>
            </a:pPr>
            <a:r>
              <a:rPr lang="cs-CZ" dirty="0" smtClean="0"/>
              <a:t>B</a:t>
            </a:r>
          </a:p>
          <a:p>
            <a:pPr marL="514350" indent="-514350">
              <a:buAutoNum type="arabicPeriod"/>
            </a:pPr>
            <a:r>
              <a:rPr lang="cs-CZ" dirty="0" smtClean="0"/>
              <a:t>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23528" y="1124744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Krádež duševního vlastnictví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Nedostatečně naplněný standard kreativity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Porušení osobnostního a morálního práva předchozího autora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Podvodné zkreslení </a:t>
            </a:r>
            <a:br>
              <a:rPr lang="cs-CZ" sz="3200" dirty="0" smtClean="0"/>
            </a:br>
            <a:r>
              <a:rPr lang="cs-CZ" sz="3200" dirty="0" smtClean="0"/>
              <a:t>autorství</a:t>
            </a:r>
          </a:p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Proč je plagiátorství odsuzováno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365104"/>
            <a:ext cx="2808312" cy="157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Obdélník 24"/>
          <p:cNvSpPr/>
          <p:nvPr/>
        </p:nvSpPr>
        <p:spPr>
          <a:xfrm>
            <a:off x="5580112" y="5949280"/>
            <a:ext cx="25842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Zdroj: http://www.</a:t>
            </a:r>
            <a:r>
              <a:rPr lang="cs-CZ" sz="1200" dirty="0" err="1" smtClean="0"/>
              <a:t>copyrightblog.com</a:t>
            </a:r>
            <a:r>
              <a:rPr lang="cs-CZ" sz="1200" dirty="0" smtClean="0"/>
              <a:t>/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je plagiátorství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251520" y="1196752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3200" dirty="0" smtClean="0"/>
              <a:t>Podvodné jednání – vydávání nepůvodního díla za vlastní výtvor</a:t>
            </a:r>
          </a:p>
          <a:p>
            <a:endParaRPr lang="cs-CZ" sz="3200" dirty="0" smtClean="0"/>
          </a:p>
          <a:p>
            <a:r>
              <a:rPr lang="cs-CZ" sz="3200" dirty="0" smtClean="0"/>
              <a:t>Zatajující jednání - ukrývání nesprávných a nevhodných použití díla</a:t>
            </a:r>
          </a:p>
          <a:p>
            <a:endParaRPr lang="cs-CZ" sz="3200" dirty="0" smtClean="0"/>
          </a:p>
          <a:p>
            <a:r>
              <a:rPr lang="cs-CZ" sz="3200" b="1" dirty="0" smtClean="0"/>
              <a:t>VÝJIMKA</a:t>
            </a:r>
            <a:r>
              <a:rPr lang="cs-CZ" sz="3200" dirty="0" smtClean="0"/>
              <a:t>: situace v nichž všeobecně přijímané hodnoty opovrhovány – např. pirátství a veřejně deklarované porušení copyrightu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Co je plagiátorství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doslovné kopírování zveřejněného materiálu 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parafrázovaní bez uvedení zdroje materiálu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kopírování domácího úkolu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opsání odpovědí na otázky z testu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vypracování úkol někým jiným (i na zakázku)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i nezáměrné plagiátorství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endParaRPr lang="cs-CZ" dirty="0" smtClean="0"/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r>
              <a:rPr lang="cs-CZ" dirty="0" smtClean="0"/>
              <a:t>Video University </a:t>
            </a:r>
            <a:r>
              <a:rPr lang="cs-CZ" dirty="0" err="1" smtClean="0"/>
              <a:t>of</a:t>
            </a:r>
            <a:r>
              <a:rPr lang="cs-CZ" dirty="0" smtClean="0"/>
              <a:t> Mississippi </a:t>
            </a:r>
            <a:r>
              <a:rPr lang="cs-CZ" dirty="0" err="1" smtClean="0"/>
              <a:t>Libraries</a:t>
            </a:r>
            <a:r>
              <a:rPr lang="cs-CZ" dirty="0" smtClean="0"/>
              <a:t> o plagiátorství: </a:t>
            </a:r>
            <a:endParaRPr lang="cs-CZ" sz="2200" dirty="0" smtClean="0">
              <a:hlinkClick r:id="rId2"/>
            </a:endParaRP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r>
              <a:rPr lang="cs-CZ" sz="2200" u="sng" dirty="0" smtClean="0">
                <a:hlinkClick r:id="rId2"/>
              </a:rPr>
              <a:t>http://www.</a:t>
            </a:r>
            <a:r>
              <a:rPr lang="cs-CZ" sz="2200" u="sng" dirty="0" err="1" smtClean="0">
                <a:hlinkClick r:id="rId2"/>
              </a:rPr>
              <a:t>olemiss.edu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depts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general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library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instruction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resources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plagiarism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ac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honest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plagiarism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academic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honesty</a:t>
            </a:r>
            <a:r>
              <a:rPr lang="cs-CZ" sz="2200" u="sng" dirty="0" smtClean="0">
                <a:hlinkClick r:id="rId2"/>
              </a:rPr>
              <a:t>_text.</a:t>
            </a:r>
            <a:r>
              <a:rPr lang="cs-CZ" sz="2200" u="sng" dirty="0" err="1" smtClean="0">
                <a:hlinkClick r:id="rId2"/>
              </a:rPr>
              <a:t>html</a:t>
            </a:r>
            <a:r>
              <a:rPr lang="cs-CZ" sz="2200" dirty="0" smtClean="0"/>
              <a:t>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endParaRPr lang="cs-CZ" dirty="0" smtClean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22" name="Nadpis 1"/>
          <p:cNvSpPr txBox="1">
            <a:spLocks/>
          </p:cNvSpPr>
          <p:nvPr/>
        </p:nvSpPr>
        <p:spPr>
          <a:xfrm>
            <a:off x="467544" y="0"/>
            <a:ext cx="8568952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je plagiátorství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>
          <a:xfrm>
            <a:off x="806896" y="1052736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3200" dirty="0" smtClean="0"/>
              <a:t>Dva typy plagiátorství:</a:t>
            </a:r>
          </a:p>
          <a:p>
            <a:endParaRPr lang="cs-CZ" sz="3200" dirty="0" smtClean="0"/>
          </a:p>
          <a:p>
            <a:r>
              <a:rPr lang="cs-CZ" sz="3200" b="1" dirty="0" smtClean="0"/>
              <a:t>1. Chybějící autorské zplnomocnění </a:t>
            </a:r>
          </a:p>
          <a:p>
            <a:pPr marL="441325"/>
            <a:r>
              <a:rPr lang="cs-CZ" sz="3200" dirty="0" smtClean="0"/>
              <a:t>Typicky krádež duševního vlastnictví nebo porušení autorského práva</a:t>
            </a:r>
          </a:p>
          <a:p>
            <a:pPr marL="441325"/>
            <a:r>
              <a:rPr lang="cs-CZ" sz="3200" dirty="0" smtClean="0"/>
              <a:t>připravuje vlastníka copyrightu o příjem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800" dirty="0" smtClean="0"/>
              <a:t>Př. neautorizovaná distribuce hudby na webu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437112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Obdélník 23"/>
          <p:cNvSpPr/>
          <p:nvPr/>
        </p:nvSpPr>
        <p:spPr>
          <a:xfrm>
            <a:off x="6588224" y="5445224"/>
            <a:ext cx="1547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Zdroj: http://www.safe-</a:t>
            </a:r>
            <a:r>
              <a:rPr lang="cs-CZ" sz="1200" dirty="0" err="1" smtClean="0"/>
              <a:t>corp.biz</a:t>
            </a:r>
            <a:r>
              <a:rPr lang="cs-CZ" sz="1200" dirty="0" smtClean="0"/>
              <a:t>/</a:t>
            </a:r>
            <a:r>
              <a:rPr lang="cs-CZ" sz="1200" dirty="0" err="1" smtClean="0"/>
              <a:t>graphics</a:t>
            </a:r>
            <a:r>
              <a:rPr lang="cs-CZ" sz="1200" dirty="0" smtClean="0"/>
              <a:t>/</a:t>
            </a:r>
            <a:r>
              <a:rPr lang="cs-CZ" sz="1200" dirty="0" err="1" smtClean="0"/>
              <a:t>solutions</a:t>
            </a:r>
            <a:r>
              <a:rPr lang="cs-CZ" sz="1200" dirty="0" smtClean="0"/>
              <a:t>/copyright_</a:t>
            </a:r>
            <a:r>
              <a:rPr lang="cs-CZ" sz="1200" dirty="0" err="1" smtClean="0"/>
              <a:t>infringement.jpg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568952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200" b="1" dirty="0" smtClean="0"/>
              <a:t>Co je plagiátorství</a:t>
            </a:r>
            <a:endParaRPr lang="cs-CZ" sz="3200" b="1" dirty="0"/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cs-CZ" sz="3200" b="1" dirty="0" smtClean="0"/>
              <a:t>2. Chybějící doložení autorství </a:t>
            </a:r>
          </a:p>
          <a:p>
            <a:pPr marL="361950"/>
            <a:r>
              <a:rPr lang="cs-CZ" sz="3200" dirty="0" smtClean="0"/>
              <a:t>Zkopírování úryvků či celých děl bez uvedení jejich autora v citaci 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nejde o poručení copyrightu – vzácně se řeší před soudem 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spíše než zákonů se týká kulturních zvyklostí (středověká Evropa copyright neuznávala).</a:t>
            </a:r>
          </a:p>
          <a:p>
            <a:pPr marL="441325" indent="-441325"/>
            <a:endParaRPr lang="cs-CZ" sz="3000" dirty="0" smtClean="0"/>
          </a:p>
          <a:p>
            <a:pPr marL="441325" indent="-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600" dirty="0" smtClean="0"/>
              <a:t>Př. 1 publikování anonymních básní z 19. st. jako svých vlastních</a:t>
            </a:r>
          </a:p>
          <a:p>
            <a:pPr marL="441325" indent="-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600" dirty="0" smtClean="0"/>
              <a:t>Př. 2  distribuce ilegálních pornografických materiálů jako vlastní produkce </a:t>
            </a:r>
            <a:r>
              <a:rPr lang="cs-CZ" sz="2600" dirty="0" smtClean="0">
                <a:sym typeface="Symbol"/>
              </a:rPr>
              <a:t> ilegální materiál nemá copyright, přesto jde o plagiátorství</a:t>
            </a:r>
            <a:endParaRPr lang="cs-CZ" sz="2600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není plagiátorství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457200" y="908720"/>
            <a:ext cx="82296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cs-CZ" sz="3200" dirty="0" smtClean="0"/>
              <a:t>Situace, v nichž je opakování dřívějších projevů bez uvedení autorství akceptovatelné</a:t>
            </a:r>
          </a:p>
          <a:p>
            <a:r>
              <a:rPr lang="cs-CZ" sz="3200" dirty="0" smtClean="0"/>
              <a:t>Příklady: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běžně opakované vtipy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vžitá data historických událostí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běžně známá fakta, běžná znalost (dostupné ve slovnících a encyklopediích) - základ znalostí  společenství vzdělaných lidí</a:t>
            </a:r>
          </a:p>
          <a:p>
            <a:pPr marL="536575" indent="-268288">
              <a:buFont typeface="Arial" pitchFamily="34" charset="0"/>
              <a:buChar char="•"/>
            </a:pPr>
            <a:endParaRPr lang="cs-CZ" sz="3200" dirty="0" smtClean="0"/>
          </a:p>
          <a:p>
            <a:r>
              <a:rPr lang="cs-CZ" sz="2800" b="1" dirty="0" smtClean="0"/>
              <a:t>TIP</a:t>
            </a:r>
            <a:r>
              <a:rPr lang="cs-CZ" sz="2800" dirty="0" smtClean="0"/>
              <a:t>: empirické pravidlo – pokud je ta stejná informace opakovaná v pěti a více na sobě nezávislých zdrojích, lze ji považovat za běžnou znalost</a:t>
            </a:r>
          </a:p>
          <a:p>
            <a:r>
              <a:rPr lang="cs-CZ" sz="2600" b="1" dirty="0" smtClean="0"/>
              <a:t>ALE</a:t>
            </a:r>
            <a:r>
              <a:rPr lang="cs-CZ" sz="2600" dirty="0" smtClean="0"/>
              <a:t>: znalost je běžná jen pro někoho, jen v dané odborné komunitě. Vždy přemýšlejte nad publikem, kterému je dílo určeno!</a:t>
            </a:r>
            <a:r>
              <a:rPr lang="cs-CZ" sz="3200" dirty="0" smtClean="0"/>
              <a:t> </a:t>
            </a:r>
          </a:p>
          <a:p>
            <a:pPr>
              <a:buNone/>
            </a:pPr>
            <a:endParaRPr lang="cs-CZ" sz="3200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citovat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část akademické poctivosti – čest k sobě, k vyučujícím </a:t>
            </a:r>
          </a:p>
          <a:p>
            <a:r>
              <a:rPr lang="cs-CZ" dirty="0" smtClean="0"/>
              <a:t>ocenění osob, které původně na myšlenky přišly</a:t>
            </a:r>
          </a:p>
          <a:p>
            <a:r>
              <a:rPr lang="cs-CZ" dirty="0" smtClean="0"/>
              <a:t>projev věrohodnosti myšlenek a podloženosti názorů</a:t>
            </a:r>
          </a:p>
          <a:p>
            <a:r>
              <a:rPr lang="cs-CZ" dirty="0" smtClean="0"/>
              <a:t>citace jiných než vlastních vědeckých článků a učebnic označuje kvalitu a šíři výzkumu</a:t>
            </a:r>
          </a:p>
          <a:p>
            <a:r>
              <a:rPr lang="cs-CZ" dirty="0" smtClean="0"/>
              <a:t>orientace vědců a čtenářů na další zdroje a informace</a:t>
            </a:r>
          </a:p>
          <a:p>
            <a:endParaRPr lang="cs-CZ" dirty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vyhnout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496944" cy="504056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Citujeme vše, co je duševním vlastnictvím – obrázky, grafy, zvukové a obrazové záznamy, sdělní z mailů a přednášek apod.</a:t>
            </a:r>
          </a:p>
          <a:p>
            <a:r>
              <a:rPr lang="cs-CZ" sz="2400" dirty="0" smtClean="0"/>
              <a:t>Výjimka: běžná znalost</a:t>
            </a:r>
          </a:p>
          <a:p>
            <a:r>
              <a:rPr lang="cs-CZ" dirty="0" smtClean="0"/>
              <a:t>Citace – označit uvozovkami a uvést bibliografickou referenci</a:t>
            </a:r>
          </a:p>
          <a:p>
            <a:r>
              <a:rPr lang="cs-CZ" dirty="0" smtClean="0"/>
              <a:t>Parafráze – myšlenky z práce někoho jiného vyjádřené vlastními slovy – nutno uvést bibliografickou referenci</a:t>
            </a:r>
          </a:p>
          <a:p>
            <a:r>
              <a:rPr lang="cs-CZ" dirty="0" smtClean="0"/>
              <a:t>Různé citační styly – ISO 690, APA, Chicago </a:t>
            </a:r>
            <a:r>
              <a:rPr lang="cs-CZ" dirty="0" err="1" smtClean="0"/>
              <a:t>manual</a:t>
            </a:r>
            <a:r>
              <a:rPr lang="cs-CZ" dirty="0" smtClean="0"/>
              <a:t> style, MLA atd.</a:t>
            </a:r>
          </a:p>
          <a:p>
            <a:r>
              <a:rPr lang="cs-CZ" dirty="0" smtClean="0"/>
              <a:t>Vyzkoušejte si cvičení Identifikace plagiátorství (</a:t>
            </a:r>
            <a:r>
              <a:rPr lang="cs-CZ" dirty="0" err="1" smtClean="0"/>
              <a:t>Wordovský</a:t>
            </a:r>
            <a:r>
              <a:rPr lang="cs-CZ" dirty="0" smtClean="0"/>
              <a:t> soubor uložený v IS). </a:t>
            </a:r>
          </a:p>
          <a:p>
            <a:pPr>
              <a:buNone/>
            </a:pPr>
            <a:endParaRPr lang="cs-CZ" dirty="0" smtClean="0"/>
          </a:p>
          <a:p>
            <a:endParaRPr lang="cs-CZ" sz="1400" dirty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-27384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802</Words>
  <Application>Microsoft Office PowerPoint</Application>
  <PresentationFormat>Předvádění na obrazovce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Plagiátorství</vt:lpstr>
      <vt:lpstr>Prezentace aplikace PowerPoint</vt:lpstr>
      <vt:lpstr>Prezentace aplikace PowerPoint</vt:lpstr>
      <vt:lpstr>Co je plagiátorství </vt:lpstr>
      <vt:lpstr>Prezentace aplikace PowerPoint</vt:lpstr>
      <vt:lpstr>Prezentace aplikace PowerPoint</vt:lpstr>
      <vt:lpstr>Prezentace aplikace PowerPoint</vt:lpstr>
      <vt:lpstr>Proč citovat</vt:lpstr>
      <vt:lpstr>Jak se vyhnout plagiátorství</vt:lpstr>
      <vt:lpstr>Jak se vyhnout plagiátorství</vt:lpstr>
      <vt:lpstr>Prezentace aplikace PowerPoint</vt:lpstr>
      <vt:lpstr>Antiplagiátorská politika</vt:lpstr>
      <vt:lpstr>Cvičení Identifikace plagiátorství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Plagiátorství</dc:title>
  <dc:creator>Michal</dc:creator>
  <cp:lastModifiedBy>Michal Lorenz</cp:lastModifiedBy>
  <cp:revision>7</cp:revision>
  <dcterms:created xsi:type="dcterms:W3CDTF">2012-03-06T09:51:11Z</dcterms:created>
  <dcterms:modified xsi:type="dcterms:W3CDTF">2016-03-04T09:48:55Z</dcterms:modified>
</cp:coreProperties>
</file>