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402" r:id="rId2"/>
    <p:sldId id="353" r:id="rId3"/>
    <p:sldId id="354" r:id="rId4"/>
    <p:sldId id="470" r:id="rId5"/>
    <p:sldId id="469" r:id="rId6"/>
    <p:sldId id="475" r:id="rId7"/>
    <p:sldId id="471" r:id="rId8"/>
    <p:sldId id="476" r:id="rId9"/>
    <p:sldId id="478" r:id="rId10"/>
    <p:sldId id="477" r:id="rId11"/>
    <p:sldId id="479" r:id="rId12"/>
    <p:sldId id="473" r:id="rId13"/>
    <p:sldId id="480" r:id="rId14"/>
    <p:sldId id="474" r:id="rId15"/>
    <p:sldId id="481" r:id="rId16"/>
    <p:sldId id="472" r:id="rId17"/>
    <p:sldId id="482" r:id="rId18"/>
    <p:sldId id="483" r:id="rId19"/>
    <p:sldId id="485" r:id="rId20"/>
    <p:sldId id="487" r:id="rId21"/>
    <p:sldId id="486" r:id="rId22"/>
    <p:sldId id="484" r:id="rId23"/>
    <p:sldId id="489" r:id="rId24"/>
    <p:sldId id="491" r:id="rId25"/>
    <p:sldId id="488" r:id="rId26"/>
    <p:sldId id="490" r:id="rId27"/>
    <p:sldId id="493" r:id="rId28"/>
    <p:sldId id="492" r:id="rId29"/>
    <p:sldId id="494" r:id="rId30"/>
    <p:sldId id="496" r:id="rId31"/>
    <p:sldId id="497" r:id="rId32"/>
    <p:sldId id="498" r:id="rId33"/>
    <p:sldId id="499" r:id="rId34"/>
    <p:sldId id="495" r:id="rId35"/>
    <p:sldId id="500" r:id="rId36"/>
    <p:sldId id="504" r:id="rId37"/>
    <p:sldId id="501" r:id="rId38"/>
    <p:sldId id="502" r:id="rId39"/>
    <p:sldId id="503" r:id="rId40"/>
    <p:sldId id="468" r:id="rId41"/>
    <p:sldId id="512" r:id="rId42"/>
    <p:sldId id="505" r:id="rId43"/>
    <p:sldId id="506" r:id="rId44"/>
    <p:sldId id="507" r:id="rId45"/>
    <p:sldId id="508" r:id="rId46"/>
    <p:sldId id="509" r:id="rId47"/>
    <p:sldId id="510" r:id="rId48"/>
    <p:sldId id="511" r:id="rId49"/>
    <p:sldId id="258" r:id="rId50"/>
  </p:sldIdLst>
  <p:sldSz cx="9144000" cy="6858000" type="screen4x3"/>
  <p:notesSz cx="6858000" cy="9144000"/>
  <p:custDataLst>
    <p:tags r:id="rId5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7" d="100"/>
          <a:sy n="77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975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4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6651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17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393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23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2097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8039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36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6257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40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3603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49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47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oai2?verb=ListMetadataFormats" TargetMode="External"/><Relationship Id="rId7" Type="http://schemas.openxmlformats.org/officeDocument/2006/relationships/hyperlink" Target="http://arxiv.org/oai2?verb=GetRecord&amp;metadataPrefix=oai_dc&amp;identifier=oai:arXiv.org:adap-org/9311003" TargetMode="External"/><Relationship Id="rId2" Type="http://schemas.openxmlformats.org/officeDocument/2006/relationships/hyperlink" Target="http://arxiv.org/oai2?verb=Identif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port.arxiv.org/oai2?verb=ListRecords&amp;metadataPrefix=oai_dc&amp;set=stat" TargetMode="External"/><Relationship Id="rId5" Type="http://schemas.openxmlformats.org/officeDocument/2006/relationships/hyperlink" Target="http://arxiv.org/oai2?verb=ListIdentifiers&amp;metadataPrefix=oai_dc" TargetMode="External"/><Relationship Id="rId4" Type="http://schemas.openxmlformats.org/officeDocument/2006/relationships/hyperlink" Target="http://arxiv.org/oai2?verb=ListSet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sru/specs/cql.html" TargetMode="External"/><Relationship Id="rId2" Type="http://schemas.openxmlformats.org/officeDocument/2006/relationships/hyperlink" Target="http://www.loc.gov/standards/s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mol.phil.muni.cz/adssru?version=1.1&amp;operation=searchRetrieve&amp;query=dinosaur&amp;maximumRecords=10" TargetMode="External"/><Relationship Id="rId2" Type="http://schemas.openxmlformats.org/officeDocument/2006/relationships/hyperlink" Target="http://www.loc.gov/standards/s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.gov/standards/sru/misc/simple.html" TargetMode="External"/><Relationship Id="rId4" Type="http://schemas.openxmlformats.org/officeDocument/2006/relationships/hyperlink" Target="http://opencontent.indexdata.com/wikipedia?version=1.1&amp;operation=searchRetrieve&amp;query=Einstein&amp;maximumRecords=3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soap12-part0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php-sip2/wiki/UsageExample" TargetMode="External"/><Relationship Id="rId2" Type="http://schemas.openxmlformats.org/officeDocument/2006/relationships/hyperlink" Target="http://multimedia.3m.com/mws/media/355361O/sip2-protocol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interes.kisk.cz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knihovna.fss.muni.cz/Samoobsluha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ius.cz/smartkat.htm" TargetMode="External"/><Relationship Id="rId2" Type="http://schemas.openxmlformats.org/officeDocument/2006/relationships/hyperlink" Target="http://www.inflow.cz/aplikace-smartlib-revoluce-v-knihovnickych-sluzba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unes.apple.com/cz/app/ptejte-se/id626209466?mt=8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obalkyknih.cz/doc/Dokumentace_API_OKCZ_3.0.pd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z3950/agenc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z395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>
                <a:solidFill>
                  <a:schemeClr val="bg1"/>
                </a:solidFill>
              </a:rPr>
              <a:t>Martin Krčál</a:t>
            </a:r>
            <a:endParaRPr lang="uk-UA" sz="2400" b="1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 smtClean="0">
                <a:latin typeface="Tahoma" panose="020B0604030504040204" pitchFamily="34" charset="0"/>
              </a:rPr>
              <a:t>KSS - kurz </a:t>
            </a:r>
            <a:r>
              <a:rPr lang="cs-CZ" b="1" dirty="0">
                <a:latin typeface="Tahoma" panose="020B0604030504040204" pitchFamily="34" charset="0"/>
              </a:rPr>
              <a:t>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10. března 2017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4. </a:t>
            </a: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Technologie v knihovnách a trendy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 v DC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300" y="1196752"/>
            <a:ext cx="8401050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Identify</a:t>
            </a:r>
            <a:r>
              <a:rPr lang="cs-CZ" sz="2000" dirty="0"/>
              <a:t> = popis služby</a:t>
            </a:r>
          </a:p>
          <a:p>
            <a:pPr lvl="1"/>
            <a:r>
              <a:rPr lang="en-US" sz="1600" dirty="0">
                <a:hlinkClick r:id="rId2"/>
              </a:rPr>
              <a:t>http://arxiv.org/oai2?verb=Identify</a:t>
            </a:r>
            <a:endParaRPr lang="en-US" sz="1600" dirty="0"/>
          </a:p>
          <a:p>
            <a:r>
              <a:rPr lang="cs-CZ" sz="2000" dirty="0" err="1"/>
              <a:t>ListMetadataFormats</a:t>
            </a:r>
            <a:r>
              <a:rPr lang="cs-CZ" sz="2000" dirty="0"/>
              <a:t> = seznam formátů</a:t>
            </a:r>
          </a:p>
          <a:p>
            <a:pPr lvl="1"/>
            <a:r>
              <a:rPr lang="en-US" sz="1600" dirty="0">
                <a:hlinkClick r:id="rId3"/>
              </a:rPr>
              <a:t>http://arxiv.org/oai2?verb=ListMetadataFormats</a:t>
            </a:r>
            <a:endParaRPr lang="cs-CZ" sz="1600" dirty="0"/>
          </a:p>
          <a:p>
            <a:r>
              <a:rPr lang="cs-CZ" sz="2000" dirty="0" err="1"/>
              <a:t>ListSets</a:t>
            </a:r>
            <a:r>
              <a:rPr lang="cs-CZ" sz="2000" dirty="0"/>
              <a:t> = seznam sestav (dle fakulty, oborů)</a:t>
            </a:r>
          </a:p>
          <a:p>
            <a:pPr lvl="1"/>
            <a:r>
              <a:rPr lang="en-US" sz="1600" dirty="0">
                <a:hlinkClick r:id="rId4"/>
              </a:rPr>
              <a:t>http://arxiv.org/oai2?verb=ListSets</a:t>
            </a:r>
            <a:endParaRPr lang="en-US" sz="1600" dirty="0"/>
          </a:p>
          <a:p>
            <a:r>
              <a:rPr lang="cs-CZ" sz="2000" dirty="0" err="1"/>
              <a:t>ListIdentifiers</a:t>
            </a:r>
            <a:r>
              <a:rPr lang="cs-CZ" sz="2000" dirty="0"/>
              <a:t> = seznam všech identifikátorů</a:t>
            </a:r>
          </a:p>
          <a:p>
            <a:pPr lvl="1"/>
            <a:r>
              <a:rPr lang="en-US" sz="1600" dirty="0">
                <a:hlinkClick r:id="rId5"/>
              </a:rPr>
              <a:t>http://arxiv.org/oai2?verb=ListIdentifiers&amp;metadataPrefix=oai_dc</a:t>
            </a:r>
            <a:endParaRPr lang="cs-CZ" sz="1600" dirty="0"/>
          </a:p>
          <a:p>
            <a:r>
              <a:rPr lang="cs-CZ" sz="2000" dirty="0" err="1"/>
              <a:t>ListRecords</a:t>
            </a:r>
            <a:r>
              <a:rPr lang="cs-CZ" sz="2000" dirty="0"/>
              <a:t> = seznam všech záznamů</a:t>
            </a:r>
          </a:p>
          <a:p>
            <a:pPr lvl="1"/>
            <a:r>
              <a:rPr lang="en-US" sz="1600" dirty="0">
                <a:hlinkClick r:id="rId6"/>
              </a:rPr>
              <a:t>http://export.arxiv.org/oai2?verb=ListRecords&amp;metadataPrefix=oai_dc&amp;set=stat</a:t>
            </a:r>
            <a:endParaRPr lang="cs-CZ" sz="1600" dirty="0"/>
          </a:p>
          <a:p>
            <a:r>
              <a:rPr lang="cs-CZ" sz="2000" dirty="0" err="1"/>
              <a:t>GetRecord</a:t>
            </a:r>
            <a:r>
              <a:rPr lang="cs-CZ" sz="2000" dirty="0"/>
              <a:t> = získat záznam</a:t>
            </a:r>
          </a:p>
          <a:p>
            <a:pPr lvl="1"/>
            <a:r>
              <a:rPr lang="en-US" sz="1600" dirty="0">
                <a:hlinkClick r:id="rId7"/>
              </a:rPr>
              <a:t>http://arxiv.org/oai2?verb=GetRecord&amp;metadataPrefix=oai_dc&amp;identifier=oai:arXiv.org:adap-org/9311003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9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SRU/SRW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LoC</a:t>
            </a:r>
            <a:endParaRPr lang="cs-CZ" dirty="0"/>
          </a:p>
          <a:p>
            <a:r>
              <a:rPr lang="cs-CZ" dirty="0"/>
              <a:t>standard založený na XML</a:t>
            </a:r>
          </a:p>
          <a:p>
            <a:r>
              <a:rPr lang="cs-CZ" dirty="0"/>
              <a:t>pro vyhledávání záznamů ve vzdálených systémech přes URL</a:t>
            </a:r>
          </a:p>
          <a:p>
            <a:r>
              <a:rPr lang="cs-CZ" dirty="0"/>
              <a:t>jazyk </a:t>
            </a:r>
            <a:r>
              <a:rPr lang="cs-CZ" dirty="0">
                <a:hlinkClick r:id="rId3"/>
              </a:rPr>
              <a:t>CQL</a:t>
            </a:r>
            <a:endParaRPr lang="cs-CZ" dirty="0"/>
          </a:p>
          <a:p>
            <a:r>
              <a:rPr lang="cs-CZ" dirty="0"/>
              <a:t>server/</a:t>
            </a:r>
            <a:r>
              <a:rPr lang="cs-CZ" dirty="0" err="1"/>
              <a:t>báze?parametry</a:t>
            </a:r>
            <a:endParaRPr lang="cs-CZ" dirty="0"/>
          </a:p>
          <a:p>
            <a:pPr lvl="1"/>
            <a:r>
              <a:rPr lang="cs-CZ" dirty="0" err="1"/>
              <a:t>version</a:t>
            </a:r>
            <a:r>
              <a:rPr lang="cs-CZ" dirty="0"/>
              <a:t>, </a:t>
            </a:r>
            <a:r>
              <a:rPr lang="cs-CZ" dirty="0" err="1"/>
              <a:t>operation</a:t>
            </a:r>
            <a:r>
              <a:rPr lang="cs-CZ" dirty="0"/>
              <a:t>, </a:t>
            </a:r>
            <a:r>
              <a:rPr lang="cs-CZ" dirty="0" err="1"/>
              <a:t>query</a:t>
            </a:r>
            <a:r>
              <a:rPr lang="cs-CZ" dirty="0"/>
              <a:t>, </a:t>
            </a:r>
            <a:r>
              <a:rPr lang="cs-CZ" dirty="0" err="1"/>
              <a:t>maximumRecords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0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SRU/SRW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příklady:</a:t>
            </a:r>
          </a:p>
          <a:p>
            <a:pPr lvl="1"/>
            <a:r>
              <a:rPr lang="cs-CZ" sz="1600" dirty="0">
                <a:hlinkClick r:id="rId3"/>
              </a:rPr>
              <a:t>http://knihomol.phil.muni.cz/adssru?version=1.1&amp;operation=explain</a:t>
            </a:r>
          </a:p>
          <a:p>
            <a:pPr lvl="1"/>
            <a:r>
              <a:rPr lang="cs-CZ" sz="1600" dirty="0">
                <a:hlinkClick r:id="rId3"/>
              </a:rPr>
              <a:t>http://knihomol.phil.muni.cz/adssru?version=1.1&amp;operation=searchRetrieve&amp;query=dc.identifier=1904271189&amp;maximumRecords=1</a:t>
            </a:r>
          </a:p>
          <a:p>
            <a:pPr lvl="1"/>
            <a:r>
              <a:rPr lang="cs-CZ" sz="1600" dirty="0">
                <a:hlinkClick r:id="rId3"/>
              </a:rPr>
              <a:t>http://knihomol.phil.muni.cz/adssru?version=1.1&amp;operation=searchRetrieve&amp;query=dinosaur&amp;maximumRecords=10</a:t>
            </a:r>
            <a:endParaRPr lang="cs-CZ" sz="1600" dirty="0"/>
          </a:p>
          <a:p>
            <a:pPr lvl="1"/>
            <a:r>
              <a:rPr lang="cs-CZ" sz="1600" dirty="0">
                <a:hlinkClick r:id="rId4"/>
              </a:rPr>
              <a:t>http://opencontent.indexdata.com/wikipedia?version=1.1&amp;operation=searchRetrieve&amp;query=Einstein&amp;maximumRecords=3</a:t>
            </a:r>
            <a:endParaRPr lang="cs-CZ" sz="1600" dirty="0"/>
          </a:p>
          <a:p>
            <a:pPr lvl="1"/>
            <a:r>
              <a:rPr lang="cs-CZ" sz="1600" dirty="0"/>
              <a:t>další: </a:t>
            </a:r>
            <a:r>
              <a:rPr lang="cs-CZ" sz="1600" dirty="0">
                <a:hlinkClick r:id="rId5"/>
              </a:rPr>
              <a:t>http://www.loc.gov/standards/sru/misc/simple.html</a:t>
            </a:r>
            <a:endParaRPr lang="cs-CZ" sz="1600" dirty="0"/>
          </a:p>
          <a:p>
            <a:pPr marL="709613" lvl="1" indent="0">
              <a:buNone/>
            </a:pPr>
            <a:endParaRPr lang="cs-CZ" sz="1600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SOAP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Access </a:t>
            </a:r>
            <a:r>
              <a:rPr lang="cs-CZ" dirty="0" err="1"/>
              <a:t>Protocol</a:t>
            </a:r>
            <a:endParaRPr lang="cs-CZ" dirty="0"/>
          </a:p>
          <a:p>
            <a:r>
              <a:rPr lang="cs-CZ" dirty="0"/>
              <a:t>výměna zpráv po síti (http)</a:t>
            </a:r>
          </a:p>
          <a:p>
            <a:r>
              <a:rPr lang="cs-CZ" dirty="0"/>
              <a:t>dotazování i výstup v XML</a:t>
            </a:r>
          </a:p>
          <a:p>
            <a:r>
              <a:rPr lang="cs-CZ" dirty="0"/>
              <a:t>univerzálnost, složitost</a:t>
            </a:r>
          </a:p>
        </p:txBody>
      </p:sp>
    </p:spTree>
    <p:extLst>
      <p:ext uri="{BB962C8B-B14F-4D97-AF65-F5344CB8AC3E}">
        <p14:creationId xmlns:p14="http://schemas.microsoft.com/office/powerpoint/2010/main" val="304144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772816"/>
            <a:ext cx="6029325" cy="46672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220072" y="6525344"/>
            <a:ext cx="3600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http://cs.wikipedia.org/wiki/SOAP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606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SIP2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 </a:t>
            </a:r>
            <a:r>
              <a:rPr lang="cs-CZ" dirty="0" err="1"/>
              <a:t>Interchange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 2</a:t>
            </a:r>
          </a:p>
          <a:p>
            <a:r>
              <a:rPr lang="cs-CZ" dirty="0"/>
              <a:t>vyvinuto 3M</a:t>
            </a:r>
          </a:p>
          <a:p>
            <a:r>
              <a:rPr lang="cs-CZ" dirty="0"/>
              <a:t>komunikace mezi knihovními systémy a výpůjčními zařízeními</a:t>
            </a:r>
          </a:p>
          <a:p>
            <a:r>
              <a:rPr lang="cs-CZ" dirty="0"/>
              <a:t>využití</a:t>
            </a:r>
          </a:p>
          <a:p>
            <a:pPr lvl="1"/>
            <a:r>
              <a:rPr lang="cs-CZ" dirty="0" err="1"/>
              <a:t>selfcheck</a:t>
            </a:r>
            <a:endParaRPr lang="cs-CZ" dirty="0"/>
          </a:p>
          <a:p>
            <a:r>
              <a:rPr lang="cs-CZ" dirty="0"/>
              <a:t>ukázka použití:</a:t>
            </a:r>
          </a:p>
          <a:p>
            <a:pPr lvl="1"/>
            <a:r>
              <a:rPr lang="cs-CZ" dirty="0">
                <a:hlinkClick r:id="rId3"/>
              </a:rPr>
              <a:t>https://code.google.com/p/php-sip2/wiki/UsageExample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3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Ochrana a identifikace dokumentů</a:t>
            </a:r>
            <a:endParaRPr lang="uk-UA" altLang="cs-CZ" sz="7200" dirty="0"/>
          </a:p>
        </p:txBody>
      </p:sp>
    </p:spTree>
    <p:extLst>
      <p:ext uri="{BB962C8B-B14F-4D97-AF65-F5344CB8AC3E}">
        <p14:creationId xmlns:p14="http://schemas.microsoft.com/office/powerpoint/2010/main" val="33611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Magnetické proužky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680" y="1275656"/>
            <a:ext cx="7777162" cy="5472113"/>
          </a:xfrm>
        </p:spPr>
        <p:txBody>
          <a:bodyPr/>
          <a:lstStyle/>
          <a:p>
            <a:r>
              <a:rPr lang="cs-CZ" dirty="0"/>
              <a:t>zabezpečení dokumentů</a:t>
            </a:r>
          </a:p>
        </p:txBody>
      </p:sp>
      <p:pic>
        <p:nvPicPr>
          <p:cNvPr id="4098" name="Picture 2" descr="http://www.lse.cz/images/TT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3456384" cy="418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3m.co.uk/intl/uk/library/LibrarySolutions/Tapes_and_Tagging/Applying-3M-Tattle-Tape-%281%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1278">
            <a:off x="4739634" y="2611532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220072" y="6525344"/>
            <a:ext cx="3600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3M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428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RFID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čipy do dokumentů</a:t>
            </a:r>
          </a:p>
          <a:p>
            <a:r>
              <a:rPr lang="cs-CZ" dirty="0"/>
              <a:t>ochrana + identifikace</a:t>
            </a:r>
          </a:p>
          <a:p>
            <a:r>
              <a:rPr lang="cs-CZ" dirty="0"/>
              <a:t>výpůjčky a vracení</a:t>
            </a:r>
          </a:p>
          <a:p>
            <a:pPr lvl="1"/>
            <a:r>
              <a:rPr lang="cs-CZ" dirty="0"/>
              <a:t>více výpůjček najednou</a:t>
            </a:r>
          </a:p>
          <a:p>
            <a:pPr lvl="1"/>
            <a:r>
              <a:rPr lang="cs-CZ" dirty="0"/>
              <a:t>není potřeba knihy otevírat</a:t>
            </a:r>
          </a:p>
          <a:p>
            <a:pPr lvl="1"/>
            <a:r>
              <a:rPr lang="cs-CZ" dirty="0"/>
              <a:t>jednodušší manipulace</a:t>
            </a:r>
          </a:p>
          <a:p>
            <a:pPr lvl="1"/>
            <a:r>
              <a:rPr lang="cs-CZ" dirty="0"/>
              <a:t>automatická deaktivace</a:t>
            </a:r>
          </a:p>
          <a:p>
            <a:pPr lvl="1"/>
            <a:r>
              <a:rPr lang="cs-CZ" dirty="0"/>
              <a:t>automatické třídění po vracení</a:t>
            </a:r>
          </a:p>
          <a:p>
            <a:r>
              <a:rPr lang="cs-CZ" dirty="0"/>
              <a:t>revize a kontrola řazení na regálu</a:t>
            </a:r>
          </a:p>
          <a:p>
            <a:r>
              <a:rPr lang="cs-CZ" dirty="0"/>
              <a:t>vyšší cena čipů</a:t>
            </a:r>
          </a:p>
        </p:txBody>
      </p:sp>
      <p:pic>
        <p:nvPicPr>
          <p:cNvPr id="7170" name="Picture 2" descr="3M ISO RFID Ta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4543"/>
            <a:ext cx="2204863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Technologie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v knihovnách</a:t>
            </a:r>
            <a:endParaRPr lang="uk-UA" alt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Zařízení</a:t>
            </a:r>
          </a:p>
        </p:txBody>
      </p:sp>
      <p:pic>
        <p:nvPicPr>
          <p:cNvPr id="6146" name="Picture 2" descr="http://rfidproknihovny.cz/wp-content/uploads/2013/04/LibMaster_Pilar_24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7697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marts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53" y="4863134"/>
            <a:ext cx="3623536" cy="189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martgate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033" y="3612023"/>
            <a:ext cx="1476237" cy="250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smartstock200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9"/>
            <a:ext cx="1118309" cy="247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smartreturn3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08668"/>
            <a:ext cx="19050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www.lse.cz/images/DLA_0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8657"/>
            <a:ext cx="1824138" cy="207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://www.lse.cz/images/SCH_V_00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3075"/>
            <a:ext cx="2277097" cy="249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://www.lse.cz/images/SCH_S_00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1784427" cy="211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6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na RFID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nákladné </a:t>
            </a:r>
            <a:r>
              <a:rPr lang="cs-CZ" dirty="0" err="1"/>
              <a:t>přečipování</a:t>
            </a:r>
            <a:r>
              <a:rPr lang="cs-CZ" dirty="0"/>
              <a:t> (větších) fondů</a:t>
            </a:r>
          </a:p>
          <a:p>
            <a:r>
              <a:rPr lang="cs-CZ" dirty="0"/>
              <a:t>nutno dokoupit zařízení pro (de)aktivaci a brány</a:t>
            </a:r>
          </a:p>
          <a:p>
            <a:r>
              <a:rPr lang="cs-CZ" dirty="0"/>
              <a:t>časová náročnost</a:t>
            </a:r>
          </a:p>
          <a:p>
            <a:r>
              <a:rPr lang="cs-CZ" dirty="0"/>
              <a:t>dnes více producentů</a:t>
            </a:r>
          </a:p>
          <a:p>
            <a:pPr lvl="1"/>
            <a:r>
              <a:rPr lang="cs-CZ" dirty="0"/>
              <a:t>3M, </a:t>
            </a:r>
            <a:r>
              <a:rPr lang="cs-CZ" dirty="0" err="1"/>
              <a:t>Cosmotron</a:t>
            </a:r>
            <a:r>
              <a:rPr lang="cs-CZ" dirty="0"/>
              <a:t>, ORIS,…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http://www.cdsol.com.my:8800/cdsol/images/newimage/3m/libraryEnvironment/tattleTapeRF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42856"/>
            <a:ext cx="6861119" cy="524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6525344"/>
            <a:ext cx="7344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http://www.cdsol.com.my:8800/cdsol/index.php/menu3mlsp/libraryenviroment/tattletaperfid</a:t>
            </a:r>
          </a:p>
        </p:txBody>
      </p:sp>
    </p:spTree>
    <p:extLst>
      <p:ext uri="{BB962C8B-B14F-4D97-AF65-F5344CB8AC3E}">
        <p14:creationId xmlns:p14="http://schemas.microsoft.com/office/powerpoint/2010/main" val="38961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Výpůjční proces</a:t>
            </a:r>
            <a:endParaRPr lang="uk-UA" altLang="cs-CZ" sz="7200" dirty="0"/>
          </a:p>
        </p:txBody>
      </p:sp>
    </p:spTree>
    <p:extLst>
      <p:ext uri="{BB962C8B-B14F-4D97-AF65-F5344CB8AC3E}">
        <p14:creationId xmlns:p14="http://schemas.microsoft.com/office/powerpoint/2010/main" val="38636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Snímače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drátové</a:t>
            </a:r>
          </a:p>
          <a:p>
            <a:pPr lvl="1"/>
            <a:r>
              <a:rPr lang="cs-CZ" dirty="0"/>
              <a:t>připojeny k PC</a:t>
            </a:r>
          </a:p>
          <a:p>
            <a:r>
              <a:rPr lang="cs-CZ" dirty="0"/>
              <a:t>bezdrátové</a:t>
            </a:r>
          </a:p>
          <a:p>
            <a:pPr lvl="1"/>
            <a:r>
              <a:rPr lang="cs-CZ" dirty="0"/>
              <a:t>manipulace ve studovnách</a:t>
            </a:r>
          </a:p>
          <a:p>
            <a:pPr lvl="1"/>
            <a:r>
              <a:rPr lang="cs-CZ" dirty="0"/>
              <a:t>načítání do paměti zařízení</a:t>
            </a:r>
          </a:p>
          <a:p>
            <a:pPr lvl="1"/>
            <a:r>
              <a:rPr lang="cs-CZ" dirty="0"/>
              <a:t>hromadné přenesení do PC</a:t>
            </a:r>
          </a:p>
          <a:p>
            <a:r>
              <a:rPr lang="cs-CZ" dirty="0"/>
              <a:t>čárové kódy</a:t>
            </a:r>
          </a:p>
          <a:p>
            <a:pPr lvl="1"/>
            <a:r>
              <a:rPr lang="cs-CZ" dirty="0" err="1"/>
              <a:t>selfchecky</a:t>
            </a:r>
            <a:r>
              <a:rPr lang="cs-CZ" dirty="0"/>
              <a:t>, majetek,…</a:t>
            </a:r>
          </a:p>
          <a:p>
            <a:r>
              <a:rPr lang="cs-CZ" dirty="0"/>
              <a:t>RFID</a:t>
            </a:r>
          </a:p>
          <a:p>
            <a:pPr lvl="1"/>
            <a:r>
              <a:rPr lang="cs-CZ" dirty="0"/>
              <a:t>kopírky, </a:t>
            </a:r>
            <a:r>
              <a:rPr lang="cs-CZ" dirty="0" err="1"/>
              <a:t>selfchecky</a:t>
            </a:r>
            <a:r>
              <a:rPr lang="cs-CZ" dirty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2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Snímače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http://www.identcode.cz/components/com_virtuemart/shop_image/product/3200_Line__rn____4cb572facaaf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212567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identcode.cz/components/com_virtuemart/shop_image/product/Xenon_1902_bezdr_4cb5804fee5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53" y="260648"/>
            <a:ext cx="30099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www.ikos.cz/img_product/it-75x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45545"/>
            <a:ext cx="238125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s://encrypted-tbn3.gstatic.com/images?q=tbn:ANd9GcS7jSLOhKKqAYA5YhXfEpV4jcDZjn2Cp_hOLjfuSaKsLHf0WYx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015" y="4673104"/>
            <a:ext cx="31750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HT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1614387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475656" y="6525344"/>
            <a:ext cx="7344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</a:t>
            </a:r>
            <a:r>
              <a:rPr lang="cs-CZ" sz="1200" dirty="0" err="1"/>
              <a:t>Cosmotron</a:t>
            </a:r>
            <a:r>
              <a:rPr lang="cs-CZ" sz="1200" dirty="0"/>
              <a:t>, </a:t>
            </a:r>
            <a:r>
              <a:rPr lang="cs-CZ" sz="1200" dirty="0" err="1"/>
              <a:t>Ikos</a:t>
            </a:r>
            <a:r>
              <a:rPr lang="cs-CZ" sz="1200" dirty="0"/>
              <a:t>, </a:t>
            </a:r>
            <a:r>
              <a:rPr lang="cs-CZ" sz="1200" dirty="0" err="1"/>
              <a:t>Duhasys</a:t>
            </a:r>
            <a:r>
              <a:rPr lang="cs-CZ" sz="1200" dirty="0"/>
              <a:t>, </a:t>
            </a:r>
            <a:r>
              <a:rPr lang="cs-CZ" sz="1200" dirty="0" err="1"/>
              <a:t>Distrelec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5085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(De)aktivátory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 descr="http://www.lse.cz/images/942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56506"/>
            <a:ext cx="3384543" cy="339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lse.cz/images/930_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818" y="1412776"/>
            <a:ext cx="3455597" cy="232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3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Komunikační technologie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„Klasické“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telefon </a:t>
            </a:r>
          </a:p>
          <a:p>
            <a:pPr lvl="1"/>
            <a:r>
              <a:rPr lang="cs-CZ" dirty="0"/>
              <a:t>Skype</a:t>
            </a:r>
          </a:p>
          <a:p>
            <a:pPr lvl="1"/>
            <a:r>
              <a:rPr lang="cs-CZ" dirty="0" err="1"/>
              <a:t>VoIP</a:t>
            </a:r>
            <a:endParaRPr lang="cs-CZ" dirty="0"/>
          </a:p>
          <a:p>
            <a:pPr lvl="1"/>
            <a:r>
              <a:rPr lang="cs-CZ" dirty="0"/>
              <a:t>IM</a:t>
            </a:r>
          </a:p>
          <a:p>
            <a:r>
              <a:rPr lang="cs-CZ" dirty="0"/>
              <a:t>webové stránky</a:t>
            </a:r>
          </a:p>
          <a:p>
            <a:r>
              <a:rPr lang="cs-CZ" dirty="0" err="1"/>
              <a:t>Facebook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3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Blogy, </a:t>
            </a:r>
            <a:r>
              <a:rPr lang="cs-CZ" dirty="0" err="1"/>
              <a:t>videoblogy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oslovení uživatelů</a:t>
            </a:r>
          </a:p>
          <a:p>
            <a:r>
              <a:rPr lang="cs-CZ" dirty="0"/>
              <a:t>co se děje v knihovně</a:t>
            </a:r>
          </a:p>
          <a:p>
            <a:r>
              <a:rPr lang="cs-CZ" dirty="0"/>
              <a:t>zajímavé pro cílovou skupinu</a:t>
            </a:r>
          </a:p>
          <a:p>
            <a:r>
              <a:rPr lang="cs-CZ" dirty="0"/>
              <a:t>zapojení videa, hudby, </a:t>
            </a:r>
            <a:r>
              <a:rPr lang="cs-CZ" dirty="0" err="1"/>
              <a:t>komixů</a:t>
            </a:r>
            <a:endParaRPr lang="cs-CZ" dirty="0"/>
          </a:p>
          <a:p>
            <a:endParaRPr lang="cs-CZ" dirty="0"/>
          </a:p>
          <a:p>
            <a:r>
              <a:rPr lang="cs-CZ" dirty="0"/>
              <a:t>co lze prezentovat na blogu knihovny???</a:t>
            </a:r>
          </a:p>
        </p:txBody>
      </p:sp>
    </p:spTree>
    <p:extLst>
      <p:ext uri="{BB962C8B-B14F-4D97-AF65-F5344CB8AC3E}">
        <p14:creationId xmlns:p14="http://schemas.microsoft.com/office/powerpoint/2010/main" val="30638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Technologie v knihovnách?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formáty</a:t>
            </a:r>
          </a:p>
          <a:p>
            <a:pPr eaLnBrk="1" hangingPunct="1"/>
            <a:r>
              <a:rPr lang="cs-CZ" altLang="cs-CZ" dirty="0"/>
              <a:t>katalogizační pravidla</a:t>
            </a:r>
          </a:p>
          <a:p>
            <a:pPr eaLnBrk="1" hangingPunct="1"/>
            <a:r>
              <a:rPr lang="cs-CZ" altLang="cs-CZ" dirty="0"/>
              <a:t>protokoly na výměnu dat mezi systémy</a:t>
            </a:r>
          </a:p>
          <a:p>
            <a:pPr eaLnBrk="1" hangingPunct="1"/>
            <a:r>
              <a:rPr lang="cs-CZ" altLang="cs-CZ" dirty="0"/>
              <a:t>ochrana a identifikace dokumentů</a:t>
            </a:r>
          </a:p>
          <a:p>
            <a:pPr eaLnBrk="1" hangingPunct="1"/>
            <a:r>
              <a:rPr lang="cs-CZ" altLang="cs-CZ" dirty="0"/>
              <a:t>výpůjční proces</a:t>
            </a:r>
          </a:p>
          <a:p>
            <a:pPr eaLnBrk="1" hangingPunct="1"/>
            <a:r>
              <a:rPr lang="cs-CZ" altLang="cs-CZ" dirty="0"/>
              <a:t>komunikační technologie</a:t>
            </a:r>
          </a:p>
          <a:p>
            <a:pPr eaLnBrk="1" hangingPunct="1"/>
            <a:r>
              <a:rPr lang="cs-CZ" altLang="cs-CZ" dirty="0"/>
              <a:t>výukové technologie</a:t>
            </a:r>
          </a:p>
          <a:p>
            <a:pPr eaLnBrk="1" hangingPunct="1"/>
            <a:r>
              <a:rPr lang="cs-CZ" altLang="cs-CZ" dirty="0"/>
              <a:t>digitální knihovny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přednášky online v reálném čase</a:t>
            </a:r>
          </a:p>
          <a:p>
            <a:r>
              <a:rPr lang="cs-CZ" dirty="0"/>
              <a:t>možnost záznamu</a:t>
            </a:r>
          </a:p>
          <a:p>
            <a:r>
              <a:rPr lang="cs-CZ" dirty="0"/>
              <a:t>diskuze</a:t>
            </a:r>
          </a:p>
          <a:p>
            <a:r>
              <a:rPr lang="cs-CZ" dirty="0"/>
              <a:t>není potřeba místo</a:t>
            </a:r>
          </a:p>
          <a:p>
            <a:r>
              <a:rPr lang="cs-CZ" dirty="0"/>
              <a:t>uživatelé si pustí video třeba z domova</a:t>
            </a:r>
          </a:p>
          <a:p>
            <a:r>
              <a:rPr lang="cs-CZ" dirty="0"/>
              <a:t>ukázka – </a:t>
            </a:r>
            <a:r>
              <a:rPr lang="cs-CZ" dirty="0">
                <a:hlinkClick r:id="rId2" action="ppaction://hlinkfile"/>
              </a:rPr>
              <a:t>interes.kisk.cz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5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Streamovaná</a:t>
            </a:r>
            <a:r>
              <a:rPr lang="cs-CZ" dirty="0"/>
              <a:t> videa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Youtube</a:t>
            </a:r>
            <a:r>
              <a:rPr lang="cs-CZ" dirty="0"/>
              <a:t>, </a:t>
            </a:r>
            <a:r>
              <a:rPr lang="cs-CZ" dirty="0" err="1"/>
              <a:t>Vimeo</a:t>
            </a:r>
            <a:r>
              <a:rPr lang="cs-CZ" dirty="0"/>
              <a:t>,…</a:t>
            </a:r>
          </a:p>
          <a:p>
            <a:r>
              <a:rPr lang="cs-CZ" dirty="0"/>
              <a:t>zaznamenané přednášky…</a:t>
            </a:r>
          </a:p>
          <a:p>
            <a:r>
              <a:rPr lang="cs-CZ" dirty="0"/>
              <a:t>…ale i aktivity v knihovně</a:t>
            </a:r>
          </a:p>
          <a:p>
            <a:r>
              <a:rPr lang="cs-CZ" dirty="0"/>
              <a:t>co jiného?</a:t>
            </a:r>
          </a:p>
          <a:p>
            <a:r>
              <a:rPr lang="cs-CZ" dirty="0"/>
              <a:t>knihovna s vlastní TV</a:t>
            </a:r>
          </a:p>
          <a:p>
            <a:pPr lvl="1"/>
            <a:r>
              <a:rPr lang="cs-CZ" dirty="0" err="1"/>
              <a:t>uStreamTV</a:t>
            </a:r>
            <a:endParaRPr lang="cs-CZ" dirty="0"/>
          </a:p>
          <a:p>
            <a:pPr lvl="1"/>
            <a:r>
              <a:rPr lang="cs-CZ" dirty="0"/>
              <a:t>televizní kanál online</a:t>
            </a:r>
          </a:p>
          <a:p>
            <a:pPr lvl="1"/>
            <a:r>
              <a:rPr lang="cs-CZ" dirty="0"/>
              <a:t>podpora komunitní role</a:t>
            </a:r>
          </a:p>
          <a:p>
            <a:pPr lvl="1"/>
            <a:r>
              <a:rPr lang="cs-CZ" dirty="0"/>
              <a:t>vzdělávací???, propagační???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online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Slideshare</a:t>
            </a:r>
            <a:r>
              <a:rPr lang="cs-CZ" dirty="0"/>
              <a:t>, </a:t>
            </a:r>
            <a:r>
              <a:rPr lang="cs-CZ" dirty="0" err="1"/>
              <a:t>Authorstream</a:t>
            </a:r>
            <a:r>
              <a:rPr lang="cs-CZ" dirty="0"/>
              <a:t>, </a:t>
            </a:r>
            <a:r>
              <a:rPr lang="cs-CZ" dirty="0" err="1"/>
              <a:t>Prezi</a:t>
            </a:r>
            <a:endParaRPr lang="cs-CZ" dirty="0"/>
          </a:p>
          <a:p>
            <a:r>
              <a:rPr lang="cs-CZ" dirty="0"/>
              <a:t>prezentace z přednášek online</a:t>
            </a:r>
          </a:p>
          <a:p>
            <a:r>
              <a:rPr lang="cs-CZ" dirty="0"/>
              <a:t>cílení na širší publikum</a:t>
            </a:r>
          </a:p>
          <a:p>
            <a:r>
              <a:rPr lang="cs-CZ" dirty="0"/>
              <a:t>důraz na budování oborné pověsti!!!</a:t>
            </a:r>
          </a:p>
        </p:txBody>
      </p:sp>
    </p:spTree>
    <p:extLst>
      <p:ext uri="{BB962C8B-B14F-4D97-AF65-F5344CB8AC3E}">
        <p14:creationId xmlns:p14="http://schemas.microsoft.com/office/powerpoint/2010/main" val="9396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Kolaborativní</a:t>
            </a:r>
            <a:r>
              <a:rPr lang="cs-CZ" dirty="0"/>
              <a:t>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Collabtive</a:t>
            </a:r>
            <a:r>
              <a:rPr lang="cs-CZ" dirty="0"/>
              <a:t>, </a:t>
            </a:r>
            <a:r>
              <a:rPr lang="cs-CZ" dirty="0" err="1"/>
              <a:t>Basecamp</a:t>
            </a:r>
            <a:r>
              <a:rPr lang="cs-CZ" dirty="0"/>
              <a:t>, </a:t>
            </a:r>
            <a:r>
              <a:rPr lang="cs-CZ" dirty="0" err="1"/>
              <a:t>OnlyOffice</a:t>
            </a:r>
            <a:r>
              <a:rPr lang="cs-CZ" dirty="0"/>
              <a:t> (</a:t>
            </a:r>
            <a:r>
              <a:rPr lang="cs-CZ" dirty="0" err="1"/>
              <a:t>TeamLab</a:t>
            </a:r>
            <a:r>
              <a:rPr lang="cs-CZ" dirty="0"/>
              <a:t>), </a:t>
            </a:r>
            <a:r>
              <a:rPr lang="cs-CZ" dirty="0" err="1"/>
              <a:t>Capsa</a:t>
            </a:r>
            <a:r>
              <a:rPr lang="cs-CZ" dirty="0"/>
              <a:t>, Wiki systémy</a:t>
            </a:r>
          </a:p>
          <a:p>
            <a:r>
              <a:rPr lang="cs-CZ" dirty="0"/>
              <a:t>podpora projektového řízení</a:t>
            </a:r>
          </a:p>
          <a:p>
            <a:r>
              <a:rPr lang="cs-CZ" dirty="0"/>
              <a:t>tým, úkoly, termíny a kalendář, </a:t>
            </a:r>
            <a:r>
              <a:rPr lang="cs-CZ" dirty="0" err="1"/>
              <a:t>Gant</a:t>
            </a:r>
            <a:r>
              <a:rPr lang="cs-CZ" dirty="0"/>
              <a:t>, správa dokumentů, diskuze (chat, IM, videokonference), emaily</a:t>
            </a:r>
          </a:p>
          <a:p>
            <a:r>
              <a:rPr lang="cs-CZ" dirty="0"/>
              <a:t>služby na správu dokumentů</a:t>
            </a:r>
          </a:p>
          <a:p>
            <a:pPr lvl="1"/>
            <a:r>
              <a:rPr lang="cs-CZ" dirty="0"/>
              <a:t>Google </a:t>
            </a:r>
            <a:r>
              <a:rPr lang="cs-CZ" dirty="0" err="1"/>
              <a:t>Docs</a:t>
            </a:r>
            <a:r>
              <a:rPr lang="cs-CZ" dirty="0"/>
              <a:t>/Drive, </a:t>
            </a:r>
            <a:r>
              <a:rPr lang="cs-CZ" dirty="0" err="1"/>
              <a:t>OneDrive</a:t>
            </a:r>
            <a:r>
              <a:rPr lang="cs-CZ" dirty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1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Terminály, obrazovky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do katalogu</a:t>
            </a:r>
          </a:p>
          <a:p>
            <a:r>
              <a:rPr lang="cs-CZ" dirty="0"/>
              <a:t>prezentace služeb</a:t>
            </a:r>
          </a:p>
          <a:p>
            <a:r>
              <a:rPr lang="cs-CZ" dirty="0"/>
              <a:t>obrazovky v knihovně</a:t>
            </a:r>
          </a:p>
          <a:p>
            <a:pPr lvl="1"/>
            <a:r>
              <a:rPr lang="cs-CZ" dirty="0"/>
              <a:t>akce a aktuality</a:t>
            </a:r>
          </a:p>
          <a:p>
            <a:r>
              <a:rPr lang="cs-CZ" dirty="0"/>
              <a:t>prezentace, videa, interaktivní aplikace</a:t>
            </a:r>
          </a:p>
          <a:p>
            <a:r>
              <a:rPr lang="cs-CZ" dirty="0">
                <a:hlinkClick r:id="rId2" action="ppaction://hlinkfile"/>
              </a:rPr>
              <a:t>knihovna.fss.muni.cz/Samoobsluha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1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Mobilní </a:t>
            </a:r>
            <a:r>
              <a:rPr lang="cs-CZ" dirty="0" err="1"/>
              <a:t>zařizení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aplikace pro vyhledávání v katalogu, dotazy a digitální knihovny</a:t>
            </a:r>
          </a:p>
          <a:p>
            <a:pPr lvl="1"/>
            <a:r>
              <a:rPr lang="cs-CZ" dirty="0" err="1"/>
              <a:t>SmartLib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rozhovor</a:t>
            </a:r>
            <a:r>
              <a:rPr lang="cs-CZ" dirty="0"/>
              <a:t>), </a:t>
            </a:r>
            <a:r>
              <a:rPr lang="cs-CZ" dirty="0" err="1">
                <a:hlinkClick r:id="rId3"/>
              </a:rPr>
              <a:t>Smartkatalog</a:t>
            </a:r>
            <a:r>
              <a:rPr lang="cs-CZ" dirty="0"/>
              <a:t>, </a:t>
            </a:r>
            <a:r>
              <a:rPr lang="cs-CZ" dirty="0">
                <a:hlinkClick r:id="rId4" tooltip="Ptejte se knihovny"/>
              </a:rPr>
              <a:t>Ptejte se knihovny</a:t>
            </a:r>
            <a:r>
              <a:rPr lang="cs-CZ" dirty="0"/>
              <a:t>, </a:t>
            </a:r>
            <a:r>
              <a:rPr lang="cs-CZ" dirty="0" err="1"/>
              <a:t>eMuni</a:t>
            </a:r>
            <a:r>
              <a:rPr lang="cs-CZ" dirty="0"/>
              <a:t> (</a:t>
            </a:r>
            <a:r>
              <a:rPr lang="cs-CZ" dirty="0" err="1"/>
              <a:t>Publi</a:t>
            </a:r>
            <a:r>
              <a:rPr lang="cs-CZ" dirty="0"/>
              <a:t>), </a:t>
            </a:r>
            <a:r>
              <a:rPr lang="cs-CZ" dirty="0" err="1"/>
              <a:t>Pablikado</a:t>
            </a:r>
            <a:endParaRPr lang="cs-CZ" dirty="0"/>
          </a:p>
          <a:p>
            <a:r>
              <a:rPr lang="cs-CZ" dirty="0"/>
              <a:t>aplikace pro EIZ</a:t>
            </a:r>
          </a:p>
          <a:p>
            <a:pPr lvl="1"/>
            <a:r>
              <a:rPr lang="cs-CZ" dirty="0"/>
              <a:t>EBSCO </a:t>
            </a:r>
            <a:r>
              <a:rPr lang="cs-CZ" dirty="0" err="1"/>
              <a:t>app</a:t>
            </a:r>
            <a:endParaRPr lang="cs-CZ" dirty="0"/>
          </a:p>
          <a:p>
            <a:r>
              <a:rPr lang="cs-CZ" dirty="0"/>
              <a:t>výpůjčky přes mobil</a:t>
            </a:r>
          </a:p>
          <a:p>
            <a:pPr lvl="1"/>
            <a:r>
              <a:rPr lang="cs-CZ" dirty="0"/>
              <a:t>Berlín, RFID</a:t>
            </a:r>
          </a:p>
          <a:p>
            <a:r>
              <a:rPr lang="cs-CZ" dirty="0"/>
              <a:t>citační manažery</a:t>
            </a:r>
          </a:p>
          <a:p>
            <a:pPr lvl="1"/>
            <a:r>
              <a:rPr lang="cs-CZ" dirty="0" err="1"/>
              <a:t>Mendeley</a:t>
            </a:r>
            <a:r>
              <a:rPr lang="cs-CZ" dirty="0"/>
              <a:t> pro tablet</a:t>
            </a:r>
          </a:p>
        </p:txBody>
      </p:sp>
    </p:spTree>
    <p:extLst>
      <p:ext uri="{BB962C8B-B14F-4D97-AF65-F5344CB8AC3E}">
        <p14:creationId xmlns:p14="http://schemas.microsoft.com/office/powerpoint/2010/main" val="6206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Svět 2.0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2.0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Tim</a:t>
            </a:r>
            <a:r>
              <a:rPr lang="cs-CZ" dirty="0"/>
              <a:t> </a:t>
            </a:r>
            <a:r>
              <a:rPr lang="cs-CZ" dirty="0" err="1"/>
              <a:t>O‘reily</a:t>
            </a:r>
            <a:endParaRPr lang="cs-CZ" dirty="0"/>
          </a:p>
          <a:p>
            <a:r>
              <a:rPr lang="cs-CZ" dirty="0"/>
              <a:t>nová generace webových služeb</a:t>
            </a:r>
          </a:p>
          <a:p>
            <a:r>
              <a:rPr lang="cs-CZ" dirty="0"/>
              <a:t>dynamický web</a:t>
            </a:r>
          </a:p>
          <a:p>
            <a:r>
              <a:rPr lang="cs-CZ" dirty="0"/>
              <a:t>charakteristické rysy</a:t>
            </a:r>
          </a:p>
          <a:p>
            <a:pPr lvl="1"/>
            <a:r>
              <a:rPr lang="cs-CZ" dirty="0"/>
              <a:t>spolupráce na budování obsahu (model many2many), obohacování obsahu, kolektivní kontrola, sdílení informací, důraz na lepší organizaci a </a:t>
            </a:r>
            <a:r>
              <a:rPr lang="cs-CZ" dirty="0" err="1"/>
              <a:t>prolinkování</a:t>
            </a:r>
            <a:r>
              <a:rPr lang="cs-CZ" dirty="0"/>
              <a:t>, nové formy komunikace (otevřená – např. sociální sítě), </a:t>
            </a:r>
            <a:r>
              <a:rPr lang="cs-CZ" dirty="0" err="1"/>
              <a:t>mashupy</a:t>
            </a:r>
            <a:r>
              <a:rPr lang="cs-CZ" dirty="0"/>
              <a:t>, </a:t>
            </a:r>
            <a:r>
              <a:rPr lang="cs-CZ" dirty="0" err="1"/>
              <a:t>longtail</a:t>
            </a:r>
            <a:r>
              <a:rPr lang="cs-CZ" dirty="0"/>
              <a:t>, webové aplikace, BETA FOREVER</a:t>
            </a:r>
          </a:p>
        </p:txBody>
      </p:sp>
    </p:spTree>
    <p:extLst>
      <p:ext uri="{BB962C8B-B14F-4D97-AF65-F5344CB8AC3E}">
        <p14:creationId xmlns:p14="http://schemas.microsoft.com/office/powerpoint/2010/main" val="448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Library</a:t>
            </a:r>
            <a:r>
              <a:rPr lang="cs-CZ" dirty="0"/>
              <a:t> 2.0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Michael </a:t>
            </a:r>
            <a:r>
              <a:rPr lang="cs-CZ" dirty="0" err="1"/>
              <a:t>Casey</a:t>
            </a:r>
            <a:r>
              <a:rPr lang="cs-CZ" dirty="0"/>
              <a:t> (2005)</a:t>
            </a:r>
          </a:p>
          <a:p>
            <a:r>
              <a:rPr lang="cs-CZ" dirty="0"/>
              <a:t>aplikace Webu 2.0 na knihovny</a:t>
            </a:r>
          </a:p>
          <a:p>
            <a:r>
              <a:rPr lang="cs-CZ" dirty="0"/>
              <a:t>charakteristické rysy</a:t>
            </a:r>
          </a:p>
          <a:p>
            <a:pPr lvl="1"/>
            <a:r>
              <a:rPr lang="cs-CZ" sz="2000" dirty="0"/>
              <a:t>soustředění na uživatele, účast uživatelů na rozvoji systémů knihoven (obohacování obsahu katalogů, zohledňování ve vyhledávání,…), používat systémy, které využívají uživatelé, přispívání uživatelů na web knihovny (foto, odkazy,…), rozhraní pro kolaboraci a sdílení </a:t>
            </a:r>
            <a:r>
              <a:rPr lang="cs-CZ" sz="2000" dirty="0" err="1"/>
              <a:t>info</a:t>
            </a:r>
            <a:r>
              <a:rPr lang="cs-CZ" sz="2000" dirty="0"/>
              <a:t>, knihovna neklade uživatelům překážky, online služby,…</a:t>
            </a:r>
          </a:p>
          <a:p>
            <a:r>
              <a:rPr lang="cs-CZ" sz="2600" dirty="0" err="1"/>
              <a:t>Librarian</a:t>
            </a:r>
            <a:r>
              <a:rPr lang="cs-CZ" sz="2600" dirty="0"/>
              <a:t> 2.0 = nová generace knihovníků</a:t>
            </a:r>
          </a:p>
          <a:p>
            <a:pPr lvl="1"/>
            <a:r>
              <a:rPr lang="cs-CZ" sz="2000" dirty="0"/>
              <a:t>zná a využívá možnosti Webu 2.0</a:t>
            </a:r>
          </a:p>
        </p:txBody>
      </p:sp>
    </p:spTree>
    <p:extLst>
      <p:ext uri="{BB962C8B-B14F-4D97-AF65-F5344CB8AC3E}">
        <p14:creationId xmlns:p14="http://schemas.microsoft.com/office/powerpoint/2010/main" val="16156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3.0, 4.0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/>
              <a:t>3.0 = sémantický web</a:t>
            </a:r>
          </a:p>
          <a:p>
            <a:pPr lvl="1"/>
            <a:r>
              <a:rPr lang="cs-CZ" dirty="0"/>
              <a:t>popis webu, </a:t>
            </a:r>
            <a:r>
              <a:rPr lang="cs-CZ" dirty="0" err="1"/>
              <a:t>mikroformáty</a:t>
            </a:r>
            <a:endParaRPr lang="cs-CZ" dirty="0"/>
          </a:p>
          <a:p>
            <a:pPr lvl="1"/>
            <a:r>
              <a:rPr lang="cs-CZ" dirty="0"/>
              <a:t>inteligentní vyhledávání</a:t>
            </a:r>
          </a:p>
          <a:p>
            <a:pPr lvl="1"/>
            <a:r>
              <a:rPr lang="cs-CZ" dirty="0"/>
              <a:t>přirozený jazyk</a:t>
            </a:r>
          </a:p>
          <a:p>
            <a:r>
              <a:rPr lang="cs-CZ" dirty="0"/>
              <a:t>4.0 = operační systémy „v prohlížeči“</a:t>
            </a:r>
          </a:p>
        </p:txBody>
      </p:sp>
    </p:spTree>
    <p:extLst>
      <p:ext uri="{BB962C8B-B14F-4D97-AF65-F5344CB8AC3E}">
        <p14:creationId xmlns:p14="http://schemas.microsoft.com/office/powerpoint/2010/main" val="27550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Protokoly</a:t>
            </a:r>
            <a:endParaRPr lang="uk-UA" altLang="cs-CZ" sz="7200" dirty="0"/>
          </a:p>
        </p:txBody>
      </p:sp>
    </p:spTree>
    <p:extLst>
      <p:ext uri="{BB962C8B-B14F-4D97-AF65-F5344CB8AC3E}">
        <p14:creationId xmlns:p14="http://schemas.microsoft.com/office/powerpoint/2010/main" val="33005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Trendy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Open </a:t>
            </a:r>
            <a:r>
              <a:rPr lang="cs-CZ" dirty="0" err="1" smtClean="0"/>
              <a:t>Library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 otevřené knihovny bez knihovníků</a:t>
            </a:r>
          </a:p>
          <a:p>
            <a:r>
              <a:rPr lang="cs-CZ" dirty="0" smtClean="0"/>
              <a:t>RFID + další technologie</a:t>
            </a:r>
          </a:p>
          <a:p>
            <a:r>
              <a:rPr lang="cs-CZ" dirty="0" smtClean="0"/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11587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Obohacování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Obálkyknih.cz</a:t>
            </a:r>
          </a:p>
          <a:p>
            <a:pPr lvl="1"/>
            <a:r>
              <a:rPr lang="cs-CZ" dirty="0"/>
              <a:t>obálky a obsahy do katalogu</a:t>
            </a:r>
          </a:p>
          <a:p>
            <a:pPr lvl="1"/>
            <a:r>
              <a:rPr lang="cs-CZ" dirty="0">
                <a:hlinkClick r:id="rId2"/>
              </a:rPr>
              <a:t>API rozhraní</a:t>
            </a:r>
            <a:endParaRPr lang="cs-CZ" dirty="0"/>
          </a:p>
          <a:p>
            <a:r>
              <a:rPr lang="cs-CZ" dirty="0"/>
              <a:t>Bibliografické údaje</a:t>
            </a:r>
          </a:p>
          <a:p>
            <a:pPr lvl="1"/>
            <a:r>
              <a:rPr lang="cs-CZ" dirty="0" err="1"/>
              <a:t>LibraryThing</a:t>
            </a:r>
            <a:r>
              <a:rPr lang="cs-CZ" dirty="0"/>
              <a:t>, Amazon API, </a:t>
            </a:r>
            <a:r>
              <a:rPr lang="cs-CZ" dirty="0" err="1"/>
              <a:t>xISBN</a:t>
            </a:r>
            <a:r>
              <a:rPr lang="cs-CZ" dirty="0"/>
              <a:t>, </a:t>
            </a:r>
            <a:r>
              <a:rPr lang="cs-CZ" dirty="0" err="1"/>
              <a:t>xISSN</a:t>
            </a:r>
            <a:r>
              <a:rPr lang="cs-CZ" dirty="0"/>
              <a:t>, Crossref.org</a:t>
            </a:r>
          </a:p>
          <a:p>
            <a:r>
              <a:rPr lang="cs-CZ" dirty="0"/>
              <a:t>API = rozhraní pro programování aplikací, pro předávání dat mezi systémy, definovány funkce, různé metody (např. XML a </a:t>
            </a:r>
            <a:r>
              <a:rPr lang="cs-CZ" dirty="0" err="1"/>
              <a:t>openURL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88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záznamů a autority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přebírání záznamů z jiných knihoven</a:t>
            </a:r>
          </a:p>
          <a:p>
            <a:r>
              <a:rPr lang="cs-CZ" dirty="0"/>
              <a:t>u nás hlavně NKP a </a:t>
            </a:r>
            <a:r>
              <a:rPr lang="cs-CZ" dirty="0" err="1"/>
              <a:t>LoC</a:t>
            </a:r>
            <a:endParaRPr lang="cs-CZ" dirty="0"/>
          </a:p>
          <a:p>
            <a:r>
              <a:rPr lang="cs-CZ" dirty="0"/>
              <a:t>přispívání do SK ČR</a:t>
            </a:r>
          </a:p>
          <a:p>
            <a:r>
              <a:rPr lang="cs-CZ" dirty="0"/>
              <a:t>autority – jednoznačná identifikace (např. autoři, geografické údaje,…)</a:t>
            </a:r>
          </a:p>
          <a:p>
            <a:pPr lvl="1"/>
            <a:r>
              <a:rPr lang="cs-CZ" dirty="0"/>
              <a:t>Soubor národních autorit</a:t>
            </a:r>
          </a:p>
          <a:p>
            <a:pPr lvl="1"/>
            <a:r>
              <a:rPr lang="cs-CZ" dirty="0"/>
              <a:t>VIAF</a:t>
            </a:r>
          </a:p>
        </p:txBody>
      </p:sp>
    </p:spTree>
    <p:extLst>
      <p:ext uri="{BB962C8B-B14F-4D97-AF65-F5344CB8AC3E}">
        <p14:creationId xmlns:p14="http://schemas.microsoft.com/office/powerpoint/2010/main" val="36825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Statistiky a měření výkonu knihoven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ROI, </a:t>
            </a:r>
            <a:r>
              <a:rPr lang="cs-CZ" dirty="0" err="1"/>
              <a:t>benchmarking</a:t>
            </a:r>
            <a:r>
              <a:rPr lang="cs-CZ" dirty="0"/>
              <a:t>, výzkumy spokojenosti, </a:t>
            </a:r>
            <a:r>
              <a:rPr lang="cs-CZ" dirty="0" err="1"/>
              <a:t>mystery</a:t>
            </a:r>
            <a:r>
              <a:rPr lang="cs-CZ" dirty="0"/>
              <a:t> shopping,…</a:t>
            </a:r>
          </a:p>
          <a:p>
            <a:r>
              <a:rPr lang="cs-CZ" dirty="0"/>
              <a:t>různé systémy</a:t>
            </a:r>
          </a:p>
          <a:p>
            <a:pPr lvl="1"/>
            <a:r>
              <a:rPr lang="cs-CZ" dirty="0"/>
              <a:t>Benchmarkingknihoven.cz, BIX, </a:t>
            </a:r>
            <a:r>
              <a:rPr lang="cs-CZ" dirty="0" err="1"/>
              <a:t>LibQual</a:t>
            </a:r>
            <a:r>
              <a:rPr lang="cs-CZ" dirty="0"/>
              <a:t>+, </a:t>
            </a:r>
            <a:r>
              <a:rPr lang="cs-CZ" dirty="0" err="1"/>
              <a:t>DigiQual</a:t>
            </a:r>
            <a:r>
              <a:rPr lang="cs-CZ" dirty="0"/>
              <a:t>,…</a:t>
            </a:r>
          </a:p>
          <a:p>
            <a:r>
              <a:rPr lang="cs-CZ" dirty="0"/>
              <a:t>aktuálně řeší akademické knihovny</a:t>
            </a:r>
          </a:p>
          <a:p>
            <a:r>
              <a:rPr lang="cs-CZ" dirty="0"/>
              <a:t>důležité pro rozvoj a zlepšování služeb</a:t>
            </a:r>
          </a:p>
          <a:p>
            <a:r>
              <a:rPr lang="cs-CZ" dirty="0"/>
              <a:t>diskuze na parametry a indikátory</a:t>
            </a:r>
          </a:p>
        </p:txBody>
      </p:sp>
    </p:spTree>
    <p:extLst>
      <p:ext uri="{BB962C8B-B14F-4D97-AF65-F5344CB8AC3E}">
        <p14:creationId xmlns:p14="http://schemas.microsoft.com/office/powerpoint/2010/main" val="33614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Půjčování e-knih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hledání funkčního obchodního modelu</a:t>
            </a:r>
          </a:p>
          <a:p>
            <a:r>
              <a:rPr lang="cs-CZ" dirty="0"/>
              <a:t>aktuálně implementace e-</a:t>
            </a:r>
            <a:r>
              <a:rPr lang="cs-CZ" dirty="0" err="1"/>
              <a:t>Readingu</a:t>
            </a:r>
            <a:r>
              <a:rPr lang="cs-CZ" dirty="0"/>
              <a:t> do ARL</a:t>
            </a:r>
          </a:p>
          <a:p>
            <a:r>
              <a:rPr lang="cs-CZ" dirty="0"/>
              <a:t>využití protokolů, zabezpečení, DRM</a:t>
            </a:r>
          </a:p>
          <a:p>
            <a:r>
              <a:rPr lang="cs-CZ" dirty="0"/>
              <a:t>může přivést nové uživatele</a:t>
            </a:r>
          </a:p>
        </p:txBody>
      </p:sp>
    </p:spTree>
    <p:extLst>
      <p:ext uri="{BB962C8B-B14F-4D97-AF65-F5344CB8AC3E}">
        <p14:creationId xmlns:p14="http://schemas.microsoft.com/office/powerpoint/2010/main" val="15141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digitální </a:t>
            </a:r>
            <a:r>
              <a:rPr lang="cs-CZ" dirty="0" smtClean="0"/>
              <a:t>knihovna, VNF</a:t>
            </a:r>
            <a:endParaRPr lang="cs-CZ" dirty="0"/>
          </a:p>
          <a:p>
            <a:r>
              <a:rPr lang="cs-CZ" dirty="0"/>
              <a:t>dílčí projekty v malých knihovnách</a:t>
            </a:r>
          </a:p>
          <a:p>
            <a:r>
              <a:rPr lang="cs-CZ" dirty="0"/>
              <a:t>náročné na technologie</a:t>
            </a:r>
          </a:p>
          <a:p>
            <a:pPr lvl="1"/>
            <a:r>
              <a:rPr lang="cs-CZ" dirty="0"/>
              <a:t>HW, SW</a:t>
            </a:r>
          </a:p>
          <a:p>
            <a:pPr lvl="1"/>
            <a:r>
              <a:rPr lang="cs-CZ" dirty="0"/>
              <a:t>projekt Dr. Bartoška a MZK – jak to dělat levně</a:t>
            </a:r>
          </a:p>
          <a:p>
            <a:r>
              <a:rPr lang="cs-CZ" dirty="0"/>
              <a:t>povinný výtisk e-knih</a:t>
            </a:r>
          </a:p>
          <a:p>
            <a:r>
              <a:rPr lang="cs-CZ" dirty="0"/>
              <a:t>sdílení mezi knihovnami</a:t>
            </a:r>
          </a:p>
          <a:p>
            <a:r>
              <a:rPr lang="cs-CZ" dirty="0"/>
              <a:t>vyřešit zpřístupňování</a:t>
            </a:r>
          </a:p>
          <a:p>
            <a:pPr lvl="1"/>
            <a:r>
              <a:rPr lang="cs-CZ" dirty="0"/>
              <a:t>e-</a:t>
            </a:r>
            <a:r>
              <a:rPr lang="cs-CZ" dirty="0" err="1"/>
              <a:t>prezenčka</a:t>
            </a:r>
            <a:r>
              <a:rPr lang="cs-CZ" dirty="0"/>
              <a:t>, licence, náhrady (DILIA)</a:t>
            </a:r>
          </a:p>
        </p:txBody>
      </p:sp>
    </p:spTree>
    <p:extLst>
      <p:ext uri="{BB962C8B-B14F-4D97-AF65-F5344CB8AC3E}">
        <p14:creationId xmlns:p14="http://schemas.microsoft.com/office/powerpoint/2010/main" val="28168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Silný portál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 místo pro přístup ke službám</a:t>
            </a:r>
          </a:p>
          <a:p>
            <a:r>
              <a:rPr lang="cs-CZ" dirty="0"/>
              <a:t>CPK = Knihovny.cz</a:t>
            </a:r>
          </a:p>
          <a:p>
            <a:r>
              <a:rPr lang="cs-CZ" dirty="0" err="1"/>
              <a:t>discovery</a:t>
            </a:r>
            <a:r>
              <a:rPr lang="cs-CZ" dirty="0"/>
              <a:t> služby knihoven</a:t>
            </a:r>
          </a:p>
          <a:p>
            <a:pPr lvl="1"/>
            <a:r>
              <a:rPr lang="cs-CZ" dirty="0"/>
              <a:t>přístup do všech zdrojů instituce</a:t>
            </a:r>
          </a:p>
          <a:p>
            <a:pPr lvl="1"/>
            <a:r>
              <a:rPr lang="cs-CZ" dirty="0"/>
              <a:t>nasazení na všechny zdroje v ČR, nyní JIB</a:t>
            </a:r>
          </a:p>
        </p:txBody>
      </p:sp>
    </p:spTree>
    <p:extLst>
      <p:ext uri="{BB962C8B-B14F-4D97-AF65-F5344CB8AC3E}">
        <p14:creationId xmlns:p14="http://schemas.microsoft.com/office/powerpoint/2010/main" val="14365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6600" dirty="0"/>
          </a:p>
          <a:p>
            <a:pPr marL="0" indent="0">
              <a:buNone/>
            </a:pPr>
            <a:r>
              <a:rPr lang="cs-CZ" sz="6600" b="1" dirty="0"/>
              <a:t>Další </a:t>
            </a:r>
            <a:r>
              <a:rPr lang="cs-CZ" sz="6600" b="1" dirty="0">
                <a:solidFill>
                  <a:srgbClr val="008000"/>
                </a:solidFill>
              </a:rPr>
              <a:t>trendy</a:t>
            </a:r>
            <a:r>
              <a:rPr lang="cs-CZ" sz="6600" b="1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8844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46084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Z39.50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 pro výměnu dat mezi systémy</a:t>
            </a:r>
          </a:p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endParaRPr lang="cs-CZ" dirty="0"/>
          </a:p>
          <a:p>
            <a:r>
              <a:rPr lang="cs-CZ" dirty="0"/>
              <a:t>počátky v 70.letech</a:t>
            </a:r>
          </a:p>
          <a:p>
            <a:pPr lvl="1"/>
            <a:r>
              <a:rPr lang="cs-CZ" dirty="0"/>
              <a:t>komunikace </a:t>
            </a:r>
            <a:r>
              <a:rPr lang="cs-CZ" dirty="0" err="1"/>
              <a:t>LoC</a:t>
            </a:r>
            <a:r>
              <a:rPr lang="cs-CZ" dirty="0"/>
              <a:t> a OCLC</a:t>
            </a:r>
          </a:p>
          <a:p>
            <a:r>
              <a:rPr lang="cs-CZ" dirty="0"/>
              <a:t>architektura klient-server</a:t>
            </a:r>
          </a:p>
          <a:p>
            <a:r>
              <a:rPr lang="cs-CZ" dirty="0"/>
              <a:t>Z-jazyk + kódování</a:t>
            </a:r>
          </a:p>
          <a:p>
            <a:r>
              <a:rPr lang="cs-CZ" dirty="0"/>
              <a:t>nezávislý na platformě a systému</a:t>
            </a:r>
          </a:p>
          <a:p>
            <a:pPr lvl="1"/>
            <a:r>
              <a:rPr lang="cs-CZ" dirty="0"/>
              <a:t>univerzální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0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Z39.50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vyhledávání, editace, získávání, předávání informací z/do vzdálených systémů</a:t>
            </a:r>
          </a:p>
          <a:p>
            <a:pPr lvl="1"/>
            <a:r>
              <a:rPr lang="cs-CZ" dirty="0"/>
              <a:t>lze využít jen pro některou část</a:t>
            </a:r>
          </a:p>
          <a:p>
            <a:r>
              <a:rPr lang="cs-CZ" dirty="0"/>
              <a:t>praxe</a:t>
            </a:r>
          </a:p>
          <a:p>
            <a:pPr lvl="1"/>
            <a:r>
              <a:rPr lang="cs-CZ" dirty="0"/>
              <a:t>vyhledávání ve vzdálených knihovních systémech (</a:t>
            </a:r>
            <a:r>
              <a:rPr lang="cs-CZ" dirty="0" err="1"/>
              <a:t>metavyhledávače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sdílená katalogizace</a:t>
            </a:r>
          </a:p>
          <a:p>
            <a:pPr lvl="1"/>
            <a:r>
              <a:rPr lang="cs-CZ" dirty="0"/>
              <a:t>přispívání do Souborného katalogu ČR</a:t>
            </a:r>
          </a:p>
          <a:p>
            <a:r>
              <a:rPr lang="cs-CZ" dirty="0">
                <a:hlinkClick r:id="rId2"/>
              </a:rPr>
              <a:t>Z39.50 </a:t>
            </a:r>
            <a:r>
              <a:rPr lang="cs-CZ" dirty="0" err="1">
                <a:hlinkClick r:id="rId2"/>
              </a:rPr>
              <a:t>gateway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4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protokol pro sklízení </a:t>
            </a:r>
            <a:r>
              <a:rPr lang="cs-CZ" dirty="0" err="1"/>
              <a:t>metadat</a:t>
            </a:r>
            <a:endParaRPr lang="cs-CZ" dirty="0"/>
          </a:p>
          <a:p>
            <a:pPr lvl="1"/>
            <a:r>
              <a:rPr lang="cs-CZ" dirty="0"/>
              <a:t>nesklízí se vše</a:t>
            </a:r>
          </a:p>
          <a:p>
            <a:pPr lvl="1"/>
            <a:r>
              <a:rPr lang="cs-CZ" dirty="0"/>
              <a:t>pouze </a:t>
            </a:r>
            <a:r>
              <a:rPr lang="cs-CZ" dirty="0" err="1"/>
              <a:t>updatované</a:t>
            </a:r>
            <a:r>
              <a:rPr lang="cs-CZ" dirty="0"/>
              <a:t> záznamy</a:t>
            </a:r>
          </a:p>
          <a:p>
            <a:r>
              <a:rPr lang="cs-CZ" dirty="0" err="1"/>
              <a:t>client</a:t>
            </a:r>
            <a:r>
              <a:rPr lang="cs-CZ" dirty="0"/>
              <a:t>-server</a:t>
            </a:r>
          </a:p>
          <a:p>
            <a:r>
              <a:rPr lang="cs-CZ" dirty="0"/>
              <a:t>podporuje XML ve formátu Dublin </a:t>
            </a:r>
            <a:r>
              <a:rPr lang="cs-CZ" dirty="0" err="1"/>
              <a:t>Core</a:t>
            </a:r>
            <a:endParaRPr lang="cs-CZ" dirty="0"/>
          </a:p>
          <a:p>
            <a:r>
              <a:rPr lang="cs-CZ" dirty="0"/>
              <a:t>verze 2.0 (2008)</a:t>
            </a:r>
          </a:p>
          <a:p>
            <a:r>
              <a:rPr lang="cs-CZ" dirty="0"/>
              <a:t>Herbert van der </a:t>
            </a:r>
            <a:r>
              <a:rPr lang="cs-CZ" dirty="0" err="1"/>
              <a:t>Sompel</a:t>
            </a:r>
            <a:r>
              <a:rPr lang="cs-CZ" dirty="0"/>
              <a:t> (</a:t>
            </a:r>
            <a:r>
              <a:rPr lang="cs-CZ" dirty="0" err="1"/>
              <a:t>Gent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protokol pro sklízení dat z DL</a:t>
            </a:r>
          </a:p>
        </p:txBody>
      </p:sp>
    </p:spTree>
    <p:extLst>
      <p:ext uri="{BB962C8B-B14F-4D97-AF65-F5344CB8AC3E}">
        <p14:creationId xmlns:p14="http://schemas.microsoft.com/office/powerpoint/2010/main" val="5597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využití v praxi:</a:t>
            </a:r>
          </a:p>
          <a:p>
            <a:pPr lvl="1"/>
            <a:r>
              <a:rPr lang="cs-CZ" dirty="0"/>
              <a:t>digitální knihovny</a:t>
            </a:r>
          </a:p>
          <a:p>
            <a:pPr lvl="1"/>
            <a:r>
              <a:rPr lang="cs-CZ" dirty="0" err="1"/>
              <a:t>repozitáře</a:t>
            </a:r>
            <a:r>
              <a:rPr lang="cs-CZ" dirty="0"/>
              <a:t> a archivy</a:t>
            </a:r>
          </a:p>
          <a:p>
            <a:pPr lvl="1"/>
            <a:r>
              <a:rPr lang="cs-CZ" dirty="0"/>
              <a:t>Thesis.cz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0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Fungování OAI-PMH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www.jbi.hio.no/bibin/dill/summer_school/2010/oai_archite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975"/>
            <a:ext cx="67151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059832" y="6309320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http://www.jbi.hio.no/bibin/dill/summer_school/2011/xml-making_use.html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2aebd15cf062ffa49c2a793ed68acb94302abd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1081</Words>
  <Application>Microsoft Office PowerPoint</Application>
  <PresentationFormat>Předvádění na obrazovce (4:3)</PresentationFormat>
  <Paragraphs>277</Paragraphs>
  <Slides>49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4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Technologie v knihovnách</vt:lpstr>
      <vt:lpstr>Technologie v knihovnách?</vt:lpstr>
      <vt:lpstr>Protokoly</vt:lpstr>
      <vt:lpstr>Z39.50</vt:lpstr>
      <vt:lpstr>Z39.50</vt:lpstr>
      <vt:lpstr>OAI-PMH</vt:lpstr>
      <vt:lpstr>OAI-PMH</vt:lpstr>
      <vt:lpstr>Fungování OAI-PMH</vt:lpstr>
      <vt:lpstr>Výstup v DC</vt:lpstr>
      <vt:lpstr>Příkazy</vt:lpstr>
      <vt:lpstr>SRU/SRW</vt:lpstr>
      <vt:lpstr>SRU/SRW</vt:lpstr>
      <vt:lpstr>SOAP</vt:lpstr>
      <vt:lpstr>SOAP</vt:lpstr>
      <vt:lpstr>SIP2</vt:lpstr>
      <vt:lpstr>Ochrana a identifikace dokumentů</vt:lpstr>
      <vt:lpstr>Magnetické proužky</vt:lpstr>
      <vt:lpstr>RFID</vt:lpstr>
      <vt:lpstr>Zařízení</vt:lpstr>
      <vt:lpstr>Přechod na RFID</vt:lpstr>
      <vt:lpstr>Využití v praxi</vt:lpstr>
      <vt:lpstr>Výpůjční proces</vt:lpstr>
      <vt:lpstr>Snímače</vt:lpstr>
      <vt:lpstr>Snímače</vt:lpstr>
      <vt:lpstr>(De)aktivátory</vt:lpstr>
      <vt:lpstr>Komunikační technologie</vt:lpstr>
      <vt:lpstr>„Klasické“</vt:lpstr>
      <vt:lpstr>Blogy, videoblogy</vt:lpstr>
      <vt:lpstr>Webináře</vt:lpstr>
      <vt:lpstr>Streamovaná videa</vt:lpstr>
      <vt:lpstr>Prezentace online</vt:lpstr>
      <vt:lpstr>Kolaborativní systémy</vt:lpstr>
      <vt:lpstr>Terminály, obrazovky</vt:lpstr>
      <vt:lpstr>Mobilní zařizení</vt:lpstr>
      <vt:lpstr>Svět 2.0</vt:lpstr>
      <vt:lpstr>Web 2.0</vt:lpstr>
      <vt:lpstr>Library 2.0</vt:lpstr>
      <vt:lpstr>Web 3.0, 4.0</vt:lpstr>
      <vt:lpstr>Trendy</vt:lpstr>
      <vt:lpstr>Open Library</vt:lpstr>
      <vt:lpstr>Obohacování obsahu</vt:lpstr>
      <vt:lpstr>Sdílení záznamů a autority</vt:lpstr>
      <vt:lpstr>Statistiky a měření výkonu knihoven</vt:lpstr>
      <vt:lpstr>Půjčování e-knih</vt:lpstr>
      <vt:lpstr>Digitalizace</vt:lpstr>
      <vt:lpstr>Silný portál</vt:lpstr>
      <vt:lpstr>Prezentace aplikace PowerPoint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350</cp:revision>
  <dcterms:created xsi:type="dcterms:W3CDTF">2008-06-02T21:04:14Z</dcterms:created>
  <dcterms:modified xsi:type="dcterms:W3CDTF">2017-03-10T11:20:54Z</dcterms:modified>
</cp:coreProperties>
</file>