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2"/>
  </p:notesMasterIdLst>
  <p:handoutMasterIdLst>
    <p:handoutMasterId r:id="rId43"/>
  </p:handoutMasterIdLst>
  <p:sldIdLst>
    <p:sldId id="402" r:id="rId2"/>
    <p:sldId id="353" r:id="rId3"/>
    <p:sldId id="509" r:id="rId4"/>
    <p:sldId id="511" r:id="rId5"/>
    <p:sldId id="516" r:id="rId6"/>
    <p:sldId id="512" r:id="rId7"/>
    <p:sldId id="513" r:id="rId8"/>
    <p:sldId id="515" r:id="rId9"/>
    <p:sldId id="514" r:id="rId10"/>
    <p:sldId id="517" r:id="rId11"/>
    <p:sldId id="518" r:id="rId12"/>
    <p:sldId id="519" r:id="rId13"/>
    <p:sldId id="546" r:id="rId14"/>
    <p:sldId id="520" r:id="rId15"/>
    <p:sldId id="547" r:id="rId16"/>
    <p:sldId id="521" r:id="rId17"/>
    <p:sldId id="522" r:id="rId18"/>
    <p:sldId id="523" r:id="rId19"/>
    <p:sldId id="524" r:id="rId20"/>
    <p:sldId id="526" r:id="rId21"/>
    <p:sldId id="525" r:id="rId22"/>
    <p:sldId id="527" r:id="rId23"/>
    <p:sldId id="528" r:id="rId24"/>
    <p:sldId id="529" r:id="rId25"/>
    <p:sldId id="530" r:id="rId26"/>
    <p:sldId id="532" r:id="rId27"/>
    <p:sldId id="531" r:id="rId28"/>
    <p:sldId id="534" r:id="rId29"/>
    <p:sldId id="533" r:id="rId30"/>
    <p:sldId id="535" r:id="rId31"/>
    <p:sldId id="536" r:id="rId32"/>
    <p:sldId id="537" r:id="rId33"/>
    <p:sldId id="539" r:id="rId34"/>
    <p:sldId id="541" r:id="rId35"/>
    <p:sldId id="542" r:id="rId36"/>
    <p:sldId id="538" r:id="rId37"/>
    <p:sldId id="540" r:id="rId38"/>
    <p:sldId id="543" r:id="rId39"/>
    <p:sldId id="545" r:id="rId40"/>
    <p:sldId id="258" r:id="rId41"/>
  </p:sldIdLst>
  <p:sldSz cx="9144000" cy="6858000" type="screen4x3"/>
  <p:notesSz cx="6858000" cy="9144000"/>
  <p:custDataLst>
    <p:tags r:id="rId44"/>
  </p:custDataLst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FF9933"/>
    <a:srgbClr val="FFCC66"/>
    <a:srgbClr val="FF9900"/>
    <a:srgbClr val="F3D001"/>
    <a:srgbClr val="F4EE00"/>
    <a:srgbClr val="FFFF00"/>
    <a:srgbClr val="FF19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658" autoAdjust="0"/>
    <p:restoredTop sz="94660"/>
  </p:normalViewPr>
  <p:slideViewPr>
    <p:cSldViewPr>
      <p:cViewPr varScale="1">
        <p:scale>
          <a:sx n="86" d="100"/>
          <a:sy n="86" d="100"/>
        </p:scale>
        <p:origin x="153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6324"/>
    </p:cViewPr>
  </p:sorterViewPr>
  <p:notesViewPr>
    <p:cSldViewPr>
      <p:cViewPr varScale="1">
        <p:scale>
          <a:sx n="53" d="100"/>
          <a:sy n="53" d="100"/>
        </p:scale>
        <p:origin x="-1218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handoutMaster" Target="handoutMasters/handoutMaster1.xml"/><Relationship Id="rId48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6A00E17-5E96-4A42-8427-513C40C584B0}" type="doc">
      <dgm:prSet loTypeId="urn:microsoft.com/office/officeart/2005/8/layout/arrow2" loCatId="process" qsTypeId="urn:microsoft.com/office/officeart/2005/8/quickstyle/simple1" qsCatId="simple" csTypeId="urn:microsoft.com/office/officeart/2005/8/colors/accent1_2" csCatId="accent1" phldr="1"/>
      <dgm:spPr/>
    </dgm:pt>
    <dgm:pt modelId="{B342C16E-FA1E-422D-A3DA-56C488058A78}">
      <dgm:prSet phldrT="[Text]"/>
      <dgm:spPr/>
      <dgm:t>
        <a:bodyPr/>
        <a:lstStyle/>
        <a:p>
          <a:r>
            <a:rPr lang="cs-CZ" dirty="0"/>
            <a:t>Databáze</a:t>
          </a:r>
        </a:p>
      </dgm:t>
    </dgm:pt>
    <dgm:pt modelId="{AFB63943-7AF3-48AD-ABE0-C12FE9855A91}" type="parTrans" cxnId="{F037F46F-C9B9-4F90-8740-1F48B18B52FE}">
      <dgm:prSet/>
      <dgm:spPr/>
      <dgm:t>
        <a:bodyPr/>
        <a:lstStyle/>
        <a:p>
          <a:endParaRPr lang="cs-CZ"/>
        </a:p>
      </dgm:t>
    </dgm:pt>
    <dgm:pt modelId="{B30DAD56-8D9B-418F-9253-DBA998ACC602}" type="sibTrans" cxnId="{F037F46F-C9B9-4F90-8740-1F48B18B52FE}">
      <dgm:prSet/>
      <dgm:spPr/>
      <dgm:t>
        <a:bodyPr/>
        <a:lstStyle/>
        <a:p>
          <a:endParaRPr lang="cs-CZ"/>
        </a:p>
      </dgm:t>
    </dgm:pt>
    <dgm:pt modelId="{77372FF1-73DF-4EFA-B396-104CE2B98C9B}">
      <dgm:prSet phldrT="[Text]"/>
      <dgm:spPr/>
      <dgm:t>
        <a:bodyPr/>
        <a:lstStyle/>
        <a:p>
          <a:r>
            <a:rPr lang="cs-CZ" dirty="0"/>
            <a:t>Výběr analytických prostředků</a:t>
          </a:r>
        </a:p>
      </dgm:t>
    </dgm:pt>
    <dgm:pt modelId="{6ABCE827-655A-4FB8-B28E-5265306E5E0A}" type="parTrans" cxnId="{F05F024A-FF99-4BFD-8FB7-1B79C25AE2F9}">
      <dgm:prSet/>
      <dgm:spPr/>
      <dgm:t>
        <a:bodyPr/>
        <a:lstStyle/>
        <a:p>
          <a:endParaRPr lang="cs-CZ"/>
        </a:p>
      </dgm:t>
    </dgm:pt>
    <dgm:pt modelId="{2391A71B-DF2A-4693-81FB-E2E9A4FA40CD}" type="sibTrans" cxnId="{F05F024A-FF99-4BFD-8FB7-1B79C25AE2F9}">
      <dgm:prSet/>
      <dgm:spPr/>
      <dgm:t>
        <a:bodyPr/>
        <a:lstStyle/>
        <a:p>
          <a:endParaRPr lang="cs-CZ"/>
        </a:p>
      </dgm:t>
    </dgm:pt>
    <dgm:pt modelId="{E8129F28-5633-4EF0-B94D-BB819E278D4C}">
      <dgm:prSet phldrT="[Text]"/>
      <dgm:spPr/>
      <dgm:t>
        <a:bodyPr/>
        <a:lstStyle/>
        <a:p>
          <a:r>
            <a:rPr lang="cs-CZ" dirty="0"/>
            <a:t>Analýza dat a jejich ověření</a:t>
          </a:r>
        </a:p>
      </dgm:t>
    </dgm:pt>
    <dgm:pt modelId="{35ADBDB2-36D0-4805-9530-91F1F6943FC8}" type="parTrans" cxnId="{043DFE69-D65D-4944-8A06-12BE0D891477}">
      <dgm:prSet/>
      <dgm:spPr/>
      <dgm:t>
        <a:bodyPr/>
        <a:lstStyle/>
        <a:p>
          <a:endParaRPr lang="cs-CZ"/>
        </a:p>
      </dgm:t>
    </dgm:pt>
    <dgm:pt modelId="{B808661F-178C-4FDC-8C23-378A052FF8C7}" type="sibTrans" cxnId="{043DFE69-D65D-4944-8A06-12BE0D891477}">
      <dgm:prSet/>
      <dgm:spPr/>
      <dgm:t>
        <a:bodyPr/>
        <a:lstStyle/>
        <a:p>
          <a:endParaRPr lang="cs-CZ"/>
        </a:p>
      </dgm:t>
    </dgm:pt>
    <dgm:pt modelId="{99285B90-7472-49C4-8EF7-48201D78263A}">
      <dgm:prSet/>
      <dgm:spPr/>
      <dgm:t>
        <a:bodyPr/>
        <a:lstStyle/>
        <a:p>
          <a:r>
            <a:rPr lang="cs-CZ" dirty="0"/>
            <a:t>Datový sklad</a:t>
          </a:r>
        </a:p>
      </dgm:t>
    </dgm:pt>
    <dgm:pt modelId="{23F663CA-F37C-4BD6-BBF5-25A0A5731731}" type="parTrans" cxnId="{435E3E5F-BCE9-4CB7-8D49-7783CDFEEC2A}">
      <dgm:prSet/>
      <dgm:spPr/>
      <dgm:t>
        <a:bodyPr/>
        <a:lstStyle/>
        <a:p>
          <a:endParaRPr lang="cs-CZ"/>
        </a:p>
      </dgm:t>
    </dgm:pt>
    <dgm:pt modelId="{C73111D0-3BFC-4C24-BFE3-0893CECE407A}" type="sibTrans" cxnId="{435E3E5F-BCE9-4CB7-8D49-7783CDFEEC2A}">
      <dgm:prSet/>
      <dgm:spPr/>
      <dgm:t>
        <a:bodyPr/>
        <a:lstStyle/>
        <a:p>
          <a:endParaRPr lang="cs-CZ"/>
        </a:p>
      </dgm:t>
    </dgm:pt>
    <dgm:pt modelId="{229DAE5F-0CEE-47A5-BF08-A3F97DB4F54E}">
      <dgm:prSet phldrT="[Text]"/>
      <dgm:spPr/>
      <dgm:t>
        <a:bodyPr/>
        <a:lstStyle/>
        <a:p>
          <a:r>
            <a:rPr lang="cs-CZ" dirty="0"/>
            <a:t>Prezentace a zavedení do praxe</a:t>
          </a:r>
        </a:p>
      </dgm:t>
    </dgm:pt>
    <dgm:pt modelId="{A130255B-6A94-4BAA-BABD-F149A787090B}" type="parTrans" cxnId="{C7338625-81C5-4330-8F1D-7911115910D9}">
      <dgm:prSet/>
      <dgm:spPr/>
      <dgm:t>
        <a:bodyPr/>
        <a:lstStyle/>
        <a:p>
          <a:endParaRPr lang="cs-CZ"/>
        </a:p>
      </dgm:t>
    </dgm:pt>
    <dgm:pt modelId="{9B10625B-8796-400F-9762-D7D760DA9AE5}" type="sibTrans" cxnId="{C7338625-81C5-4330-8F1D-7911115910D9}">
      <dgm:prSet/>
      <dgm:spPr/>
      <dgm:t>
        <a:bodyPr/>
        <a:lstStyle/>
        <a:p>
          <a:endParaRPr lang="cs-CZ"/>
        </a:p>
      </dgm:t>
    </dgm:pt>
    <dgm:pt modelId="{9411A4F1-5F20-4BD6-A38E-0E12E41883F9}" type="pres">
      <dgm:prSet presAssocID="{56A00E17-5E96-4A42-8427-513C40C584B0}" presName="arrowDiagram" presStyleCnt="0">
        <dgm:presLayoutVars>
          <dgm:chMax val="5"/>
          <dgm:dir/>
          <dgm:resizeHandles val="exact"/>
        </dgm:presLayoutVars>
      </dgm:prSet>
      <dgm:spPr/>
    </dgm:pt>
    <dgm:pt modelId="{910C8A68-2D26-4238-826B-E41C148E5794}" type="pres">
      <dgm:prSet presAssocID="{56A00E17-5E96-4A42-8427-513C40C584B0}" presName="arrow" presStyleLbl="bgShp" presStyleIdx="0" presStyleCnt="1"/>
      <dgm:spPr>
        <a:solidFill>
          <a:srgbClr val="FFC000"/>
        </a:solidFill>
      </dgm:spPr>
    </dgm:pt>
    <dgm:pt modelId="{D3BD7005-3B6A-4258-AD3D-49FEE82AA060}" type="pres">
      <dgm:prSet presAssocID="{56A00E17-5E96-4A42-8427-513C40C584B0}" presName="arrowDiagram5" presStyleCnt="0"/>
      <dgm:spPr/>
    </dgm:pt>
    <dgm:pt modelId="{8CBD722B-9787-48E1-8F43-CC5D088025CA}" type="pres">
      <dgm:prSet presAssocID="{B342C16E-FA1E-422D-A3DA-56C488058A78}" presName="bullet5a" presStyleLbl="node1" presStyleIdx="0" presStyleCnt="5"/>
      <dgm:spPr/>
    </dgm:pt>
    <dgm:pt modelId="{87276943-11DA-4A68-AF2E-A82EEC0FCF62}" type="pres">
      <dgm:prSet presAssocID="{B342C16E-FA1E-422D-A3DA-56C488058A78}" presName="textBox5a" presStyleLbl="revTx" presStyleIdx="0" presStyleCnt="5" custScaleY="34631" custLinFactNeighborY="-55624">
        <dgm:presLayoutVars>
          <dgm:bulletEnabled val="1"/>
        </dgm:presLayoutVars>
      </dgm:prSet>
      <dgm:spPr/>
    </dgm:pt>
    <dgm:pt modelId="{606A2586-7EB3-4012-ADDA-570FB691632E}" type="pres">
      <dgm:prSet presAssocID="{99285B90-7472-49C4-8EF7-48201D78263A}" presName="bullet5b" presStyleLbl="node1" presStyleIdx="1" presStyleCnt="5"/>
      <dgm:spPr/>
    </dgm:pt>
    <dgm:pt modelId="{106C0B16-D489-40CD-BFAF-17E791EF85AA}" type="pres">
      <dgm:prSet presAssocID="{99285B90-7472-49C4-8EF7-48201D78263A}" presName="textBox5b" presStyleLbl="revTx" presStyleIdx="1" presStyleCnt="5" custScaleX="67102" custScaleY="31049" custLinFactNeighborX="-11155" custLinFactNeighborY="-53806">
        <dgm:presLayoutVars>
          <dgm:bulletEnabled val="1"/>
        </dgm:presLayoutVars>
      </dgm:prSet>
      <dgm:spPr/>
    </dgm:pt>
    <dgm:pt modelId="{A0BDD67E-7FAC-4738-8C08-0CE1AE366F05}" type="pres">
      <dgm:prSet presAssocID="{77372FF1-73DF-4EFA-B396-104CE2B98C9B}" presName="bullet5c" presStyleLbl="node1" presStyleIdx="2" presStyleCnt="5"/>
      <dgm:spPr/>
    </dgm:pt>
    <dgm:pt modelId="{54B54FBE-86B6-48ED-BB2F-1277417BCEDF}" type="pres">
      <dgm:prSet presAssocID="{77372FF1-73DF-4EFA-B396-104CE2B98C9B}" presName="textBox5c" presStyleLbl="revTx" presStyleIdx="2" presStyleCnt="5" custScaleX="80810" custScaleY="37072" custLinFactNeighborX="-3808" custLinFactNeighborY="-46791">
        <dgm:presLayoutVars>
          <dgm:bulletEnabled val="1"/>
        </dgm:presLayoutVars>
      </dgm:prSet>
      <dgm:spPr/>
    </dgm:pt>
    <dgm:pt modelId="{078C6D65-7E28-4A40-AE5F-5A4308E0676B}" type="pres">
      <dgm:prSet presAssocID="{E8129F28-5633-4EF0-B94D-BB819E278D4C}" presName="bullet5d" presStyleLbl="node1" presStyleIdx="3" presStyleCnt="5"/>
      <dgm:spPr/>
    </dgm:pt>
    <dgm:pt modelId="{30D762B6-5305-4728-930C-FF2FAA72EEFC}" type="pres">
      <dgm:prSet presAssocID="{E8129F28-5633-4EF0-B94D-BB819E278D4C}" presName="textBox5d" presStyleLbl="revTx" presStyleIdx="3" presStyleCnt="5" custScaleX="72223" custScaleY="19398" custLinFactNeighborX="-8305" custLinFactNeighborY="-48093">
        <dgm:presLayoutVars>
          <dgm:bulletEnabled val="1"/>
        </dgm:presLayoutVars>
      </dgm:prSet>
      <dgm:spPr/>
    </dgm:pt>
    <dgm:pt modelId="{8F23C948-5A14-4B31-A2B3-1815C4F32C97}" type="pres">
      <dgm:prSet presAssocID="{229DAE5F-0CEE-47A5-BF08-A3F97DB4F54E}" presName="bullet5e" presStyleLbl="node1" presStyleIdx="4" presStyleCnt="5"/>
      <dgm:spPr/>
    </dgm:pt>
    <dgm:pt modelId="{2BDB14BE-BE4C-4154-933A-4BAF78FF26D2}" type="pres">
      <dgm:prSet presAssocID="{229DAE5F-0CEE-47A5-BF08-A3F97DB4F54E}" presName="textBox5e" presStyleLbl="revTx" presStyleIdx="4" presStyleCnt="5" custAng="21367603" custScaleX="85137" custScaleY="17083" custLinFactNeighborX="-2697" custLinFactNeighborY="-50596">
        <dgm:presLayoutVars>
          <dgm:bulletEnabled val="1"/>
        </dgm:presLayoutVars>
      </dgm:prSet>
      <dgm:spPr/>
    </dgm:pt>
  </dgm:ptLst>
  <dgm:cxnLst>
    <dgm:cxn modelId="{C740E5F8-7A46-404F-9E98-D5C8D55446A1}" type="presOf" srcId="{99285B90-7472-49C4-8EF7-48201D78263A}" destId="{106C0B16-D489-40CD-BFAF-17E791EF85AA}" srcOrd="0" destOrd="0" presId="urn:microsoft.com/office/officeart/2005/8/layout/arrow2"/>
    <dgm:cxn modelId="{7E5C3742-0813-44B1-960F-25767794E54C}" type="presOf" srcId="{77372FF1-73DF-4EFA-B396-104CE2B98C9B}" destId="{54B54FBE-86B6-48ED-BB2F-1277417BCEDF}" srcOrd="0" destOrd="0" presId="urn:microsoft.com/office/officeart/2005/8/layout/arrow2"/>
    <dgm:cxn modelId="{2F9C9666-046F-40FB-9363-2924F67C21FF}" type="presOf" srcId="{E8129F28-5633-4EF0-B94D-BB819E278D4C}" destId="{30D762B6-5305-4728-930C-FF2FAA72EEFC}" srcOrd="0" destOrd="0" presId="urn:microsoft.com/office/officeart/2005/8/layout/arrow2"/>
    <dgm:cxn modelId="{C7338625-81C5-4330-8F1D-7911115910D9}" srcId="{56A00E17-5E96-4A42-8427-513C40C584B0}" destId="{229DAE5F-0CEE-47A5-BF08-A3F97DB4F54E}" srcOrd="4" destOrd="0" parTransId="{A130255B-6A94-4BAA-BABD-F149A787090B}" sibTransId="{9B10625B-8796-400F-9762-D7D760DA9AE5}"/>
    <dgm:cxn modelId="{D35F86D7-724E-4684-88B3-37A848A37D3C}" type="presOf" srcId="{B342C16E-FA1E-422D-A3DA-56C488058A78}" destId="{87276943-11DA-4A68-AF2E-A82EEC0FCF62}" srcOrd="0" destOrd="0" presId="urn:microsoft.com/office/officeart/2005/8/layout/arrow2"/>
    <dgm:cxn modelId="{043DFE69-D65D-4944-8A06-12BE0D891477}" srcId="{56A00E17-5E96-4A42-8427-513C40C584B0}" destId="{E8129F28-5633-4EF0-B94D-BB819E278D4C}" srcOrd="3" destOrd="0" parTransId="{35ADBDB2-36D0-4805-9530-91F1F6943FC8}" sibTransId="{B808661F-178C-4FDC-8C23-378A052FF8C7}"/>
    <dgm:cxn modelId="{435E3E5F-BCE9-4CB7-8D49-7783CDFEEC2A}" srcId="{56A00E17-5E96-4A42-8427-513C40C584B0}" destId="{99285B90-7472-49C4-8EF7-48201D78263A}" srcOrd="1" destOrd="0" parTransId="{23F663CA-F37C-4BD6-BBF5-25A0A5731731}" sibTransId="{C73111D0-3BFC-4C24-BFE3-0893CECE407A}"/>
    <dgm:cxn modelId="{D0BEB9B9-6B12-415D-9488-EBAA7BEB52A8}" type="presOf" srcId="{56A00E17-5E96-4A42-8427-513C40C584B0}" destId="{9411A4F1-5F20-4BD6-A38E-0E12E41883F9}" srcOrd="0" destOrd="0" presId="urn:microsoft.com/office/officeart/2005/8/layout/arrow2"/>
    <dgm:cxn modelId="{F037F46F-C9B9-4F90-8740-1F48B18B52FE}" srcId="{56A00E17-5E96-4A42-8427-513C40C584B0}" destId="{B342C16E-FA1E-422D-A3DA-56C488058A78}" srcOrd="0" destOrd="0" parTransId="{AFB63943-7AF3-48AD-ABE0-C12FE9855A91}" sibTransId="{B30DAD56-8D9B-418F-9253-DBA998ACC602}"/>
    <dgm:cxn modelId="{F05F024A-FF99-4BFD-8FB7-1B79C25AE2F9}" srcId="{56A00E17-5E96-4A42-8427-513C40C584B0}" destId="{77372FF1-73DF-4EFA-B396-104CE2B98C9B}" srcOrd="2" destOrd="0" parTransId="{6ABCE827-655A-4FB8-B28E-5265306E5E0A}" sibTransId="{2391A71B-DF2A-4693-81FB-E2E9A4FA40CD}"/>
    <dgm:cxn modelId="{8F771B21-E1B0-4636-BF66-E1F5A473AA74}" type="presOf" srcId="{229DAE5F-0CEE-47A5-BF08-A3F97DB4F54E}" destId="{2BDB14BE-BE4C-4154-933A-4BAF78FF26D2}" srcOrd="0" destOrd="0" presId="urn:microsoft.com/office/officeart/2005/8/layout/arrow2"/>
    <dgm:cxn modelId="{A100C1D1-9D28-47F8-B676-F67E42F43FD8}" type="presParOf" srcId="{9411A4F1-5F20-4BD6-A38E-0E12E41883F9}" destId="{910C8A68-2D26-4238-826B-E41C148E5794}" srcOrd="0" destOrd="0" presId="urn:microsoft.com/office/officeart/2005/8/layout/arrow2"/>
    <dgm:cxn modelId="{9887C64D-1CF5-4BD3-B437-80782EA69438}" type="presParOf" srcId="{9411A4F1-5F20-4BD6-A38E-0E12E41883F9}" destId="{D3BD7005-3B6A-4258-AD3D-49FEE82AA060}" srcOrd="1" destOrd="0" presId="urn:microsoft.com/office/officeart/2005/8/layout/arrow2"/>
    <dgm:cxn modelId="{4312DC58-9328-4BD2-8A00-2912E503E236}" type="presParOf" srcId="{D3BD7005-3B6A-4258-AD3D-49FEE82AA060}" destId="{8CBD722B-9787-48E1-8F43-CC5D088025CA}" srcOrd="0" destOrd="0" presId="urn:microsoft.com/office/officeart/2005/8/layout/arrow2"/>
    <dgm:cxn modelId="{30EB75AC-EA4D-4D36-B828-D22A29A9D810}" type="presParOf" srcId="{D3BD7005-3B6A-4258-AD3D-49FEE82AA060}" destId="{87276943-11DA-4A68-AF2E-A82EEC0FCF62}" srcOrd="1" destOrd="0" presId="urn:microsoft.com/office/officeart/2005/8/layout/arrow2"/>
    <dgm:cxn modelId="{833BAF73-1C73-48B2-97D6-AE00FAEC4602}" type="presParOf" srcId="{D3BD7005-3B6A-4258-AD3D-49FEE82AA060}" destId="{606A2586-7EB3-4012-ADDA-570FB691632E}" srcOrd="2" destOrd="0" presId="urn:microsoft.com/office/officeart/2005/8/layout/arrow2"/>
    <dgm:cxn modelId="{4A15CD3C-CC07-43CB-AEF6-7BC7077710EA}" type="presParOf" srcId="{D3BD7005-3B6A-4258-AD3D-49FEE82AA060}" destId="{106C0B16-D489-40CD-BFAF-17E791EF85AA}" srcOrd="3" destOrd="0" presId="urn:microsoft.com/office/officeart/2005/8/layout/arrow2"/>
    <dgm:cxn modelId="{0964A1BC-D5CB-4372-B4DC-0D08EC7D5942}" type="presParOf" srcId="{D3BD7005-3B6A-4258-AD3D-49FEE82AA060}" destId="{A0BDD67E-7FAC-4738-8C08-0CE1AE366F05}" srcOrd="4" destOrd="0" presId="urn:microsoft.com/office/officeart/2005/8/layout/arrow2"/>
    <dgm:cxn modelId="{CBAA6104-4D9F-47BB-847B-AD13094330EC}" type="presParOf" srcId="{D3BD7005-3B6A-4258-AD3D-49FEE82AA060}" destId="{54B54FBE-86B6-48ED-BB2F-1277417BCEDF}" srcOrd="5" destOrd="0" presId="urn:microsoft.com/office/officeart/2005/8/layout/arrow2"/>
    <dgm:cxn modelId="{CB394CF4-BD01-49B2-B497-6BCCE31C279C}" type="presParOf" srcId="{D3BD7005-3B6A-4258-AD3D-49FEE82AA060}" destId="{078C6D65-7E28-4A40-AE5F-5A4308E0676B}" srcOrd="6" destOrd="0" presId="urn:microsoft.com/office/officeart/2005/8/layout/arrow2"/>
    <dgm:cxn modelId="{C0E7C84B-BB72-4A31-948E-E29023050C46}" type="presParOf" srcId="{D3BD7005-3B6A-4258-AD3D-49FEE82AA060}" destId="{30D762B6-5305-4728-930C-FF2FAA72EEFC}" srcOrd="7" destOrd="0" presId="urn:microsoft.com/office/officeart/2005/8/layout/arrow2"/>
    <dgm:cxn modelId="{AF6E415C-2CBC-4FC3-8C81-A531BE8AB717}" type="presParOf" srcId="{D3BD7005-3B6A-4258-AD3D-49FEE82AA060}" destId="{8F23C948-5A14-4B31-A2B3-1815C4F32C97}" srcOrd="8" destOrd="0" presId="urn:microsoft.com/office/officeart/2005/8/layout/arrow2"/>
    <dgm:cxn modelId="{189CAD68-EFF8-43B8-8C08-3875A1294CA1}" type="presParOf" srcId="{D3BD7005-3B6A-4258-AD3D-49FEE82AA060}" destId="{2BDB14BE-BE4C-4154-933A-4BAF78FF26D2}" srcOrd="9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10C8A68-2D26-4238-826B-E41C148E5794}">
      <dsp:nvSpPr>
        <dsp:cNvPr id="0" name=""/>
        <dsp:cNvSpPr/>
      </dsp:nvSpPr>
      <dsp:spPr>
        <a:xfrm>
          <a:off x="0" y="305693"/>
          <a:ext cx="7777162" cy="4860726"/>
        </a:xfrm>
        <a:prstGeom prst="swooshArrow">
          <a:avLst>
            <a:gd name="adj1" fmla="val 25000"/>
            <a:gd name="adj2" fmla="val 25000"/>
          </a:avLst>
        </a:prstGeom>
        <a:solidFill>
          <a:srgbClr val="FFC0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CBD722B-9787-48E1-8F43-CC5D088025CA}">
      <dsp:nvSpPr>
        <dsp:cNvPr id="0" name=""/>
        <dsp:cNvSpPr/>
      </dsp:nvSpPr>
      <dsp:spPr>
        <a:xfrm>
          <a:off x="766050" y="3920129"/>
          <a:ext cx="178874" cy="17887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7276943-11DA-4A68-AF2E-A82EEC0FCF62}">
      <dsp:nvSpPr>
        <dsp:cNvPr id="0" name=""/>
        <dsp:cNvSpPr/>
      </dsp:nvSpPr>
      <dsp:spPr>
        <a:xfrm>
          <a:off x="855487" y="3744190"/>
          <a:ext cx="1018808" cy="4006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4782" tIns="0" rIns="0" bIns="0" numCol="1" spcCol="1270" anchor="t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 dirty="0"/>
            <a:t>Databáze</a:t>
          </a:r>
        </a:p>
      </dsp:txBody>
      <dsp:txXfrm>
        <a:off x="855487" y="3744190"/>
        <a:ext cx="1018808" cy="400629"/>
      </dsp:txXfrm>
    </dsp:sp>
    <dsp:sp modelId="{606A2586-7EB3-4012-ADDA-570FB691632E}">
      <dsp:nvSpPr>
        <dsp:cNvPr id="0" name=""/>
        <dsp:cNvSpPr/>
      </dsp:nvSpPr>
      <dsp:spPr>
        <a:xfrm>
          <a:off x="1734307" y="2989786"/>
          <a:ext cx="279977" cy="27997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06C0B16-D489-40CD-BFAF-17E791EF85AA}">
      <dsp:nvSpPr>
        <dsp:cNvPr id="0" name=""/>
        <dsp:cNvSpPr/>
      </dsp:nvSpPr>
      <dsp:spPr>
        <a:xfrm>
          <a:off x="1942642" y="2736081"/>
          <a:ext cx="866292" cy="6323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8354" tIns="0" rIns="0" bIns="0" numCol="1" spcCol="1270" anchor="t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 dirty="0"/>
            <a:t>Datový sklad</a:t>
          </a:r>
        </a:p>
      </dsp:txBody>
      <dsp:txXfrm>
        <a:off x="1942642" y="2736081"/>
        <a:ext cx="866292" cy="632357"/>
      </dsp:txXfrm>
    </dsp:sp>
    <dsp:sp modelId="{A0BDD67E-7FAC-4738-8C08-0CE1AE366F05}">
      <dsp:nvSpPr>
        <dsp:cNvPr id="0" name=""/>
        <dsp:cNvSpPr/>
      </dsp:nvSpPr>
      <dsp:spPr>
        <a:xfrm>
          <a:off x="2978653" y="2248039"/>
          <a:ext cx="373303" cy="37330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4B54FBE-86B6-48ED-BB2F-1277417BCEDF}">
      <dsp:nvSpPr>
        <dsp:cNvPr id="0" name=""/>
        <dsp:cNvSpPr/>
      </dsp:nvSpPr>
      <dsp:spPr>
        <a:xfrm>
          <a:off x="3252167" y="2015999"/>
          <a:ext cx="1212951" cy="10127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7806" tIns="0" rIns="0" bIns="0" numCol="1" spcCol="1270" anchor="t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 dirty="0"/>
            <a:t>Výběr analytických prostředků</a:t>
          </a:r>
        </a:p>
      </dsp:txBody>
      <dsp:txXfrm>
        <a:off x="3252167" y="2015999"/>
        <a:ext cx="1212951" cy="1012706"/>
      </dsp:txXfrm>
    </dsp:sp>
    <dsp:sp modelId="{078C6D65-7E28-4A40-AE5F-5A4308E0676B}">
      <dsp:nvSpPr>
        <dsp:cNvPr id="0" name=""/>
        <dsp:cNvSpPr/>
      </dsp:nvSpPr>
      <dsp:spPr>
        <a:xfrm>
          <a:off x="4425205" y="1668641"/>
          <a:ext cx="482184" cy="48218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0D762B6-5305-4728-930C-FF2FAA72EEFC}">
      <dsp:nvSpPr>
        <dsp:cNvPr id="0" name=""/>
        <dsp:cNvSpPr/>
      </dsp:nvSpPr>
      <dsp:spPr>
        <a:xfrm>
          <a:off x="4753144" y="1655972"/>
          <a:ext cx="1123379" cy="6317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5499" tIns="0" rIns="0" bIns="0" numCol="1" spcCol="1270" anchor="t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 dirty="0"/>
            <a:t>Analýza dat a jejich ověření</a:t>
          </a:r>
        </a:p>
      </dsp:txBody>
      <dsp:txXfrm>
        <a:off x="4753144" y="1655972"/>
        <a:ext cx="1123379" cy="631732"/>
      </dsp:txXfrm>
    </dsp:sp>
    <dsp:sp modelId="{8F23C948-5A14-4B31-A2B3-1815C4F32C97}">
      <dsp:nvSpPr>
        <dsp:cNvPr id="0" name=""/>
        <dsp:cNvSpPr/>
      </dsp:nvSpPr>
      <dsp:spPr>
        <a:xfrm>
          <a:off x="5914531" y="1281727"/>
          <a:ext cx="614395" cy="61439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BDB14BE-BE4C-4154-933A-4BAF78FF26D2}">
      <dsp:nvSpPr>
        <dsp:cNvPr id="0" name=""/>
        <dsp:cNvSpPr/>
      </dsp:nvSpPr>
      <dsp:spPr>
        <a:xfrm rot="21367603">
          <a:off x="6295371" y="1262031"/>
          <a:ext cx="1324248" cy="6111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5556" tIns="0" rIns="0" bIns="0" numCol="1" spcCol="1270" anchor="t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 dirty="0"/>
            <a:t>Prezentace a zavedení do praxe</a:t>
          </a:r>
        </a:p>
      </dsp:txBody>
      <dsp:txXfrm>
        <a:off x="6295371" y="1262031"/>
        <a:ext cx="1324248" cy="61114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893653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71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96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/>
              <a:t>Click to edit Master text styles</a:t>
            </a:r>
          </a:p>
          <a:p>
            <a:pPr lvl="1"/>
            <a:r>
              <a:rPr lang="ru-RU" noProof="0"/>
              <a:t>Second level</a:t>
            </a:r>
          </a:p>
          <a:p>
            <a:pPr lvl="2"/>
            <a:r>
              <a:rPr lang="ru-RU" noProof="0"/>
              <a:t>Third level</a:t>
            </a:r>
          </a:p>
          <a:p>
            <a:pPr lvl="3"/>
            <a:r>
              <a:rPr lang="ru-RU" noProof="0"/>
              <a:t>Fourth level</a:t>
            </a:r>
          </a:p>
          <a:p>
            <a:pPr lvl="4"/>
            <a:r>
              <a:rPr lang="ru-RU" noProof="0"/>
              <a:t>Fifth level</a:t>
            </a:r>
          </a:p>
        </p:txBody>
      </p:sp>
      <p:sp>
        <p:nvSpPr>
          <p:cNvPr id="696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96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85DE83D5-7E53-4BA9-8C93-B998020A531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139048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 txBox="1">
            <a:spLocks noGrp="1" noChangeArrowheads="1"/>
          </p:cNvSpPr>
          <p:nvPr/>
        </p:nvSpPr>
        <p:spPr bwMode="auto">
          <a:xfrm>
            <a:off x="3776663" y="9429750"/>
            <a:ext cx="2890837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D4898499-89F8-47C3-8A8C-97B97CD9761A}" type="slidenum">
              <a:rPr lang="ru-RU" sz="1200"/>
              <a:pPr algn="r" eaLnBrk="1" hangingPunct="1"/>
              <a:t>1</a:t>
            </a:fld>
            <a:endParaRPr lang="ru-RU" sz="1200"/>
          </a:p>
        </p:txBody>
      </p:sp>
      <p:sp>
        <p:nvSpPr>
          <p:cNvPr id="911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6750" y="4714875"/>
            <a:ext cx="5335588" cy="44688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52370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D016880-ABE9-4766-8873-BB3A9A43229F}" type="slidenum">
              <a:rPr lang="ru-RU" altLang="cs-CZ"/>
              <a:pPr eaLnBrk="1" hangingPunct="1"/>
              <a:t>2</a:t>
            </a:fld>
            <a:endParaRPr lang="ru-RU" altLang="cs-CZ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697551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D016880-ABE9-4766-8873-BB3A9A43229F}" type="slidenum">
              <a:rPr lang="ru-RU" altLang="cs-CZ"/>
              <a:pPr eaLnBrk="1" hangingPunct="1"/>
              <a:t>8</a:t>
            </a:fld>
            <a:endParaRPr lang="ru-RU" altLang="cs-CZ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693518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D016880-ABE9-4766-8873-BB3A9A43229F}" type="slidenum">
              <a:rPr lang="ru-RU" altLang="cs-CZ"/>
              <a:pPr eaLnBrk="1" hangingPunct="1"/>
              <a:t>26</a:t>
            </a:fld>
            <a:endParaRPr lang="ru-RU" altLang="cs-CZ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636466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D016880-ABE9-4766-8873-BB3A9A43229F}" type="slidenum">
              <a:rPr lang="ru-RU" altLang="cs-CZ"/>
              <a:pPr eaLnBrk="1" hangingPunct="1"/>
              <a:t>29</a:t>
            </a:fld>
            <a:endParaRPr lang="ru-RU" altLang="cs-CZ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003799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D016880-ABE9-4766-8873-BB3A9A43229F}" type="slidenum">
              <a:rPr lang="ru-RU" altLang="cs-CZ"/>
              <a:pPr eaLnBrk="1" hangingPunct="1"/>
              <a:t>33</a:t>
            </a:fld>
            <a:endParaRPr lang="ru-RU" altLang="cs-CZ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163897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D016880-ABE9-4766-8873-BB3A9A43229F}" type="slidenum">
              <a:rPr lang="ru-RU" altLang="cs-CZ"/>
              <a:pPr eaLnBrk="1" hangingPunct="1"/>
              <a:t>38</a:t>
            </a:fld>
            <a:endParaRPr lang="ru-RU" altLang="cs-CZ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2256055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6C6AE22-74BB-4D78-B277-8B80D2AA94AE}" type="slidenum">
              <a:rPr lang="ru-RU" altLang="cs-CZ"/>
              <a:pPr eaLnBrk="1" hangingPunct="1"/>
              <a:t>40</a:t>
            </a:fld>
            <a:endParaRPr lang="ru-RU" altLang="cs-CZ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047392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692150"/>
            <a:ext cx="6337300" cy="893763"/>
          </a:xfrm>
        </p:spPr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ru-RU"/>
              <a:t>Klepnutím lze upravit styl předlohy nadpisů.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4213" y="1484313"/>
            <a:ext cx="6337300" cy="503237"/>
          </a:xfrm>
        </p:spPr>
        <p:txBody>
          <a:bodyPr/>
          <a:lstStyle>
            <a:lvl1pPr marL="0" indent="0">
              <a:buFontTx/>
              <a:buNone/>
              <a:defRPr sz="2600" b="1">
                <a:solidFill>
                  <a:schemeClr val="bg1"/>
                </a:solidFill>
              </a:defRPr>
            </a:lvl1pPr>
          </a:lstStyle>
          <a:p>
            <a:r>
              <a:rPr lang="ru-RU"/>
              <a:t>Klepnutím lze upravit styl předlohy podnadpisů.</a:t>
            </a:r>
          </a:p>
        </p:txBody>
      </p:sp>
    </p:spTree>
    <p:extLst>
      <p:ext uri="{BB962C8B-B14F-4D97-AF65-F5344CB8AC3E}">
        <p14:creationId xmlns:p14="http://schemas.microsoft.com/office/powerpoint/2010/main" val="17777969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11049298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77050" y="473075"/>
            <a:ext cx="1943100" cy="6196013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042988" y="473075"/>
            <a:ext cx="5681662" cy="6196013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32413239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2988" y="473075"/>
            <a:ext cx="7777162" cy="508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1042988" y="1196975"/>
            <a:ext cx="3811587" cy="5472113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5006975" y="1196975"/>
            <a:ext cx="3813175" cy="2659063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5006975" y="4008438"/>
            <a:ext cx="3813175" cy="266065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22561757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197168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4962625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042988" y="1196975"/>
            <a:ext cx="3811587" cy="5472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06975" y="1196975"/>
            <a:ext cx="3813175" cy="5472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41677618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35018346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</p:spTree>
    <p:extLst>
      <p:ext uri="{BB962C8B-B14F-4D97-AF65-F5344CB8AC3E}">
        <p14:creationId xmlns:p14="http://schemas.microsoft.com/office/powerpoint/2010/main" val="16613653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29920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0407785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8935247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42988" y="473075"/>
            <a:ext cx="7777162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cs-CZ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42988" y="1196975"/>
            <a:ext cx="7777162" cy="547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cs-CZ"/>
              <a:t>Klepnutím lze upravit styly předlohy textu.</a:t>
            </a:r>
          </a:p>
          <a:p>
            <a:pPr lvl="1"/>
            <a:r>
              <a:rPr lang="ru-RU" altLang="cs-CZ"/>
              <a:t>Druhá úroveň</a:t>
            </a:r>
          </a:p>
          <a:p>
            <a:pPr lvl="2"/>
            <a:r>
              <a:rPr lang="ru-RU" altLang="cs-CZ"/>
              <a:t>Třetí úroveň</a:t>
            </a:r>
          </a:p>
          <a:p>
            <a:pPr lvl="3"/>
            <a:r>
              <a:rPr lang="ru-RU" altLang="cs-CZ"/>
              <a:t>Čtvrtá úroveň</a:t>
            </a:r>
          </a:p>
          <a:p>
            <a:pPr lvl="4"/>
            <a:r>
              <a:rPr lang="ru-RU" altLang="cs-CZ"/>
              <a:t>Pátá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charset="0"/>
        </a:defRPr>
      </a:lvl9pPr>
    </p:titleStyle>
    <p:bodyStyle>
      <a:lvl1pPr marL="442913" indent="-442913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Blip>
          <a:blip r:embed="rId15"/>
        </a:buBlip>
        <a:tabLst>
          <a:tab pos="442913" algn="l"/>
        </a:tabLst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1128713" indent="-4191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v"/>
        <a:tabLst>
          <a:tab pos="442913" algn="l"/>
        </a:tabLst>
        <a:defRPr sz="2400">
          <a:solidFill>
            <a:schemeClr val="tx1"/>
          </a:solidFill>
          <a:latin typeface="+mn-lt"/>
        </a:defRPr>
      </a:lvl2pPr>
      <a:lvl3pPr marL="15367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tabLst>
          <a:tab pos="442913" algn="l"/>
        </a:tabLst>
        <a:defRPr>
          <a:solidFill>
            <a:schemeClr val="tx1"/>
          </a:solidFill>
          <a:latin typeface="+mn-lt"/>
        </a:defRPr>
      </a:lvl3pPr>
      <a:lvl4pPr marL="1944688" indent="-228600" algn="l" rtl="0" eaLnBrk="0" fontAlgn="base" hangingPunct="0">
        <a:spcBef>
          <a:spcPct val="20000"/>
        </a:spcBef>
        <a:spcAft>
          <a:spcPct val="0"/>
        </a:spcAft>
        <a:buChar char="–"/>
        <a:tabLst>
          <a:tab pos="442913" algn="l"/>
        </a:tabLst>
        <a:defRPr sz="2000">
          <a:solidFill>
            <a:schemeClr val="tx1"/>
          </a:solidFill>
          <a:latin typeface="+mn-lt"/>
        </a:defRPr>
      </a:lvl4pPr>
      <a:lvl5pPr marL="2352675" indent="-228600" algn="l" rtl="0" eaLnBrk="0" fontAlgn="base" hangingPunct="0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5pPr>
      <a:lvl6pPr marL="2809875" indent="-228600" algn="l" rtl="0" fontAlgn="base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6pPr>
      <a:lvl7pPr marL="3267075" indent="-228600" algn="l" rtl="0" fontAlgn="base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7pPr>
      <a:lvl8pPr marL="3724275" indent="-228600" algn="l" rtl="0" fontAlgn="base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8pPr>
      <a:lvl9pPr marL="4181475" indent="-228600" algn="l" rtl="0" fontAlgn="base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openxmlformats.org/officeDocument/2006/relationships/image" Target="../media/image11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11" Type="http://schemas.openxmlformats.org/officeDocument/2006/relationships/image" Target="../media/image10.png"/><Relationship Id="rId5" Type="http://schemas.openxmlformats.org/officeDocument/2006/relationships/diagramQuickStyle" Target="../diagrams/quickStyle1.xml"/><Relationship Id="rId10" Type="http://schemas.openxmlformats.org/officeDocument/2006/relationships/image" Target="../media/image9.png"/><Relationship Id="rId4" Type="http://schemas.openxmlformats.org/officeDocument/2006/relationships/diagramLayout" Target="../diagrams/layout1.xml"/><Relationship Id="rId9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akvs.cz/aktivity/ba-2014/ba2014-motovsky-exlibris.pptx" TargetMode="Externa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igiqual.org/home" TargetMode="Externa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cottnicolson.com/" TargetMode="External"/><Relationship Id="rId2" Type="http://schemas.openxmlformats.org/officeDocument/2006/relationships/hyperlink" Target="http://www.bibliomining.com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emeraldinsight.com/10.1108/07378830610692136" TargetMode="External"/><Relationship Id="rId4" Type="http://schemas.openxmlformats.org/officeDocument/2006/relationships/hyperlink" Target="http://www.emeraldinsight.com/10.1108/02640471011081988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4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cottnicholson.com/" TargetMode="External"/><Relationship Id="rId2" Type="http://schemas.openxmlformats.org/officeDocument/2006/relationships/hyperlink" Target="http://www.bibliomining.com/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11188" y="476250"/>
            <a:ext cx="8281987" cy="2881313"/>
          </a:xfrm>
          <a:noFill/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cs-CZ" sz="4800" dirty="0">
                <a:solidFill>
                  <a:srgbClr val="FFFF00"/>
                </a:solidFill>
              </a:rPr>
              <a:t>Knihovnické systémy a standardy (VIKBA10)</a:t>
            </a:r>
            <a:endParaRPr lang="uk-UA" sz="4800" dirty="0">
              <a:solidFill>
                <a:schemeClr val="bg1"/>
              </a:solidFill>
            </a:endParaRPr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5148263" y="4365625"/>
            <a:ext cx="3671887" cy="433388"/>
          </a:xfrm>
        </p:spPr>
        <p:txBody>
          <a:bodyPr/>
          <a:lstStyle/>
          <a:p>
            <a:pPr marL="0" indent="0" algn="r" eaLnBrk="1" hangingPunct="1">
              <a:lnSpc>
                <a:spcPct val="100000"/>
              </a:lnSpc>
              <a:buFontTx/>
              <a:buNone/>
            </a:pPr>
            <a:r>
              <a:rPr lang="cs-CZ" sz="2400" b="1">
                <a:solidFill>
                  <a:schemeClr val="bg1"/>
                </a:solidFill>
              </a:rPr>
              <a:t>Martin Krčál</a:t>
            </a:r>
            <a:endParaRPr lang="uk-UA" sz="2400" b="1">
              <a:solidFill>
                <a:schemeClr val="bg1"/>
              </a:solidFill>
            </a:endParaRPr>
          </a:p>
        </p:txBody>
      </p:sp>
      <p:sp>
        <p:nvSpPr>
          <p:cNvPr id="90116" name="Text Box 5"/>
          <p:cNvSpPr txBox="1">
            <a:spLocks noChangeArrowheads="1"/>
          </p:cNvSpPr>
          <p:nvPr/>
        </p:nvSpPr>
        <p:spPr bwMode="auto">
          <a:xfrm>
            <a:off x="395288" y="6165850"/>
            <a:ext cx="525621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b="1" dirty="0">
                <a:latin typeface="Tahoma" panose="020B0604030504040204" pitchFamily="34" charset="0"/>
              </a:rPr>
              <a:t>Kurz pro studenty KISK FF MU</a:t>
            </a:r>
          </a:p>
        </p:txBody>
      </p:sp>
      <p:sp>
        <p:nvSpPr>
          <p:cNvPr id="90117" name="Text Box 6"/>
          <p:cNvSpPr txBox="1">
            <a:spLocks noChangeArrowheads="1"/>
          </p:cNvSpPr>
          <p:nvPr/>
        </p:nvSpPr>
        <p:spPr bwMode="auto">
          <a:xfrm>
            <a:off x="5292725" y="6165850"/>
            <a:ext cx="35274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cs-CZ" b="1" dirty="0">
                <a:latin typeface="Tahoma" panose="020B0604030504040204" pitchFamily="34" charset="0"/>
              </a:rPr>
              <a:t>Brno, 7. dubna 2017</a:t>
            </a:r>
            <a:endParaRPr lang="cs-CZ" dirty="0">
              <a:latin typeface="Tahoma" panose="020B0604030504040204" pitchFamily="34" charset="0"/>
            </a:endParaRPr>
          </a:p>
        </p:txBody>
      </p:sp>
      <p:sp>
        <p:nvSpPr>
          <p:cNvPr id="90118" name="Text Box 14"/>
          <p:cNvSpPr txBox="1">
            <a:spLocks noChangeArrowheads="1"/>
          </p:cNvSpPr>
          <p:nvPr/>
        </p:nvSpPr>
        <p:spPr bwMode="auto">
          <a:xfrm>
            <a:off x="684213" y="3068638"/>
            <a:ext cx="813593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400" b="1" dirty="0">
                <a:solidFill>
                  <a:schemeClr val="bg1"/>
                </a:solidFill>
                <a:latin typeface="Verdana" panose="020B0604030504040204" pitchFamily="34" charset="0"/>
              </a:rPr>
              <a:t>6. </a:t>
            </a:r>
            <a:r>
              <a:rPr lang="cs-CZ" sz="2400" b="1" dirty="0" err="1">
                <a:solidFill>
                  <a:schemeClr val="bg1"/>
                </a:solidFill>
                <a:latin typeface="Verdana" panose="020B0604030504040204" pitchFamily="34" charset="0"/>
              </a:rPr>
              <a:t>Bibliomining</a:t>
            </a:r>
            <a:endParaRPr lang="cs-CZ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35801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Bibliomining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analýza dat produkovaných knihovními službami a systémy</a:t>
            </a:r>
          </a:p>
          <a:p>
            <a:r>
              <a:rPr lang="cs-CZ" dirty="0"/>
              <a:t>hledání zákonitostí a aplikace statistických metod na data v AKS</a:t>
            </a:r>
          </a:p>
          <a:p>
            <a:r>
              <a:rPr lang="cs-CZ" dirty="0"/>
              <a:t>uplatnění v managementu knihoven, v rozhodovacích procesech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681264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2" name="Picture 18" descr="https://encrypted-tbn3.gstatic.com/images?q=tbn:ANd9GcRcDLLsrORAS_0XXe_Dwv6lAANux5uVSpWW7Glk29JQL-AgQz8-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5349" y="3429000"/>
            <a:ext cx="752475" cy="752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Proces </a:t>
            </a:r>
            <a:r>
              <a:rPr lang="cs-CZ" dirty="0" err="1"/>
              <a:t>bibliominingu</a:t>
            </a:r>
            <a:endParaRPr lang="cs-CZ" dirty="0"/>
          </a:p>
        </p:txBody>
      </p:sp>
      <p:graphicFrame>
        <p:nvGraphicFramePr>
          <p:cNvPr id="11" name="Zástupný symbol pro obsah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35408611"/>
              </p:ext>
            </p:extLst>
          </p:nvPr>
        </p:nvGraphicFramePr>
        <p:xfrm>
          <a:off x="1042988" y="1196975"/>
          <a:ext cx="7777162" cy="54721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1030" name="Picture 6" descr="http://pixabay.com/static/uploads/photo/2013/07/13/10/14/man-156836_640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5518356"/>
            <a:ext cx="670116" cy="1115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Šipka doprava 12"/>
          <p:cNvSpPr/>
          <p:nvPr/>
        </p:nvSpPr>
        <p:spPr>
          <a:xfrm rot="12177924">
            <a:off x="2503947" y="5444100"/>
            <a:ext cx="864096" cy="6480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TextovéPole 13"/>
          <p:cNvSpPr txBox="1"/>
          <p:nvPr/>
        </p:nvSpPr>
        <p:spPr>
          <a:xfrm>
            <a:off x="4306347" y="5753146"/>
            <a:ext cx="17281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Definice problému</a:t>
            </a:r>
          </a:p>
        </p:txBody>
      </p:sp>
      <p:pic>
        <p:nvPicPr>
          <p:cNvPr id="1032" name="Picture 8" descr="http://pixabay.com/static/uploads/photo/2013/07/12/15/22/database-149760_640.pn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0106" y="4293096"/>
            <a:ext cx="311574" cy="3767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8" descr="http://pixabay.com/static/uploads/photo/2013/07/12/15/22/database-149760_640.pn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4990" y="4293096"/>
            <a:ext cx="311574" cy="3767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8" descr="http://pixabay.com/static/uploads/photo/2013/07/12/15/22/database-149760_640.pn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0106" y="4653136"/>
            <a:ext cx="311574" cy="3767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8" descr="http://pixabay.com/static/uploads/photo/2013/07/12/15/22/database-149760_640.pn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3214" y="4653136"/>
            <a:ext cx="311574" cy="3767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http://upload.wikimedia.org/wikipedia/commons/8/85/Presentation_icon_BLACK-01.pn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2112" y="1772815"/>
            <a:ext cx="756232" cy="7092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8" name="Picture 24" descr="http://alleswebeu.files.wordpress.com/2013/06/seo-icon-124.png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5965" y="2021636"/>
            <a:ext cx="797146" cy="7971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0" name="Picture 26" descr="http://pixabay.com/static/uploads/photo/2013/07/12/12/30/cogwheel-145804_640.png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7504765">
            <a:off x="3947622" y="2773323"/>
            <a:ext cx="553646" cy="611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646785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1. Definice problému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specifický požadavek knihovny</a:t>
            </a:r>
          </a:p>
          <a:p>
            <a:r>
              <a:rPr lang="cs-CZ" dirty="0"/>
              <a:t>požadavek managementu</a:t>
            </a:r>
          </a:p>
          <a:p>
            <a:r>
              <a:rPr lang="cs-CZ" dirty="0"/>
              <a:t>co chceme zjistit?</a:t>
            </a:r>
          </a:p>
          <a:p>
            <a:pPr lvl="1"/>
            <a:r>
              <a:rPr lang="cs-CZ" dirty="0"/>
              <a:t>predikce trendů (jak to bude v budoucnu)</a:t>
            </a:r>
          </a:p>
          <a:p>
            <a:pPr lvl="1"/>
            <a:r>
              <a:rPr lang="cs-CZ" dirty="0"/>
              <a:t>současný stav (přesné </a:t>
            </a:r>
            <a:r>
              <a:rPr lang="cs-CZ" dirty="0" err="1"/>
              <a:t>info</a:t>
            </a:r>
            <a:r>
              <a:rPr lang="cs-CZ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263191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2988" y="2060848"/>
            <a:ext cx="7777162" cy="4608240"/>
          </a:xfrm>
        </p:spPr>
        <p:txBody>
          <a:bodyPr/>
          <a:lstStyle/>
          <a:p>
            <a:pPr marL="0" indent="0" algn="ctr">
              <a:buNone/>
            </a:pPr>
            <a:r>
              <a:rPr lang="cs-CZ" sz="8000" b="1" dirty="0"/>
              <a:t>Co můžeme z</a:t>
            </a:r>
            <a:r>
              <a:rPr lang="cs-CZ" sz="8000" b="1" dirty="0">
                <a:solidFill>
                  <a:srgbClr val="008000"/>
                </a:solidFill>
              </a:rPr>
              <a:t>koumat</a:t>
            </a:r>
            <a:r>
              <a:rPr lang="cs-CZ" sz="8000" b="1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3862696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můžeme zkoumat?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trendy v oblasti výpůjček</a:t>
            </a:r>
          </a:p>
          <a:p>
            <a:r>
              <a:rPr lang="cs-CZ" dirty="0"/>
              <a:t>využívanost fondu</a:t>
            </a:r>
          </a:p>
          <a:p>
            <a:r>
              <a:rPr lang="cs-CZ" dirty="0"/>
              <a:t>chování uživatelů</a:t>
            </a:r>
          </a:p>
          <a:p>
            <a:r>
              <a:rPr lang="cs-CZ" dirty="0"/>
              <a:t>využívanost služeb</a:t>
            </a:r>
          </a:p>
          <a:p>
            <a:r>
              <a:rPr lang="cs-CZ" dirty="0"/>
              <a:t>využívanost EIZ</a:t>
            </a:r>
          </a:p>
          <a:p>
            <a:endParaRPr lang="cs-CZ" dirty="0"/>
          </a:p>
          <a:p>
            <a:r>
              <a:rPr lang="cs-CZ" dirty="0"/>
              <a:t>sledují se hlavně vztahy a vazby</a:t>
            </a:r>
          </a:p>
        </p:txBody>
      </p:sp>
    </p:spTree>
    <p:extLst>
      <p:ext uri="{BB962C8B-B14F-4D97-AF65-F5344CB8AC3E}">
        <p14:creationId xmlns:p14="http://schemas.microsoft.com/office/powerpoint/2010/main" val="38571462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Konkrétní otázky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Kolik prváků přišlo do knihovny a půjčilo si knihu k některému z povinných předmětů?</a:t>
            </a:r>
          </a:p>
          <a:p>
            <a:r>
              <a:rPr lang="cs-CZ" dirty="0"/>
              <a:t>Vede pravidelná docházka do knihovna k lepším studijním výsledkům?</a:t>
            </a:r>
          </a:p>
        </p:txBody>
      </p:sp>
    </p:spTree>
    <p:extLst>
      <p:ext uri="{BB962C8B-B14F-4D97-AF65-F5344CB8AC3E}">
        <p14:creationId xmlns:p14="http://schemas.microsoft.com/office/powerpoint/2010/main" val="30420391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2. Databáze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identifikace datových zdrojů</a:t>
            </a:r>
          </a:p>
          <a:p>
            <a:r>
              <a:rPr lang="cs-CZ" dirty="0"/>
              <a:t>nalezení vhodných dat pro proces </a:t>
            </a:r>
            <a:r>
              <a:rPr lang="cs-CZ" dirty="0" err="1"/>
              <a:t>bibliominingu</a:t>
            </a:r>
            <a:endParaRPr lang="cs-CZ" dirty="0"/>
          </a:p>
          <a:p>
            <a:r>
              <a:rPr lang="cs-CZ" dirty="0"/>
              <a:t>problém citlivých údajů</a:t>
            </a:r>
          </a:p>
          <a:p>
            <a:pPr lvl="1"/>
            <a:r>
              <a:rPr lang="cs-CZ" dirty="0"/>
              <a:t>data o čtenářích a jejich chování</a:t>
            </a:r>
          </a:p>
          <a:p>
            <a:pPr lvl="2"/>
            <a:r>
              <a:rPr lang="cs-CZ" dirty="0"/>
              <a:t>ale lze tím lépe cílit své služby na uživatele</a:t>
            </a:r>
          </a:p>
          <a:p>
            <a:pPr lvl="2"/>
            <a:r>
              <a:rPr lang="cs-CZ" dirty="0"/>
              <a:t>lze lépe odhalit problémy v knihovních službách a procesech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841289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Dělení zdrojů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interní</a:t>
            </a:r>
          </a:p>
          <a:p>
            <a:pPr lvl="1"/>
            <a:r>
              <a:rPr lang="cs-CZ" dirty="0"/>
              <a:t>vlastní data v systémech knihovny</a:t>
            </a:r>
          </a:p>
          <a:p>
            <a:pPr lvl="1"/>
            <a:r>
              <a:rPr lang="cs-CZ" dirty="0"/>
              <a:t>data o uživatelích, výpůjčky, přístupy do katalogu, využívání služeb,…</a:t>
            </a:r>
          </a:p>
          <a:p>
            <a:r>
              <a:rPr lang="cs-CZ" dirty="0"/>
              <a:t>externí</a:t>
            </a:r>
          </a:p>
          <a:p>
            <a:pPr lvl="1"/>
            <a:r>
              <a:rPr lang="cs-CZ" dirty="0"/>
              <a:t>mimo vlastní systémy</a:t>
            </a:r>
          </a:p>
          <a:p>
            <a:pPr lvl="1"/>
            <a:r>
              <a:rPr lang="cs-CZ" dirty="0"/>
              <a:t>může se k nim dostat nebo je odvodit</a:t>
            </a:r>
          </a:p>
          <a:p>
            <a:pPr lvl="1"/>
            <a:r>
              <a:rPr lang="cs-CZ" dirty="0"/>
              <a:t>odkud se uživatelé přihlašují (dle IP adres), data z Google </a:t>
            </a:r>
            <a:r>
              <a:rPr lang="cs-CZ" dirty="0" err="1"/>
              <a:t>Analytics</a:t>
            </a:r>
            <a:r>
              <a:rPr lang="cs-CZ" dirty="0"/>
              <a:t>,…</a:t>
            </a:r>
          </a:p>
        </p:txBody>
      </p:sp>
    </p:spTree>
    <p:extLst>
      <p:ext uri="{BB962C8B-B14F-4D97-AF65-F5344CB8AC3E}">
        <p14:creationId xmlns:p14="http://schemas.microsoft.com/office/powerpoint/2010/main" val="185720483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3. Datový sklad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nutno zajistit ochranu osobních dat</a:t>
            </a:r>
          </a:p>
          <a:p>
            <a:r>
              <a:rPr lang="cs-CZ" dirty="0"/>
              <a:t>vyčištění dat a jejich příprava</a:t>
            </a:r>
          </a:p>
          <a:p>
            <a:pPr lvl="1"/>
            <a:r>
              <a:rPr lang="cs-CZ" dirty="0" err="1"/>
              <a:t>info</a:t>
            </a:r>
            <a:r>
              <a:rPr lang="cs-CZ" dirty="0"/>
              <a:t> o uživatelích</a:t>
            </a:r>
          </a:p>
          <a:p>
            <a:pPr lvl="1"/>
            <a:r>
              <a:rPr lang="cs-CZ" dirty="0"/>
              <a:t>hledání obecných zákonitostí pro určité skupiny uživatelů</a:t>
            </a:r>
          </a:p>
          <a:p>
            <a:pPr lvl="1"/>
            <a:r>
              <a:rPr lang="cs-CZ" dirty="0"/>
              <a:t>potřebná data se uloží do datového skladu, zbytek se vymaže</a:t>
            </a:r>
          </a:p>
          <a:p>
            <a:r>
              <a:rPr lang="cs-CZ" dirty="0"/>
              <a:t>data o uživatelích nelze zpětně z datového skladu obnovit</a:t>
            </a:r>
          </a:p>
          <a:p>
            <a:r>
              <a:rPr lang="cs-CZ" dirty="0"/>
              <a:t>nejsložitější proces na </a:t>
            </a:r>
            <a:r>
              <a:rPr lang="cs-CZ" dirty="0" err="1"/>
              <a:t>bibliominingu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758190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Datový sklad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cyklický proces</a:t>
            </a:r>
          </a:p>
          <a:p>
            <a:pPr lvl="1"/>
            <a:r>
              <a:rPr lang="cs-CZ" dirty="0"/>
              <a:t>zohledňují se výsledky analýzy</a:t>
            </a:r>
          </a:p>
          <a:p>
            <a:pPr lvl="1"/>
            <a:r>
              <a:rPr lang="cs-CZ" dirty="0"/>
              <a:t>přiřazování nových parametrů</a:t>
            </a:r>
          </a:p>
          <a:p>
            <a:pPr lvl="1"/>
            <a:r>
              <a:rPr lang="cs-CZ" dirty="0"/>
              <a:t>ladění </a:t>
            </a:r>
            <a:r>
              <a:rPr lang="cs-CZ" dirty="0">
                <a:sym typeface="Wingdings" panose="05000000000000000000" pitchFamily="2" charset="2"/>
              </a:rPr>
              <a:t></a:t>
            </a:r>
            <a:r>
              <a:rPr lang="cs-CZ" dirty="0"/>
              <a:t> učení se z chyb</a:t>
            </a:r>
          </a:p>
          <a:p>
            <a:pPr lvl="1"/>
            <a:r>
              <a:rPr lang="cs-CZ" dirty="0"/>
              <a:t>nejprve úzce specifikované otázky</a:t>
            </a:r>
          </a:p>
          <a:p>
            <a:pPr lvl="2"/>
            <a:r>
              <a:rPr lang="cs-CZ" dirty="0"/>
              <a:t>odhalí špatný výběr dat do DS</a:t>
            </a:r>
          </a:p>
          <a:p>
            <a:pPr lvl="2"/>
            <a:r>
              <a:rPr lang="cs-CZ" dirty="0"/>
              <a:t>chyby v algoritmech</a:t>
            </a:r>
          </a:p>
          <a:p>
            <a:r>
              <a:rPr lang="cs-CZ" dirty="0"/>
              <a:t>důležitá přesnost dat </a:t>
            </a:r>
            <a:r>
              <a:rPr lang="cs-CZ" dirty="0">
                <a:sym typeface="Wingdings" panose="05000000000000000000" pitchFamily="2" charset="2"/>
              </a:rPr>
              <a:t></a:t>
            </a:r>
            <a:r>
              <a:rPr lang="cs-CZ" dirty="0"/>
              <a:t> drobná nepřesnost může ovlivnit výsledky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927675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288" y="979488"/>
            <a:ext cx="8281987" cy="2881312"/>
          </a:xfrm>
          <a:noFill/>
        </p:spPr>
        <p:txBody>
          <a:bodyPr/>
          <a:lstStyle/>
          <a:p>
            <a:pPr algn="ctr" eaLnBrk="1" hangingPunct="1">
              <a:lnSpc>
                <a:spcPct val="120000"/>
              </a:lnSpc>
            </a:pPr>
            <a:r>
              <a:rPr lang="cs-CZ" altLang="cs-CZ" sz="7200" dirty="0">
                <a:solidFill>
                  <a:srgbClr val="FFFF00"/>
                </a:solidFill>
              </a:rPr>
              <a:t>Data </a:t>
            </a:r>
            <a:r>
              <a:rPr lang="cs-CZ" altLang="cs-CZ" sz="7200" dirty="0" err="1">
                <a:solidFill>
                  <a:srgbClr val="FFFF00"/>
                </a:solidFill>
              </a:rPr>
              <a:t>mining</a:t>
            </a:r>
            <a:endParaRPr lang="uk-UA" altLang="cs-CZ" sz="72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Lze na vybraných datech provést analýzu?</a:t>
            </a:r>
          </a:p>
          <a:p>
            <a:r>
              <a:rPr lang="cs-CZ" dirty="0"/>
              <a:t>Jsou data přesná?</a:t>
            </a:r>
          </a:p>
          <a:p>
            <a:r>
              <a:rPr lang="cs-CZ" dirty="0"/>
              <a:t>Jak a kdy se data sbírala?</a:t>
            </a:r>
          </a:p>
          <a:p>
            <a:r>
              <a:rPr lang="cs-CZ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331796549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4. Výběr analytických prostředků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vhodná statistická metoda</a:t>
            </a:r>
          </a:p>
          <a:p>
            <a:r>
              <a:rPr lang="cs-CZ" dirty="0"/>
              <a:t>software</a:t>
            </a:r>
          </a:p>
          <a:p>
            <a:pPr lvl="1"/>
            <a:r>
              <a:rPr lang="cs-CZ" dirty="0"/>
              <a:t>statistické programy (SPSS, SAS nebo </a:t>
            </a:r>
            <a:r>
              <a:rPr lang="cs-CZ" dirty="0" err="1"/>
              <a:t>opensource</a:t>
            </a:r>
            <a:r>
              <a:rPr lang="cs-CZ" dirty="0"/>
              <a:t> </a:t>
            </a:r>
            <a:r>
              <a:rPr lang="cs-CZ" dirty="0" err="1"/>
              <a:t>Weka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algoritmus – vytvoření na míru našim potřebám</a:t>
            </a:r>
          </a:p>
        </p:txBody>
      </p:sp>
    </p:spTree>
    <p:extLst>
      <p:ext uri="{BB962C8B-B14F-4D97-AF65-F5344CB8AC3E}">
        <p14:creationId xmlns:p14="http://schemas.microsoft.com/office/powerpoint/2010/main" val="308481491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5. Analýza dat a jejich ověření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2988" y="1196975"/>
            <a:ext cx="8101012" cy="5472113"/>
          </a:xfrm>
        </p:spPr>
        <p:txBody>
          <a:bodyPr/>
          <a:lstStyle/>
          <a:p>
            <a:r>
              <a:rPr lang="cs-CZ" dirty="0"/>
              <a:t>provedení analýzy</a:t>
            </a:r>
          </a:p>
          <a:p>
            <a:r>
              <a:rPr lang="cs-CZ" dirty="0"/>
              <a:t>náročné na čas</a:t>
            </a:r>
          </a:p>
          <a:p>
            <a:pPr lvl="1"/>
            <a:r>
              <a:rPr lang="cs-CZ" dirty="0"/>
              <a:t>může se několikrát opakovat, ladit data na vstupu, algoritmy apod.</a:t>
            </a:r>
          </a:p>
          <a:p>
            <a:r>
              <a:rPr lang="cs-CZ" dirty="0"/>
              <a:t>ověření modelů a výsledků</a:t>
            </a:r>
          </a:p>
          <a:p>
            <a:pPr lvl="1"/>
            <a:r>
              <a:rPr lang="cs-CZ" dirty="0"/>
              <a:t>asistence odborníků</a:t>
            </a:r>
          </a:p>
          <a:p>
            <a:pPr lvl="2"/>
            <a:r>
              <a:rPr lang="cs-CZ" dirty="0"/>
              <a:t>knihovníci, informační specialisté</a:t>
            </a:r>
          </a:p>
          <a:p>
            <a:pPr lvl="2"/>
            <a:r>
              <a:rPr lang="cs-CZ" dirty="0"/>
              <a:t>znají procesy, dokáží ověřit</a:t>
            </a:r>
          </a:p>
          <a:p>
            <a:pPr lvl="2"/>
            <a:r>
              <a:rPr lang="cs-CZ" dirty="0"/>
              <a:t>vypadají výsledky reálně???</a:t>
            </a:r>
          </a:p>
          <a:p>
            <a:pPr lvl="2"/>
            <a:r>
              <a:rPr lang="cs-CZ" dirty="0"/>
              <a:t>překvapivé výsledky – nedošlo k chybě???, prověření analýzy, dat, algoritmů,…</a:t>
            </a:r>
          </a:p>
          <a:p>
            <a:pPr lvl="2"/>
            <a:r>
              <a:rPr lang="cs-CZ" dirty="0"/>
              <a:t>snaha vysvětlit anomálie, vysvětlení vybraných trendů</a:t>
            </a:r>
          </a:p>
          <a:p>
            <a:pPr lvl="2"/>
            <a:r>
              <a:rPr lang="cs-CZ" dirty="0"/>
              <a:t>„typický představitel“ - validace</a:t>
            </a:r>
          </a:p>
          <a:p>
            <a:pPr lvl="2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3894563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Nebezpečí analýzy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snaha o úpravu dat</a:t>
            </a:r>
          </a:p>
          <a:p>
            <a:r>
              <a:rPr lang="cs-CZ" dirty="0"/>
              <a:t>manipulace při analýze</a:t>
            </a:r>
          </a:p>
          <a:p>
            <a:r>
              <a:rPr lang="cs-CZ" dirty="0"/>
              <a:t>nevhodný výběr dat pro analýzu</a:t>
            </a:r>
          </a:p>
          <a:p>
            <a:r>
              <a:rPr lang="cs-CZ" dirty="0"/>
              <a:t>nespolupráce knihovníků a informačních specialistů</a:t>
            </a:r>
          </a:p>
        </p:txBody>
      </p:sp>
    </p:spTree>
    <p:extLst>
      <p:ext uri="{BB962C8B-B14F-4D97-AF65-F5344CB8AC3E}">
        <p14:creationId xmlns:p14="http://schemas.microsoft.com/office/powerpoint/2010/main" val="329522460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6. Prezentace výsledků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vypracování zprávy</a:t>
            </a:r>
          </a:p>
          <a:p>
            <a:r>
              <a:rPr lang="cs-CZ" dirty="0"/>
              <a:t>popsán podrobný postup analýzy</a:t>
            </a:r>
          </a:p>
          <a:p>
            <a:r>
              <a:rPr lang="cs-CZ" dirty="0"/>
              <a:t>prezentace veřejnosti</a:t>
            </a:r>
          </a:p>
          <a:p>
            <a:pPr lvl="1"/>
            <a:r>
              <a:rPr lang="cs-CZ" dirty="0"/>
              <a:t>předtím konzultovat s knihovníky</a:t>
            </a:r>
          </a:p>
          <a:p>
            <a:pPr lvl="1"/>
            <a:r>
              <a:rPr lang="cs-CZ" dirty="0"/>
              <a:t>ne na úroveň uživatelů (filtr v DS)</a:t>
            </a:r>
          </a:p>
          <a:p>
            <a:r>
              <a:rPr lang="cs-CZ" dirty="0"/>
              <a:t>vhodná vizualizace dat</a:t>
            </a:r>
          </a:p>
          <a:p>
            <a:pPr lvl="1"/>
            <a:r>
              <a:rPr lang="cs-CZ" dirty="0"/>
              <a:t>grafy, tabulky, animace, schémata,…</a:t>
            </a:r>
          </a:p>
          <a:p>
            <a:r>
              <a:rPr lang="cs-CZ" dirty="0"/>
              <a:t>nutno vnímat pozitivně</a:t>
            </a:r>
          </a:p>
          <a:p>
            <a:pPr lvl="1"/>
            <a:r>
              <a:rPr lang="cs-CZ" dirty="0"/>
              <a:t>zkvalitnění služeb a procesů</a:t>
            </a:r>
          </a:p>
        </p:txBody>
      </p:sp>
    </p:spTree>
    <p:extLst>
      <p:ext uri="{BB962C8B-B14F-4D97-AF65-F5344CB8AC3E}">
        <p14:creationId xmlns:p14="http://schemas.microsoft.com/office/powerpoint/2010/main" val="141153520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Opakování analýzy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opakovat v pravidelných intervalech</a:t>
            </a:r>
          </a:p>
          <a:p>
            <a:pPr lvl="1"/>
            <a:r>
              <a:rPr lang="cs-CZ" dirty="0"/>
              <a:t>možnost srovnání</a:t>
            </a:r>
          </a:p>
          <a:p>
            <a:pPr lvl="1"/>
            <a:r>
              <a:rPr lang="cs-CZ" dirty="0"/>
              <a:t>ekonomický rozměr – vyvinutí algoritmů a ladění vstupů náročné na čas a peníze</a:t>
            </a:r>
          </a:p>
        </p:txBody>
      </p:sp>
    </p:spTree>
    <p:extLst>
      <p:ext uri="{BB962C8B-B14F-4D97-AF65-F5344CB8AC3E}">
        <p14:creationId xmlns:p14="http://schemas.microsoft.com/office/powerpoint/2010/main" val="111292024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288" y="979488"/>
            <a:ext cx="8281987" cy="2881312"/>
          </a:xfrm>
          <a:noFill/>
        </p:spPr>
        <p:txBody>
          <a:bodyPr/>
          <a:lstStyle/>
          <a:p>
            <a:pPr algn="ctr" eaLnBrk="1" hangingPunct="1">
              <a:lnSpc>
                <a:spcPct val="120000"/>
              </a:lnSpc>
            </a:pPr>
            <a:r>
              <a:rPr lang="cs-CZ" altLang="cs-CZ" sz="7200" dirty="0">
                <a:solidFill>
                  <a:srgbClr val="FFFF00"/>
                </a:solidFill>
              </a:rPr>
              <a:t>Výhody a nevýhody</a:t>
            </a:r>
            <a:endParaRPr lang="uk-UA" altLang="cs-CZ" sz="72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072637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Výhody </a:t>
            </a:r>
            <a:r>
              <a:rPr lang="cs-CZ" dirty="0" err="1"/>
              <a:t>bibliominingu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sledování trendů</a:t>
            </a:r>
          </a:p>
          <a:p>
            <a:r>
              <a:rPr lang="cs-CZ" dirty="0"/>
              <a:t>analýza současného stavu</a:t>
            </a:r>
          </a:p>
          <a:p>
            <a:r>
              <a:rPr lang="cs-CZ" dirty="0"/>
              <a:t>možnost porovnání s jinými institucemi</a:t>
            </a:r>
          </a:p>
          <a:p>
            <a:r>
              <a:rPr lang="cs-CZ" dirty="0"/>
              <a:t>analýza interních procesů a služeb</a:t>
            </a:r>
          </a:p>
          <a:p>
            <a:r>
              <a:rPr lang="cs-CZ" dirty="0"/>
              <a:t>pomoc při rozhodování</a:t>
            </a:r>
          </a:p>
          <a:p>
            <a:pPr lvl="1"/>
            <a:r>
              <a:rPr lang="cs-CZ" dirty="0"/>
              <a:t>podpora strategického managementu</a:t>
            </a:r>
          </a:p>
        </p:txBody>
      </p:sp>
    </p:spTree>
    <p:extLst>
      <p:ext uri="{BB962C8B-B14F-4D97-AF65-F5344CB8AC3E}">
        <p14:creationId xmlns:p14="http://schemas.microsoft.com/office/powerpoint/2010/main" val="362762433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Nevýhody </a:t>
            </a:r>
            <a:r>
              <a:rPr lang="cs-CZ" dirty="0" err="1"/>
              <a:t>bibliominingu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zkreslování dat</a:t>
            </a:r>
          </a:p>
          <a:p>
            <a:r>
              <a:rPr lang="cs-CZ" dirty="0"/>
              <a:t>problém při nevhodném výběru dat</a:t>
            </a:r>
          </a:p>
          <a:p>
            <a:r>
              <a:rPr lang="cs-CZ" dirty="0"/>
              <a:t>zneužití dat</a:t>
            </a:r>
          </a:p>
          <a:p>
            <a:r>
              <a:rPr lang="cs-CZ" dirty="0"/>
              <a:t>časová náročnost procesu</a:t>
            </a:r>
          </a:p>
          <a:p>
            <a:r>
              <a:rPr lang="cs-CZ" dirty="0"/>
              <a:t>nutno přesvědčit knihovníky o důležitosti </a:t>
            </a:r>
            <a:r>
              <a:rPr lang="cs-CZ" dirty="0" err="1"/>
              <a:t>bibliominingu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4665105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288" y="979488"/>
            <a:ext cx="8281987" cy="2881312"/>
          </a:xfrm>
          <a:noFill/>
        </p:spPr>
        <p:txBody>
          <a:bodyPr/>
          <a:lstStyle/>
          <a:p>
            <a:pPr algn="ctr" eaLnBrk="1" hangingPunct="1">
              <a:lnSpc>
                <a:spcPct val="120000"/>
              </a:lnSpc>
            </a:pPr>
            <a:r>
              <a:rPr lang="cs-CZ" altLang="cs-CZ" sz="7200" dirty="0" err="1">
                <a:solidFill>
                  <a:srgbClr val="FFFF00"/>
                </a:solidFill>
              </a:rPr>
              <a:t>Bibliomining</a:t>
            </a:r>
            <a:r>
              <a:rPr lang="cs-CZ" altLang="cs-CZ" sz="7200" dirty="0">
                <a:solidFill>
                  <a:srgbClr val="FFFF00"/>
                </a:solidFill>
              </a:rPr>
              <a:t> v knihovních systémech</a:t>
            </a:r>
            <a:endParaRPr lang="uk-UA" altLang="cs-CZ" sz="72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43361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Data </a:t>
            </a:r>
            <a:r>
              <a:rPr lang="cs-CZ" dirty="0" err="1"/>
              <a:t>mining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= dolování/dobývání/vytěžování dat</a:t>
            </a:r>
          </a:p>
          <a:p>
            <a:r>
              <a:rPr lang="cs-CZ" dirty="0"/>
              <a:t>různé výklady a definice</a:t>
            </a:r>
          </a:p>
          <a:p>
            <a:r>
              <a:rPr lang="cs-CZ" dirty="0"/>
              <a:t>definice</a:t>
            </a:r>
          </a:p>
          <a:p>
            <a:pPr lvl="1"/>
            <a:r>
              <a:rPr lang="cs-CZ" dirty="0"/>
              <a:t>získávání dat přímo z databáze nebo datového skladu</a:t>
            </a:r>
          </a:p>
          <a:p>
            <a:pPr lvl="1"/>
            <a:r>
              <a:rPr lang="cs-CZ" dirty="0"/>
              <a:t>aplikace statistických a logických metod na data</a:t>
            </a:r>
          </a:p>
          <a:p>
            <a:pPr lvl="1"/>
            <a:r>
              <a:rPr lang="cs-CZ" dirty="0"/>
              <a:t>uplatnění v managementu při</a:t>
            </a:r>
          </a:p>
          <a:p>
            <a:pPr lvl="2"/>
            <a:r>
              <a:rPr lang="cs-CZ" dirty="0"/>
              <a:t>rozhodovacích procesech</a:t>
            </a:r>
          </a:p>
          <a:p>
            <a:pPr lvl="2"/>
            <a:r>
              <a:rPr lang="cs-CZ" dirty="0"/>
              <a:t>strategickém řízení</a:t>
            </a:r>
          </a:p>
        </p:txBody>
      </p:sp>
    </p:spTree>
    <p:extLst>
      <p:ext uri="{BB962C8B-B14F-4D97-AF65-F5344CB8AC3E}">
        <p14:creationId xmlns:p14="http://schemas.microsoft.com/office/powerpoint/2010/main" val="354458801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Staré systémy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obvykle nemají speciální nástroje</a:t>
            </a:r>
          </a:p>
          <a:p>
            <a:r>
              <a:rPr lang="cs-CZ" dirty="0"/>
              <a:t>nutná improvizace</a:t>
            </a:r>
          </a:p>
          <a:p>
            <a:r>
              <a:rPr lang="cs-CZ" dirty="0"/>
              <a:t>znalost programování, databází a statistiky</a:t>
            </a:r>
          </a:p>
          <a:p>
            <a:r>
              <a:rPr lang="cs-CZ" dirty="0"/>
              <a:t>vlastní algoritmy</a:t>
            </a:r>
          </a:p>
          <a:p>
            <a:pPr lvl="1"/>
            <a:r>
              <a:rPr lang="cs-CZ" dirty="0"/>
              <a:t>kic.ics.muni.cz</a:t>
            </a:r>
          </a:p>
          <a:p>
            <a:pPr lvl="1"/>
            <a:r>
              <a:rPr lang="cs-CZ" dirty="0"/>
              <a:t>Z. Kadlec, M. Sošková</a:t>
            </a:r>
          </a:p>
          <a:p>
            <a:r>
              <a:rPr lang="cs-CZ" dirty="0"/>
              <a:t>ARC (</a:t>
            </a:r>
            <a:r>
              <a:rPr lang="cs-CZ" dirty="0" err="1"/>
              <a:t>Aleph</a:t>
            </a:r>
            <a:r>
              <a:rPr lang="cs-CZ" dirty="0"/>
              <a:t> Reporting Center)</a:t>
            </a:r>
          </a:p>
          <a:p>
            <a:pPr lvl="1"/>
            <a:r>
              <a:rPr lang="cs-CZ" dirty="0"/>
              <a:t>omezená funkcionalita, nejsou trendy</a:t>
            </a:r>
          </a:p>
        </p:txBody>
      </p:sp>
    </p:spTree>
    <p:extLst>
      <p:ext uri="{BB962C8B-B14F-4D97-AF65-F5344CB8AC3E}">
        <p14:creationId xmlns:p14="http://schemas.microsoft.com/office/powerpoint/2010/main" val="70332419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Systémy nové generace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samostatné moduly</a:t>
            </a:r>
          </a:p>
          <a:p>
            <a:r>
              <a:rPr lang="cs-CZ" dirty="0"/>
              <a:t>predikce trendů</a:t>
            </a:r>
          </a:p>
          <a:p>
            <a:r>
              <a:rPr lang="cs-CZ" dirty="0"/>
              <a:t>např. ALMA</a:t>
            </a:r>
          </a:p>
          <a:p>
            <a:pPr lvl="1"/>
            <a:r>
              <a:rPr lang="cs-CZ" dirty="0" err="1"/>
              <a:t>cloud</a:t>
            </a:r>
            <a:endParaRPr lang="cs-CZ" dirty="0"/>
          </a:p>
          <a:p>
            <a:pPr lvl="1"/>
            <a:r>
              <a:rPr lang="cs-CZ" dirty="0"/>
              <a:t>modul statistik</a:t>
            </a:r>
          </a:p>
          <a:p>
            <a:pPr lvl="1"/>
            <a:r>
              <a:rPr lang="cs-CZ" dirty="0"/>
              <a:t>šablony</a:t>
            </a:r>
          </a:p>
          <a:p>
            <a:pPr lvl="1"/>
            <a:r>
              <a:rPr lang="cs-CZ" dirty="0"/>
              <a:t>vizualizace dat</a:t>
            </a:r>
          </a:p>
          <a:p>
            <a:pPr lvl="1"/>
            <a:r>
              <a:rPr lang="cs-CZ" dirty="0"/>
              <a:t>jednorázové i opakované reporty</a:t>
            </a:r>
          </a:p>
          <a:p>
            <a:pPr lvl="1"/>
            <a:r>
              <a:rPr lang="cs-CZ" dirty="0"/>
              <a:t>informace pro management a rozhodovací proces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4156818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Alma - statistiky</a:t>
            </a:r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b="12313"/>
          <a:stretch>
            <a:fillRect/>
          </a:stretch>
        </p:blipFill>
        <p:spPr bwMode="auto">
          <a:xfrm>
            <a:off x="1038217" y="1268760"/>
            <a:ext cx="7777162" cy="40562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3995936" y="5661249"/>
            <a:ext cx="46805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/>
              <a:t>Zdroj: Christian </a:t>
            </a:r>
            <a:r>
              <a:rPr lang="cs-CZ" sz="1200" dirty="0" err="1"/>
              <a:t>Motovski</a:t>
            </a:r>
            <a:r>
              <a:rPr lang="cs-CZ" sz="1200" dirty="0"/>
              <a:t>. </a:t>
            </a:r>
            <a:r>
              <a:rPr lang="cs-CZ" sz="1200" dirty="0">
                <a:hlinkClick r:id="rId4"/>
              </a:rPr>
              <a:t>Budoucnost je už dnes: odhalte svoje možnosti s Almou a Primo</a:t>
            </a:r>
            <a:r>
              <a:rPr lang="cs-CZ" sz="1200" dirty="0"/>
              <a:t>. BA 2014.</a:t>
            </a:r>
          </a:p>
        </p:txBody>
      </p:sp>
    </p:spTree>
    <p:extLst>
      <p:ext uri="{BB962C8B-B14F-4D97-AF65-F5344CB8AC3E}">
        <p14:creationId xmlns:p14="http://schemas.microsoft.com/office/powerpoint/2010/main" val="120478873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288" y="979488"/>
            <a:ext cx="8281987" cy="2881312"/>
          </a:xfrm>
          <a:noFill/>
        </p:spPr>
        <p:txBody>
          <a:bodyPr/>
          <a:lstStyle/>
          <a:p>
            <a:pPr algn="ctr" eaLnBrk="1" hangingPunct="1">
              <a:lnSpc>
                <a:spcPct val="120000"/>
              </a:lnSpc>
            </a:pPr>
            <a:r>
              <a:rPr lang="cs-CZ" altLang="cs-CZ" sz="7200" dirty="0">
                <a:solidFill>
                  <a:srgbClr val="FFFF00"/>
                </a:solidFill>
              </a:rPr>
              <a:t>Uplatnění v praxi</a:t>
            </a:r>
            <a:endParaRPr lang="uk-UA" altLang="cs-CZ" sz="72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530113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5400" dirty="0"/>
              <a:t>Jak lze </a:t>
            </a:r>
            <a:r>
              <a:rPr lang="cs-CZ" sz="5400" dirty="0" err="1"/>
              <a:t>bibliomining</a:t>
            </a:r>
            <a:r>
              <a:rPr lang="cs-CZ" sz="5400" dirty="0"/>
              <a:t> </a:t>
            </a:r>
            <a:r>
              <a:rPr lang="cs-CZ" sz="5400" b="1" dirty="0">
                <a:solidFill>
                  <a:srgbClr val="00B050"/>
                </a:solidFill>
              </a:rPr>
              <a:t>uplatnit</a:t>
            </a:r>
            <a:r>
              <a:rPr lang="cs-CZ" sz="5400" dirty="0"/>
              <a:t> v praxi???</a:t>
            </a:r>
          </a:p>
          <a:p>
            <a:pPr marL="0" indent="0">
              <a:buNone/>
            </a:pPr>
            <a:r>
              <a:rPr lang="cs-CZ" sz="5400" dirty="0"/>
              <a:t>Jaké systémy lze využít???</a:t>
            </a:r>
          </a:p>
        </p:txBody>
      </p:sp>
    </p:spTree>
    <p:extLst>
      <p:ext uri="{BB962C8B-B14F-4D97-AF65-F5344CB8AC3E}">
        <p14:creationId xmlns:p14="http://schemas.microsoft.com/office/powerpoint/2010/main" val="286096328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Systémy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knihovní systém</a:t>
            </a:r>
          </a:p>
          <a:p>
            <a:r>
              <a:rPr lang="cs-CZ" dirty="0"/>
              <a:t>informační systém instituce</a:t>
            </a:r>
          </a:p>
          <a:p>
            <a:r>
              <a:rPr lang="cs-CZ" dirty="0"/>
              <a:t>digitální knihovny (</a:t>
            </a:r>
            <a:r>
              <a:rPr lang="cs-CZ" dirty="0" err="1">
                <a:hlinkClick r:id="rId2"/>
              </a:rPr>
              <a:t>DigiQual</a:t>
            </a:r>
            <a:r>
              <a:rPr lang="cs-CZ" dirty="0"/>
              <a:t>)</a:t>
            </a:r>
          </a:p>
          <a:p>
            <a:r>
              <a:rPr lang="cs-CZ" dirty="0"/>
              <a:t>e-zdroje a databáze</a:t>
            </a:r>
          </a:p>
          <a:p>
            <a:pPr lvl="1"/>
            <a:r>
              <a:rPr lang="cs-CZ" dirty="0"/>
              <a:t>přístupy a využívanost, standard </a:t>
            </a:r>
            <a:r>
              <a:rPr lang="cs-CZ" dirty="0" err="1"/>
              <a:t>Counter</a:t>
            </a:r>
            <a:endParaRPr lang="cs-CZ" dirty="0"/>
          </a:p>
          <a:p>
            <a:r>
              <a:rPr lang="cs-CZ" dirty="0"/>
              <a:t>citační manažery</a:t>
            </a:r>
          </a:p>
          <a:p>
            <a:r>
              <a:rPr lang="cs-CZ" dirty="0"/>
              <a:t>ostatní nástroje</a:t>
            </a:r>
          </a:p>
          <a:p>
            <a:pPr lvl="1"/>
            <a:r>
              <a:rPr lang="cs-CZ" dirty="0"/>
              <a:t>Google </a:t>
            </a:r>
            <a:r>
              <a:rPr lang="cs-CZ" dirty="0" err="1"/>
              <a:t>Analytics</a:t>
            </a:r>
            <a:r>
              <a:rPr lang="cs-CZ" dirty="0"/>
              <a:t> na webu knihovny</a:t>
            </a:r>
          </a:p>
          <a:p>
            <a:pPr lvl="1"/>
            <a:r>
              <a:rPr lang="cs-CZ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425720112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Uplatnění v praxi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Data </a:t>
            </a:r>
            <a:r>
              <a:rPr lang="cs-CZ" dirty="0" err="1"/>
              <a:t>Driven</a:t>
            </a:r>
            <a:r>
              <a:rPr lang="cs-CZ" dirty="0"/>
              <a:t> </a:t>
            </a:r>
            <a:r>
              <a:rPr lang="cs-CZ" dirty="0" err="1"/>
              <a:t>Acquisition</a:t>
            </a:r>
            <a:r>
              <a:rPr lang="cs-CZ" dirty="0"/>
              <a:t> = řízená akvizice dle potřeb uživatelů</a:t>
            </a:r>
          </a:p>
          <a:p>
            <a:r>
              <a:rPr lang="cs-CZ" dirty="0"/>
              <a:t>podklady pro vedení</a:t>
            </a:r>
          </a:p>
          <a:p>
            <a:pPr lvl="1"/>
            <a:r>
              <a:rPr lang="cs-CZ" dirty="0"/>
              <a:t>rozhodovací proces</a:t>
            </a:r>
          </a:p>
          <a:p>
            <a:pPr lvl="1"/>
            <a:r>
              <a:rPr lang="cs-CZ" dirty="0"/>
              <a:t>provozní doba, posílení oddělení,…</a:t>
            </a:r>
          </a:p>
          <a:p>
            <a:r>
              <a:rPr lang="cs-CZ" dirty="0"/>
              <a:t>sledování výpůjček</a:t>
            </a:r>
          </a:p>
          <a:p>
            <a:pPr lvl="1"/>
            <a:r>
              <a:rPr lang="cs-CZ" dirty="0"/>
              <a:t>i prezenční</a:t>
            </a:r>
          </a:p>
          <a:p>
            <a:pPr lvl="1"/>
            <a:r>
              <a:rPr lang="cs-CZ" dirty="0"/>
              <a:t>akvizice, přesuny do/z skladu, vyřazování, posunování regálů (např. co se bude nakupovat???)</a:t>
            </a:r>
          </a:p>
          <a:p>
            <a:r>
              <a:rPr lang="cs-CZ" dirty="0"/>
              <a:t>návštěvnost webu a jeho úprava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0253089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Uplatnění v praxi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katalog</a:t>
            </a:r>
          </a:p>
          <a:p>
            <a:pPr lvl="1"/>
            <a:r>
              <a:rPr lang="cs-CZ" dirty="0"/>
              <a:t>návrh rozhraní vyhledávání</a:t>
            </a:r>
          </a:p>
          <a:p>
            <a:pPr lvl="1"/>
            <a:r>
              <a:rPr lang="cs-CZ" dirty="0"/>
              <a:t>komentáře a hodnocení, zakomponování do výsledků vyhledávání + relevance</a:t>
            </a:r>
          </a:p>
          <a:p>
            <a:pPr lvl="1"/>
            <a:r>
              <a:rPr lang="cs-CZ" dirty="0"/>
              <a:t>kvalita katalogizace – jsou záznamy </a:t>
            </a:r>
            <a:r>
              <a:rPr lang="cs-CZ" dirty="0" err="1"/>
              <a:t>vyhledatelné</a:t>
            </a:r>
            <a:r>
              <a:rPr lang="cs-CZ" dirty="0"/>
              <a:t> jazykem uživatelů</a:t>
            </a:r>
          </a:p>
          <a:p>
            <a:pPr lvl="1"/>
            <a:r>
              <a:rPr lang="cs-CZ" dirty="0"/>
              <a:t>funkce systému – co využívají, jak se systém využívá, co je zbytečné, co chybí,…</a:t>
            </a:r>
          </a:p>
        </p:txBody>
      </p:sp>
    </p:spTree>
    <p:extLst>
      <p:ext uri="{BB962C8B-B14F-4D97-AF65-F5344CB8AC3E}">
        <p14:creationId xmlns:p14="http://schemas.microsoft.com/office/powerpoint/2010/main" val="107734121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288" y="979488"/>
            <a:ext cx="8281987" cy="2881312"/>
          </a:xfrm>
          <a:noFill/>
        </p:spPr>
        <p:txBody>
          <a:bodyPr/>
          <a:lstStyle/>
          <a:p>
            <a:pPr algn="ctr" eaLnBrk="1" hangingPunct="1">
              <a:lnSpc>
                <a:spcPct val="120000"/>
              </a:lnSpc>
            </a:pPr>
            <a:r>
              <a:rPr lang="cs-CZ" altLang="cs-CZ" sz="7200" dirty="0">
                <a:solidFill>
                  <a:srgbClr val="FFFF00"/>
                </a:solidFill>
              </a:rPr>
              <a:t>Zdroje</a:t>
            </a:r>
            <a:endParaRPr lang="uk-UA" altLang="cs-CZ" sz="72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372148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600" dirty="0">
                <a:hlinkClick r:id="rId2"/>
              </a:rPr>
              <a:t>http://www.bibliomining.com</a:t>
            </a:r>
            <a:endParaRPr lang="cs-CZ" sz="1600" dirty="0"/>
          </a:p>
          <a:p>
            <a:r>
              <a:rPr lang="cs-CZ" sz="1600" dirty="0">
                <a:hlinkClick r:id="rId3"/>
              </a:rPr>
              <a:t>http://www.scottnicolson.com</a:t>
            </a:r>
            <a:endParaRPr lang="cs-CZ" sz="1600" dirty="0"/>
          </a:p>
          <a:p>
            <a:r>
              <a:rPr lang="cs-CZ" sz="1600" dirty="0"/>
              <a:t>SOŠKOVÁ, Michaela. </a:t>
            </a:r>
            <a:r>
              <a:rPr lang="cs-CZ" sz="1600" i="1" dirty="0"/>
              <a:t>Analýza a vyhodnocení činností uživatelů souborného online katalogu Masarykovy univerzity</a:t>
            </a:r>
            <a:r>
              <a:rPr lang="cs-CZ" sz="1600" dirty="0"/>
              <a:t>. Brno: 2006. Dostupné také z Thesis.cz. Bakalářská práce, KISK FF MU, vedoucí práce Z. Kadlec.</a:t>
            </a:r>
          </a:p>
          <a:p>
            <a:r>
              <a:rPr lang="en-US" sz="1600" dirty="0"/>
              <a:t>SHIEH, </a:t>
            </a:r>
            <a:r>
              <a:rPr lang="en-US" sz="1600" dirty="0" err="1"/>
              <a:t>Jiann-Cherng</a:t>
            </a:r>
            <a:r>
              <a:rPr lang="en-US" sz="1600" dirty="0"/>
              <a:t>. The integration system for librarians' </a:t>
            </a:r>
            <a:r>
              <a:rPr lang="en-US" sz="1600" dirty="0" err="1"/>
              <a:t>bibliomining</a:t>
            </a:r>
            <a:r>
              <a:rPr lang="en-US" sz="1600" dirty="0"/>
              <a:t>. </a:t>
            </a:r>
            <a:r>
              <a:rPr lang="en-US" sz="1600" i="1" dirty="0"/>
              <a:t>The Electronic Library</a:t>
            </a:r>
            <a:r>
              <a:rPr lang="cs-CZ" sz="1600" i="1" dirty="0"/>
              <a:t> </a:t>
            </a:r>
            <a:r>
              <a:rPr lang="en-US" sz="1600" dirty="0"/>
              <a:t>[online]. 2010, vol. 28, issue 5, s. 709-721 [cit.</a:t>
            </a:r>
            <a:r>
              <a:rPr lang="cs-CZ" sz="1600" dirty="0"/>
              <a:t>: 2014-11-13</a:t>
            </a:r>
            <a:r>
              <a:rPr lang="en-US" sz="1600" dirty="0"/>
              <a:t>]. DOI: 10.1108/02640471011081988. </a:t>
            </a:r>
            <a:r>
              <a:rPr lang="en-US" sz="1600" dirty="0" err="1"/>
              <a:t>Dostupné</a:t>
            </a:r>
            <a:r>
              <a:rPr lang="en-US" sz="1600" dirty="0"/>
              <a:t> z: </a:t>
            </a:r>
            <a:r>
              <a:rPr lang="en-US" sz="1600" dirty="0">
                <a:hlinkClick r:id="rId4"/>
              </a:rPr>
              <a:t>http://www.emeraldinsight.com/10.1108/02640471011081988</a:t>
            </a:r>
            <a:endParaRPr lang="cs-CZ" sz="1600" dirty="0"/>
          </a:p>
          <a:p>
            <a:r>
              <a:rPr lang="en-US" sz="1600" dirty="0"/>
              <a:t>NICHOLSON, Scott. Approaching librarianship from the data: using </a:t>
            </a:r>
            <a:r>
              <a:rPr lang="en-US" sz="1600" dirty="0" err="1"/>
              <a:t>bibliomining</a:t>
            </a:r>
            <a:r>
              <a:rPr lang="en-US" sz="1600" dirty="0"/>
              <a:t> for evidence-based librarianship. </a:t>
            </a:r>
            <a:r>
              <a:rPr lang="en-US" sz="1600" i="1" dirty="0"/>
              <a:t>Library Hi Tech</a:t>
            </a:r>
            <a:r>
              <a:rPr lang="en-US" sz="1600" dirty="0"/>
              <a:t> [online]. 2006, vol. 24, issue 3, s. 369-375 [cit. 2014-11-13]. DOI: 10.1108/07378830610692136. </a:t>
            </a:r>
            <a:r>
              <a:rPr lang="en-US" sz="1600" dirty="0" err="1"/>
              <a:t>Dostupné</a:t>
            </a:r>
            <a:r>
              <a:rPr lang="en-US" sz="1600" dirty="0"/>
              <a:t> z: </a:t>
            </a:r>
            <a:r>
              <a:rPr lang="en-US" sz="1600" dirty="0">
                <a:hlinkClick r:id="rId5"/>
              </a:rPr>
              <a:t>http://www.emeraldinsight.com/10.1108/07378830610692136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84565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Data </a:t>
            </a:r>
            <a:r>
              <a:rPr lang="cs-CZ" dirty="0" err="1"/>
              <a:t>mining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jde o samostatnou metodu nebo je součástí </a:t>
            </a:r>
            <a:r>
              <a:rPr lang="cs-CZ" dirty="0" err="1"/>
              <a:t>knowledge</a:t>
            </a:r>
            <a:r>
              <a:rPr lang="cs-CZ" dirty="0"/>
              <a:t> </a:t>
            </a:r>
            <a:r>
              <a:rPr lang="cs-CZ" dirty="0" err="1"/>
              <a:t>discovery</a:t>
            </a:r>
            <a:r>
              <a:rPr lang="cs-CZ" dirty="0"/>
              <a:t> in </a:t>
            </a:r>
            <a:r>
              <a:rPr lang="cs-CZ" dirty="0" err="1"/>
              <a:t>databases</a:t>
            </a:r>
            <a:r>
              <a:rPr lang="cs-CZ" dirty="0"/>
              <a:t> (KDD)???</a:t>
            </a:r>
          </a:p>
          <a:p>
            <a:r>
              <a:rPr lang="cs-CZ" dirty="0"/>
              <a:t>v odborné literatuře často oboje</a:t>
            </a:r>
          </a:p>
          <a:p>
            <a:r>
              <a:rPr lang="cs-CZ" dirty="0"/>
              <a:t>původně z ekonomie</a:t>
            </a:r>
          </a:p>
          <a:p>
            <a:r>
              <a:rPr lang="cs-CZ" dirty="0"/>
              <a:t>dnes různé obory</a:t>
            </a:r>
          </a:p>
          <a:p>
            <a:pPr lvl="1"/>
            <a:r>
              <a:rPr lang="cs-CZ" dirty="0"/>
              <a:t>IT a technologie, obchod a bankovnictví, medicína, vzdělávání, informační věda a knihovnictví</a:t>
            </a:r>
          </a:p>
        </p:txBody>
      </p:sp>
    </p:spTree>
    <p:extLst>
      <p:ext uri="{BB962C8B-B14F-4D97-AF65-F5344CB8AC3E}">
        <p14:creationId xmlns:p14="http://schemas.microsoft.com/office/powerpoint/2010/main" val="204289262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2268538" y="473075"/>
            <a:ext cx="6696075" cy="508000"/>
          </a:xfrm>
        </p:spPr>
        <p:txBody>
          <a:bodyPr/>
          <a:lstStyle/>
          <a:p>
            <a:pPr eaLnBrk="1" hangingPunct="1"/>
            <a:r>
              <a:rPr lang="cs-CZ" altLang="cs-CZ" sz="3200"/>
              <a:t>Závěr</a:t>
            </a:r>
            <a:endParaRPr lang="en-US" altLang="cs-CZ" sz="3200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76475" y="4005263"/>
            <a:ext cx="6399213" cy="719137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cs-CZ" altLang="cs-CZ" b="1"/>
              <a:t>Děkuji Vám za pozornost</a:t>
            </a:r>
            <a:endParaRPr lang="en-US" altLang="cs-CZ" b="1"/>
          </a:p>
        </p:txBody>
      </p:sp>
      <p:pic>
        <p:nvPicPr>
          <p:cNvPr id="46084" name="Picture 8" descr="billboard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303713" y="1773238"/>
            <a:ext cx="2284412" cy="2047875"/>
          </a:xfrm>
          <a:noFill/>
        </p:spPr>
      </p:pic>
      <p:sp>
        <p:nvSpPr>
          <p:cNvPr id="46085" name="Text Box 4"/>
          <p:cNvSpPr txBox="1">
            <a:spLocks noChangeArrowheads="1"/>
          </p:cNvSpPr>
          <p:nvPr/>
        </p:nvSpPr>
        <p:spPr bwMode="auto">
          <a:xfrm>
            <a:off x="4859338" y="5661025"/>
            <a:ext cx="396081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cs-CZ" altLang="cs-CZ" sz="2000" b="1" dirty="0">
                <a:latin typeface="Verdana" pitchFamily="34" charset="0"/>
              </a:rPr>
              <a:t>Martin Krčál</a:t>
            </a:r>
          </a:p>
          <a:p>
            <a:pPr algn="r" eaLnBrk="1" hangingPunct="1"/>
            <a:r>
              <a:rPr lang="cs-CZ" altLang="cs-CZ" sz="2000" b="1" dirty="0">
                <a:latin typeface="Verdana" pitchFamily="34" charset="0"/>
              </a:rPr>
              <a:t>krcal@phil.muni.cz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Souvislost s ISK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datová analytika</a:t>
            </a:r>
          </a:p>
          <a:p>
            <a:r>
              <a:rPr lang="cs-CZ" dirty="0"/>
              <a:t>informační chování a potřeby</a:t>
            </a:r>
          </a:p>
          <a:p>
            <a:r>
              <a:rPr lang="cs-CZ" dirty="0"/>
              <a:t>organizace znalostí</a:t>
            </a:r>
          </a:p>
          <a:p>
            <a:r>
              <a:rPr lang="cs-CZ" dirty="0"/>
              <a:t>expertní systémy</a:t>
            </a:r>
          </a:p>
          <a:p>
            <a:r>
              <a:rPr lang="cs-CZ" dirty="0"/>
              <a:t>přesahy do IT, statistiky a ekonomie</a:t>
            </a:r>
          </a:p>
        </p:txBody>
      </p:sp>
    </p:spTree>
    <p:extLst>
      <p:ext uri="{BB962C8B-B14F-4D97-AF65-F5344CB8AC3E}">
        <p14:creationId xmlns:p14="http://schemas.microsoft.com/office/powerpoint/2010/main" val="16459688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Historie data </a:t>
            </a:r>
            <a:r>
              <a:rPr lang="cs-CZ" dirty="0" err="1"/>
              <a:t>miningu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počátky v 60. letech s rozvojem IT</a:t>
            </a:r>
          </a:p>
          <a:p>
            <a:pPr lvl="1"/>
            <a:r>
              <a:rPr lang="cs-CZ" dirty="0"/>
              <a:t>první pokusy o analýzu uložených dat</a:t>
            </a:r>
          </a:p>
          <a:p>
            <a:r>
              <a:rPr lang="cs-CZ" dirty="0"/>
              <a:t>80. léta – počátky expertních databázových systémů</a:t>
            </a:r>
          </a:p>
          <a:p>
            <a:pPr lvl="1"/>
            <a:r>
              <a:rPr lang="cs-CZ" dirty="0"/>
              <a:t>vyšší výkon PC</a:t>
            </a:r>
          </a:p>
          <a:p>
            <a:pPr lvl="1"/>
            <a:r>
              <a:rPr lang="cs-CZ" dirty="0"/>
              <a:t>systematičtější data </a:t>
            </a:r>
            <a:r>
              <a:rPr lang="cs-CZ" dirty="0" err="1"/>
              <a:t>mining</a:t>
            </a:r>
            <a:endParaRPr lang="cs-CZ" dirty="0"/>
          </a:p>
          <a:p>
            <a:pPr lvl="1"/>
            <a:r>
              <a:rPr lang="cs-CZ" dirty="0"/>
              <a:t>spíše vyhledávání vzájemných vztahů ve velkých </a:t>
            </a:r>
            <a:r>
              <a:rPr lang="cs-CZ" dirty="0" err="1"/>
              <a:t>datasetech</a:t>
            </a:r>
            <a:endParaRPr lang="cs-CZ" dirty="0"/>
          </a:p>
          <a:p>
            <a:r>
              <a:rPr lang="cs-CZ" dirty="0"/>
              <a:t>1989 – použit pojem </a:t>
            </a:r>
            <a:r>
              <a:rPr lang="cs-CZ" dirty="0" err="1"/>
              <a:t>knowledge</a:t>
            </a:r>
            <a:r>
              <a:rPr lang="cs-CZ" dirty="0"/>
              <a:t> </a:t>
            </a:r>
            <a:r>
              <a:rPr lang="cs-CZ" dirty="0" err="1"/>
              <a:t>discovery</a:t>
            </a:r>
            <a:r>
              <a:rPr lang="cs-CZ" dirty="0"/>
              <a:t> in </a:t>
            </a:r>
            <a:r>
              <a:rPr lang="cs-CZ" dirty="0" err="1"/>
              <a:t>databases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832054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Historie data </a:t>
            </a:r>
            <a:r>
              <a:rPr lang="cs-CZ" dirty="0" err="1"/>
              <a:t>miningu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90. léta – samostatný obor aplikované vědy</a:t>
            </a:r>
          </a:p>
          <a:p>
            <a:pPr lvl="1"/>
            <a:r>
              <a:rPr lang="cs-CZ" dirty="0"/>
              <a:t>nové statistické metody</a:t>
            </a:r>
          </a:p>
          <a:p>
            <a:pPr lvl="1"/>
            <a:r>
              <a:rPr lang="cs-CZ" dirty="0"/>
              <a:t>přesun z akademické sféry do komerčního prostředí</a:t>
            </a:r>
          </a:p>
          <a:p>
            <a:pPr lvl="1"/>
            <a:r>
              <a:rPr lang="cs-CZ" dirty="0"/>
              <a:t>využití ve velkých firmách provozující velké systémy s množstvím dat</a:t>
            </a:r>
          </a:p>
          <a:p>
            <a:r>
              <a:rPr lang="cs-CZ" dirty="0"/>
              <a:t>dnes big data</a:t>
            </a:r>
          </a:p>
          <a:p>
            <a:pPr lvl="1"/>
            <a:r>
              <a:rPr lang="cs-CZ" dirty="0"/>
              <a:t>obrovské </a:t>
            </a:r>
            <a:r>
              <a:rPr lang="cs-CZ" dirty="0" err="1"/>
              <a:t>datasety</a:t>
            </a:r>
            <a:r>
              <a:rPr lang="cs-CZ" dirty="0"/>
              <a:t> a jejich analýza, výzkumy chování uživatelů, rozhodovací proces, umělá inteligence a strojové učení</a:t>
            </a:r>
          </a:p>
        </p:txBody>
      </p:sp>
    </p:spTree>
    <p:extLst>
      <p:ext uri="{BB962C8B-B14F-4D97-AF65-F5344CB8AC3E}">
        <p14:creationId xmlns:p14="http://schemas.microsoft.com/office/powerpoint/2010/main" val="18024904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288" y="979488"/>
            <a:ext cx="8281987" cy="2881312"/>
          </a:xfrm>
          <a:noFill/>
        </p:spPr>
        <p:txBody>
          <a:bodyPr/>
          <a:lstStyle/>
          <a:p>
            <a:pPr algn="ctr" eaLnBrk="1" hangingPunct="1">
              <a:lnSpc>
                <a:spcPct val="120000"/>
              </a:lnSpc>
            </a:pPr>
            <a:r>
              <a:rPr lang="cs-CZ" altLang="cs-CZ" sz="7200" dirty="0" err="1">
                <a:solidFill>
                  <a:srgbClr val="FFFF00"/>
                </a:solidFill>
              </a:rPr>
              <a:t>Bibliomining</a:t>
            </a:r>
            <a:endParaRPr lang="uk-UA" altLang="cs-CZ" sz="72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94273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Bibliomining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Scott</a:t>
            </a:r>
            <a:r>
              <a:rPr lang="cs-CZ" dirty="0"/>
              <a:t> </a:t>
            </a:r>
            <a:r>
              <a:rPr lang="cs-CZ" dirty="0" err="1"/>
              <a:t>Nicolson</a:t>
            </a:r>
            <a:r>
              <a:rPr lang="cs-CZ" dirty="0"/>
              <a:t> a </a:t>
            </a:r>
            <a:r>
              <a:rPr lang="cs-CZ" dirty="0" err="1"/>
              <a:t>Jeffrey</a:t>
            </a:r>
            <a:r>
              <a:rPr lang="cs-CZ" dirty="0"/>
              <a:t> </a:t>
            </a:r>
            <a:r>
              <a:rPr lang="cs-CZ" dirty="0" err="1"/>
              <a:t>Stanton</a:t>
            </a:r>
            <a:endParaRPr lang="cs-CZ" dirty="0"/>
          </a:p>
          <a:p>
            <a:pPr lvl="1"/>
            <a:r>
              <a:rPr lang="cs-CZ" dirty="0" err="1"/>
              <a:t>Syracuse</a:t>
            </a:r>
            <a:r>
              <a:rPr lang="cs-CZ" dirty="0"/>
              <a:t> University</a:t>
            </a:r>
          </a:p>
          <a:p>
            <a:pPr lvl="1"/>
            <a:r>
              <a:rPr lang="cs-CZ" dirty="0"/>
              <a:t>weby</a:t>
            </a:r>
          </a:p>
          <a:p>
            <a:pPr lvl="2"/>
            <a:r>
              <a:rPr lang="cs-CZ" dirty="0">
                <a:hlinkClick r:id="rId2"/>
              </a:rPr>
              <a:t>http://www.bibliomining.com</a:t>
            </a:r>
            <a:endParaRPr lang="cs-CZ" dirty="0"/>
          </a:p>
          <a:p>
            <a:pPr lvl="2"/>
            <a:r>
              <a:rPr lang="cs-CZ" dirty="0">
                <a:hlinkClick r:id="rId3"/>
              </a:rPr>
              <a:t>http://www.scottnicholson.com</a:t>
            </a:r>
            <a:endParaRPr lang="cs-CZ" dirty="0"/>
          </a:p>
          <a:p>
            <a:pPr lvl="1"/>
            <a:r>
              <a:rPr lang="cs-CZ" dirty="0"/>
              <a:t>diskuze o </a:t>
            </a:r>
            <a:r>
              <a:rPr lang="cs-CZ" dirty="0" err="1"/>
              <a:t>dataminingu</a:t>
            </a:r>
            <a:r>
              <a:rPr lang="cs-CZ" dirty="0"/>
              <a:t> 2003 </a:t>
            </a:r>
            <a:r>
              <a:rPr lang="cs-CZ" dirty="0">
                <a:sym typeface="Wingdings" panose="05000000000000000000" pitchFamily="2" charset="2"/>
              </a:rPr>
              <a:t> </a:t>
            </a:r>
            <a:r>
              <a:rPr lang="cs-CZ" dirty="0"/>
              <a:t>analýza dat v knihovních systémech</a:t>
            </a:r>
          </a:p>
          <a:p>
            <a:pPr lvl="1"/>
            <a:r>
              <a:rPr lang="cs-CZ" dirty="0" err="1"/>
              <a:t>library</a:t>
            </a:r>
            <a:r>
              <a:rPr lang="cs-CZ" dirty="0"/>
              <a:t> </a:t>
            </a:r>
            <a:r>
              <a:rPr lang="cs-CZ" dirty="0" err="1"/>
              <a:t>datamining</a:t>
            </a:r>
            <a:r>
              <a:rPr lang="cs-CZ" dirty="0"/>
              <a:t> </a:t>
            </a:r>
            <a:r>
              <a:rPr lang="cs-CZ" dirty="0">
                <a:sym typeface="Wingdings" panose="05000000000000000000" pitchFamily="2" charset="2"/>
              </a:rPr>
              <a:t></a:t>
            </a:r>
            <a:r>
              <a:rPr lang="cs-CZ" dirty="0"/>
              <a:t> obvykle vyhledává programovací knihovny pro </a:t>
            </a:r>
            <a:r>
              <a:rPr lang="cs-CZ" dirty="0" err="1"/>
              <a:t>datamining</a:t>
            </a:r>
            <a:r>
              <a:rPr lang="cs-CZ" dirty="0"/>
              <a:t>, snaha odlišit tuto oblast </a:t>
            </a:r>
            <a:r>
              <a:rPr lang="cs-CZ" dirty="0">
                <a:sym typeface="Wingdings" panose="05000000000000000000" pitchFamily="2" charset="2"/>
              </a:rPr>
              <a:t> pojem bibliomining</a:t>
            </a:r>
            <a:endParaRPr lang="cs-CZ" dirty="0"/>
          </a:p>
        </p:txBody>
      </p:sp>
      <p:pic>
        <p:nvPicPr>
          <p:cNvPr id="2050" name="Picture 2" descr="http://www.scottnicholson.com/scottnicholson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355" r="13596" b="17157"/>
          <a:stretch/>
        </p:blipFill>
        <p:spPr bwMode="auto">
          <a:xfrm>
            <a:off x="7020272" y="100608"/>
            <a:ext cx="936104" cy="10963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://my.ischool.syr.edu/Uploads/ProfilePicture/DSC_1149head-106-98251468-5c22-4a1c-8985-d70f5a9f3271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8028384" y="100608"/>
            <a:ext cx="956405" cy="10963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4926477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dc4855ee5ba6bd6dba2d99cc8a8e0f85455e1f"/>
</p:tagLst>
</file>

<file path=ppt/theme/theme1.xml><?xml version="1.0" encoding="utf-8"?>
<a:theme xmlns:a="http://schemas.openxmlformats.org/drawingml/2006/main" name="template">
  <a:themeElements>
    <a:clrScheme name="template 13">
      <a:dk1>
        <a:srgbClr val="111111"/>
      </a:dk1>
      <a:lt1>
        <a:srgbClr val="FFFFFF"/>
      </a:lt1>
      <a:dk2>
        <a:srgbClr val="000000"/>
      </a:dk2>
      <a:lt2>
        <a:srgbClr val="990000"/>
      </a:lt2>
      <a:accent1>
        <a:srgbClr val="FF5050"/>
      </a:accent1>
      <a:accent2>
        <a:srgbClr val="CC0000"/>
      </a:accent2>
      <a:accent3>
        <a:srgbClr val="FFFFFF"/>
      </a:accent3>
      <a:accent4>
        <a:srgbClr val="0D0D0D"/>
      </a:accent4>
      <a:accent5>
        <a:srgbClr val="FFB3B3"/>
      </a:accent5>
      <a:accent6>
        <a:srgbClr val="B90000"/>
      </a:accent6>
      <a:hlink>
        <a:srgbClr val="006600"/>
      </a:hlink>
      <a:folHlink>
        <a:srgbClr val="969696"/>
      </a:folHlink>
    </a:clrScheme>
    <a:fontScheme name="template">
      <a:majorFont>
        <a:latin typeface="Tahoma"/>
        <a:ea typeface=""/>
        <a:cs typeface=""/>
      </a:majorFont>
      <a:minorFont>
        <a:latin typeface="Verdan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mplate 1">
        <a:dk1>
          <a:srgbClr val="111111"/>
        </a:dk1>
        <a:lt1>
          <a:srgbClr val="FFFFFF"/>
        </a:lt1>
        <a:dk2>
          <a:srgbClr val="000000"/>
        </a:dk2>
        <a:lt2>
          <a:srgbClr val="800000"/>
        </a:lt2>
        <a:accent1>
          <a:srgbClr val="CC0000"/>
        </a:accent1>
        <a:accent2>
          <a:srgbClr val="FFFF99"/>
        </a:accent2>
        <a:accent3>
          <a:srgbClr val="FFFFFF"/>
        </a:accent3>
        <a:accent4>
          <a:srgbClr val="0D0D0D"/>
        </a:accent4>
        <a:accent5>
          <a:srgbClr val="E2AAAA"/>
        </a:accent5>
        <a:accent6>
          <a:srgbClr val="E7E78A"/>
        </a:accent6>
        <a:hlink>
          <a:srgbClr val="B2B2B2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3">
        <a:dk1>
          <a:srgbClr val="4D4D4D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404040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111111"/>
        </a:dk1>
        <a:lt1>
          <a:srgbClr val="FFFFFF"/>
        </a:lt1>
        <a:dk2>
          <a:srgbClr val="000000"/>
        </a:dk2>
        <a:lt2>
          <a:srgbClr val="600000"/>
        </a:lt2>
        <a:accent1>
          <a:srgbClr val="B4000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D6AAAA"/>
        </a:accent5>
        <a:accent6>
          <a:srgbClr val="B90000"/>
        </a:accent6>
        <a:hlink>
          <a:srgbClr val="8219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4D4D4D"/>
        </a:dk1>
        <a:lt1>
          <a:srgbClr val="FFFFFF"/>
        </a:lt1>
        <a:dk2>
          <a:srgbClr val="000000"/>
        </a:dk2>
        <a:lt2>
          <a:srgbClr val="80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404040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4D4D4D"/>
        </a:dk1>
        <a:lt1>
          <a:srgbClr val="FFFFFF"/>
        </a:lt1>
        <a:dk2>
          <a:srgbClr val="000000"/>
        </a:dk2>
        <a:lt2>
          <a:srgbClr val="6C0501"/>
        </a:lt2>
        <a:accent1>
          <a:srgbClr val="7F0B02"/>
        </a:accent1>
        <a:accent2>
          <a:srgbClr val="B3250F"/>
        </a:accent2>
        <a:accent3>
          <a:srgbClr val="FFFFFF"/>
        </a:accent3>
        <a:accent4>
          <a:srgbClr val="404040"/>
        </a:accent4>
        <a:accent5>
          <a:srgbClr val="C0AAAA"/>
        </a:accent5>
        <a:accent6>
          <a:srgbClr val="A2200C"/>
        </a:accent6>
        <a:hlink>
          <a:srgbClr val="D9381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4D4D4D"/>
        </a:dk1>
        <a:lt1>
          <a:srgbClr val="FFFFFF"/>
        </a:lt1>
        <a:dk2>
          <a:srgbClr val="000000"/>
        </a:dk2>
        <a:lt2>
          <a:srgbClr val="850B02"/>
        </a:lt2>
        <a:accent1>
          <a:srgbClr val="E1401E"/>
        </a:accent1>
        <a:accent2>
          <a:srgbClr val="A0A0A0"/>
        </a:accent2>
        <a:accent3>
          <a:srgbClr val="FFFFFF"/>
        </a:accent3>
        <a:accent4>
          <a:srgbClr val="404040"/>
        </a:accent4>
        <a:accent5>
          <a:srgbClr val="EEAFAB"/>
        </a:accent5>
        <a:accent6>
          <a:srgbClr val="919191"/>
        </a:accent6>
        <a:hlink>
          <a:srgbClr val="D61F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8">
        <a:dk1>
          <a:srgbClr val="4D4D4D"/>
        </a:dk1>
        <a:lt1>
          <a:srgbClr val="FFFFFF"/>
        </a:lt1>
        <a:dk2>
          <a:srgbClr val="000000"/>
        </a:dk2>
        <a:lt2>
          <a:srgbClr val="7C0901"/>
        </a:lt2>
        <a:accent1>
          <a:srgbClr val="DD3A1A"/>
        </a:accent1>
        <a:accent2>
          <a:srgbClr val="3C3C3C"/>
        </a:accent2>
        <a:accent3>
          <a:srgbClr val="FFFFFF"/>
        </a:accent3>
        <a:accent4>
          <a:srgbClr val="404040"/>
        </a:accent4>
        <a:accent5>
          <a:srgbClr val="EBAEAB"/>
        </a:accent5>
        <a:accent6>
          <a:srgbClr val="353535"/>
        </a:accent6>
        <a:hlink>
          <a:srgbClr val="A2230E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9">
        <a:dk1>
          <a:srgbClr val="4D4D4D"/>
        </a:dk1>
        <a:lt1>
          <a:srgbClr val="FFFFFF"/>
        </a:lt1>
        <a:dk2>
          <a:srgbClr val="000000"/>
        </a:dk2>
        <a:lt2>
          <a:srgbClr val="640702"/>
        </a:lt2>
        <a:accent1>
          <a:srgbClr val="931409"/>
        </a:accent1>
        <a:accent2>
          <a:srgbClr val="CF2A12"/>
        </a:accent2>
        <a:accent3>
          <a:srgbClr val="FFFFFF"/>
        </a:accent3>
        <a:accent4>
          <a:srgbClr val="404040"/>
        </a:accent4>
        <a:accent5>
          <a:srgbClr val="C8AAAA"/>
        </a:accent5>
        <a:accent6>
          <a:srgbClr val="BB250F"/>
        </a:accent6>
        <a:hlink>
          <a:srgbClr val="010101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0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CC9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1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DCB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2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008E2C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3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006600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4686</TotalTime>
  <Words>1192</Words>
  <Application>Microsoft Office PowerPoint</Application>
  <PresentationFormat>Předvádění na obrazovce (4:3)</PresentationFormat>
  <Paragraphs>236</Paragraphs>
  <Slides>40</Slides>
  <Notes>8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40</vt:i4>
      </vt:variant>
    </vt:vector>
  </HeadingPairs>
  <TitlesOfParts>
    <vt:vector size="45" baseType="lpstr">
      <vt:lpstr>Arial</vt:lpstr>
      <vt:lpstr>Tahoma</vt:lpstr>
      <vt:lpstr>Verdana</vt:lpstr>
      <vt:lpstr>Wingdings</vt:lpstr>
      <vt:lpstr>template</vt:lpstr>
      <vt:lpstr>Knihovnické systémy a standardy (VIKBA10)</vt:lpstr>
      <vt:lpstr>Data mining</vt:lpstr>
      <vt:lpstr>Data mining</vt:lpstr>
      <vt:lpstr>Data mining</vt:lpstr>
      <vt:lpstr>Souvislost s ISK</vt:lpstr>
      <vt:lpstr>Historie data miningu</vt:lpstr>
      <vt:lpstr>Historie data miningu</vt:lpstr>
      <vt:lpstr>Bibliomining</vt:lpstr>
      <vt:lpstr>Bibliomining</vt:lpstr>
      <vt:lpstr>Bibliomining</vt:lpstr>
      <vt:lpstr>Proces bibliominingu</vt:lpstr>
      <vt:lpstr>1. Definice problému</vt:lpstr>
      <vt:lpstr>Prezentace aplikace PowerPoint</vt:lpstr>
      <vt:lpstr>Co můžeme zkoumat?</vt:lpstr>
      <vt:lpstr>Konkrétní otázky</vt:lpstr>
      <vt:lpstr>2. Databáze</vt:lpstr>
      <vt:lpstr>Dělení zdrojů</vt:lpstr>
      <vt:lpstr>3. Datový sklad</vt:lpstr>
      <vt:lpstr>Datový sklad</vt:lpstr>
      <vt:lpstr>Otázky</vt:lpstr>
      <vt:lpstr>4. Výběr analytických prostředků </vt:lpstr>
      <vt:lpstr>5. Analýza dat a jejich ověření</vt:lpstr>
      <vt:lpstr>Nebezpečí analýzy</vt:lpstr>
      <vt:lpstr>6. Prezentace výsledků</vt:lpstr>
      <vt:lpstr>Opakování analýzy</vt:lpstr>
      <vt:lpstr>Výhody a nevýhody</vt:lpstr>
      <vt:lpstr>Výhody bibliominingu</vt:lpstr>
      <vt:lpstr>Nevýhody bibliominingu</vt:lpstr>
      <vt:lpstr>Bibliomining v knihovních systémech</vt:lpstr>
      <vt:lpstr>Staré systémy</vt:lpstr>
      <vt:lpstr>Systémy nové generace</vt:lpstr>
      <vt:lpstr>Alma - statistiky</vt:lpstr>
      <vt:lpstr>Uplatnění v praxi</vt:lpstr>
      <vt:lpstr>Prezentace aplikace PowerPoint</vt:lpstr>
      <vt:lpstr>Systémy</vt:lpstr>
      <vt:lpstr>Uplatnění v praxi</vt:lpstr>
      <vt:lpstr>Uplatnění v praxi</vt:lpstr>
      <vt:lpstr>Zdroje</vt:lpstr>
      <vt:lpstr>Zdroje</vt:lpstr>
      <vt:lpstr>Závěr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Martin Krčál</dc:creator>
  <cp:lastModifiedBy>Martin</cp:lastModifiedBy>
  <cp:revision>345</cp:revision>
  <dcterms:created xsi:type="dcterms:W3CDTF">2008-06-02T21:04:14Z</dcterms:created>
  <dcterms:modified xsi:type="dcterms:W3CDTF">2017-04-06T20:29:35Z</dcterms:modified>
</cp:coreProperties>
</file>