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23" r:id="rId3"/>
    <p:sldId id="430" r:id="rId4"/>
    <p:sldId id="431" r:id="rId5"/>
    <p:sldId id="432" r:id="rId6"/>
    <p:sldId id="433" r:id="rId7"/>
    <p:sldId id="425" r:id="rId8"/>
    <p:sldId id="427" r:id="rId9"/>
    <p:sldId id="426" r:id="rId10"/>
    <p:sldId id="438" r:id="rId11"/>
    <p:sldId id="435" r:id="rId12"/>
    <p:sldId id="436" r:id="rId13"/>
    <p:sldId id="437" r:id="rId14"/>
    <p:sldId id="447" r:id="rId15"/>
    <p:sldId id="439" r:id="rId16"/>
    <p:sldId id="440" r:id="rId17"/>
    <p:sldId id="441" r:id="rId18"/>
    <p:sldId id="448" r:id="rId19"/>
    <p:sldId id="428" r:id="rId20"/>
    <p:sldId id="434" r:id="rId21"/>
    <p:sldId id="442" r:id="rId22"/>
    <p:sldId id="443" r:id="rId23"/>
    <p:sldId id="444" r:id="rId24"/>
    <p:sldId id="445" r:id="rId25"/>
    <p:sldId id="446" r:id="rId26"/>
    <p:sldId id="395" r:id="rId27"/>
    <p:sldId id="449" r:id="rId28"/>
    <p:sldId id="450" r:id="rId29"/>
    <p:sldId id="451" r:id="rId30"/>
    <p:sldId id="452" r:id="rId31"/>
    <p:sldId id="258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23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96401-9CFC-4645-AF21-56166ED3FA38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3085461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8FA657-7C03-4AA2-927E-59C98C91072A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4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8EBAA-97BE-4CC6-8FFE-65F24CCE2F33}" type="slidenum">
              <a:rPr lang="ru-RU" altLang="cs-CZ"/>
              <a:pPr eaLnBrk="1" hangingPunct="1">
                <a:spcBef>
                  <a:spcPct val="0"/>
                </a:spcBef>
              </a:pPr>
              <a:t>31</a:t>
            </a:fld>
            <a:endParaRPr lang="ru-RU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9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63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85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289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39257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3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0843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21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6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246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620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736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8352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b.muni.cz/kuk/animace/eiz/" TargetMode="External"/><Relationship Id="rId2" Type="http://schemas.openxmlformats.org/officeDocument/2006/relationships/hyperlink" Target="http://www.ukb.muni.cz/kuk/animace/eiz/Reserse/reserse_prax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lib.jcu.cz/docs/ak-ikurz-resersni-cinnost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6000">
                <a:solidFill>
                  <a:srgbClr val="FFFF00"/>
                </a:solidFill>
              </a:rPr>
              <a:t>Rešerše</a:t>
            </a:r>
            <a:br>
              <a:rPr lang="cs-CZ" altLang="cs-CZ" sz="3600"/>
            </a:br>
            <a:r>
              <a:rPr lang="cs-CZ" altLang="cs-CZ"/>
              <a:t>...hledáme dokumenty a informace</a:t>
            </a:r>
            <a:endParaRPr lang="uk-UA" altLang="cs-CZ" sz="2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8. března 2017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Vyhledání = informační průzkum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/>
              <a:t>zjištění (ne)existence již hotové rešerše</a:t>
            </a:r>
          </a:p>
          <a:p>
            <a:r>
              <a:rPr lang="cs-CZ" altLang="cs-CZ" sz="3000"/>
              <a:t>vyhledávání na vlastním pracovišti</a:t>
            </a:r>
          </a:p>
          <a:p>
            <a:pPr lvl="1"/>
            <a:r>
              <a:rPr lang="cs-CZ" altLang="cs-CZ" sz="2400"/>
              <a:t>vlastní zdroje a DB</a:t>
            </a:r>
          </a:p>
          <a:p>
            <a:pPr lvl="1"/>
            <a:r>
              <a:rPr lang="cs-CZ" altLang="cs-CZ" sz="2400"/>
              <a:t>knihy, slovníky, encyklopedie, soupisy</a:t>
            </a:r>
          </a:p>
          <a:p>
            <a:r>
              <a:rPr lang="cs-CZ" altLang="cs-CZ" sz="3000"/>
              <a:t>rozšíření na jiné knihovny, zdroje,…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Volba rešeršní strategie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strategie stavebních kamenů</a:t>
            </a:r>
          </a:p>
          <a:p>
            <a:pPr lvl="1" eaLnBrk="1" hangingPunct="1"/>
            <a:r>
              <a:rPr lang="cs-CZ" altLang="cs-CZ"/>
              <a:t>kombinace výsledků vyhledávání pomocí AND</a:t>
            </a:r>
          </a:p>
          <a:p>
            <a:pPr lvl="1" eaLnBrk="1" hangingPunct="1"/>
            <a:r>
              <a:rPr lang="cs-CZ" altLang="cs-CZ"/>
              <a:t>mění jedno z klíčových slov a jedno zůstává stejné </a:t>
            </a:r>
          </a:p>
          <a:p>
            <a:pPr lvl="1" eaLnBrk="1" hangingPunct="1"/>
            <a:r>
              <a:rPr lang="cs-CZ" altLang="cs-CZ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/>
              <a:t>	</a:t>
            </a:r>
            <a:r>
              <a:rPr lang="cs-CZ" altLang="cs-CZ" sz="2000" i="1">
                <a:solidFill>
                  <a:srgbClr val="FF1901"/>
                </a:solidFill>
              </a:rPr>
              <a:t>knihovní systémy AND Library 2.0</a:t>
            </a:r>
            <a:endParaRPr lang="cs-CZ" altLang="cs-CZ" sz="2000">
              <a:solidFill>
                <a:srgbClr val="FF190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solidFill>
                  <a:srgbClr val="FF1901"/>
                </a:solidFill>
              </a:rPr>
              <a:t>	knihovní systémy AND vyhledávání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solidFill>
                  <a:srgbClr val="FF1901"/>
                </a:solidFill>
              </a:rPr>
              <a:t>	knihovní systémy AND fasety</a:t>
            </a:r>
            <a:endParaRPr lang="cs-CZ" altLang="cs-CZ" sz="2000">
              <a:solidFill>
                <a:srgbClr val="FF1901"/>
              </a:solidFill>
            </a:endParaRP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Volba rešeršní strategie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strategie rostoucí perly</a:t>
            </a:r>
          </a:p>
          <a:p>
            <a:pPr lvl="1" eaLnBrk="1" hangingPunct="1"/>
            <a:r>
              <a:rPr lang="cs-CZ" altLang="cs-CZ"/>
              <a:t>postupné rozšiřování dotazu a doplňování o další klíčová slova</a:t>
            </a:r>
          </a:p>
          <a:p>
            <a:pPr lvl="1" eaLnBrk="1" hangingPunct="1"/>
            <a:r>
              <a:rPr lang="cs-CZ" altLang="cs-CZ"/>
              <a:t>cílem získání více vhodných dokumentů</a:t>
            </a:r>
          </a:p>
          <a:p>
            <a:pPr lvl="1" eaLnBrk="1" hangingPunct="1"/>
            <a:r>
              <a:rPr lang="cs-CZ" altLang="cs-CZ"/>
              <a:t>mění jedno z klíčových slov a jedno zůstává stejné </a:t>
            </a:r>
          </a:p>
          <a:p>
            <a:pPr lvl="1" eaLnBrk="1" hangingPunct="1"/>
            <a:r>
              <a:rPr lang="cs-CZ" altLang="cs-CZ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/>
              <a:t>	</a:t>
            </a:r>
            <a:r>
              <a:rPr lang="cs-CZ" altLang="cs-CZ" sz="2000" i="1">
                <a:solidFill>
                  <a:srgbClr val="FF1901"/>
                </a:solidFill>
              </a:rPr>
              <a:t>moderní knihovní systémy AND Library 2.0</a:t>
            </a:r>
            <a:endParaRPr lang="cs-CZ" altLang="cs-CZ" sz="2000">
              <a:solidFill>
                <a:srgbClr val="FF190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/>
              <a:t>	pokud málo dokumentů - rozšíření: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/>
              <a:t>	</a:t>
            </a:r>
            <a:r>
              <a:rPr lang="cs-CZ" altLang="cs-CZ" sz="2000" i="1">
                <a:solidFill>
                  <a:srgbClr val="FF1901"/>
                </a:solidFill>
              </a:rPr>
              <a:t>knihovní systémy AND Library 2.0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Volba rešeršní strategie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850187" cy="5472113"/>
          </a:xfrm>
        </p:spPr>
        <p:txBody>
          <a:bodyPr/>
          <a:lstStyle/>
          <a:p>
            <a:pPr eaLnBrk="1" hangingPunct="1"/>
            <a:r>
              <a:rPr lang="cs-CZ" altLang="cs-CZ"/>
              <a:t>Strategie osekávání</a:t>
            </a:r>
          </a:p>
          <a:p>
            <a:pPr lvl="1" eaLnBrk="1" hangingPunct="1"/>
            <a:r>
              <a:rPr lang="cs-CZ" altLang="cs-CZ"/>
              <a:t>zužování dotazu</a:t>
            </a:r>
          </a:p>
          <a:p>
            <a:pPr lvl="1" eaLnBrk="1" hangingPunct="1"/>
            <a:r>
              <a:rPr lang="cs-CZ" altLang="cs-CZ"/>
              <a:t>zpřesňování klíčových slov</a:t>
            </a:r>
          </a:p>
          <a:p>
            <a:pPr lvl="1" eaLnBrk="1" hangingPunct="1"/>
            <a:r>
              <a:rPr lang="cs-CZ" altLang="cs-CZ"/>
              <a:t>cíl: snížení konečného počtu záznamů</a:t>
            </a:r>
          </a:p>
          <a:p>
            <a:pPr lvl="1" eaLnBrk="1" hangingPunct="1"/>
            <a:r>
              <a:rPr lang="cs-CZ" altLang="cs-CZ"/>
              <a:t>např.: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/>
              <a:t>	</a:t>
            </a:r>
            <a:r>
              <a:rPr lang="cs-CZ" altLang="cs-CZ" sz="2000">
                <a:solidFill>
                  <a:srgbClr val="FF1901"/>
                </a:solidFill>
              </a:rPr>
              <a:t>(knihovní systémy AND Library 2.0) NOT fasetové vyhledávání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9930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Jazyky v procesu vyhledávání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přirozený jazyk</a:t>
            </a:r>
          </a:p>
          <a:p>
            <a:pPr lvl="1" eaLnBrk="1" hangingPunct="1"/>
            <a:r>
              <a:rPr lang="cs-CZ" altLang="cs-CZ"/>
              <a:t>jazyk autorů, zadavatelů rešerše, zpracovatelů,… </a:t>
            </a:r>
            <a:r>
              <a:rPr lang="cs-CZ" altLang="cs-CZ" sz="2000">
                <a:sym typeface="Wingdings" panose="05000000000000000000" pitchFamily="2" charset="2"/>
              </a:rPr>
              <a:t> nepřesný, mnohoznačný</a:t>
            </a:r>
            <a:endParaRPr lang="cs-CZ" altLang="cs-CZ"/>
          </a:p>
          <a:p>
            <a:pPr eaLnBrk="1" hangingPunct="1"/>
            <a:r>
              <a:rPr lang="cs-CZ" altLang="cs-CZ"/>
              <a:t>selekční jazyky</a:t>
            </a:r>
          </a:p>
          <a:p>
            <a:pPr lvl="1" eaLnBrk="1" hangingPunct="1"/>
            <a:r>
              <a:rPr lang="cs-CZ" altLang="cs-CZ"/>
              <a:t>pro organizaci dokumentů v systémech</a:t>
            </a:r>
          </a:p>
          <a:p>
            <a:pPr eaLnBrk="1" hangingPunct="1"/>
            <a:r>
              <a:rPr lang="cs-CZ" altLang="cs-CZ"/>
              <a:t>dotazovací jazyky</a:t>
            </a:r>
          </a:p>
          <a:p>
            <a:pPr lvl="1" eaLnBrk="1" hangingPunct="1"/>
            <a:r>
              <a:rPr lang="cs-CZ" altLang="cs-CZ"/>
              <a:t>pro zadání dotazu ve vyhledávacích  systémech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777162" cy="720725"/>
          </a:xfrm>
        </p:spPr>
        <p:txBody>
          <a:bodyPr/>
          <a:lstStyle/>
          <a:p>
            <a:r>
              <a:rPr lang="cs-CZ" altLang="cs-CZ" sz="3200"/>
              <a:t>Booleovské vyhledávání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285875"/>
            <a:ext cx="8358187" cy="5256213"/>
          </a:xfrm>
        </p:spPr>
        <p:txBody>
          <a:bodyPr/>
          <a:lstStyle/>
          <a:p>
            <a:r>
              <a:rPr lang="cs-CZ" altLang="cs-CZ"/>
              <a:t>operátor </a:t>
            </a:r>
            <a:r>
              <a:rPr lang="cs-CZ" altLang="cs-CZ" b="1"/>
              <a:t>AND</a:t>
            </a:r>
            <a:r>
              <a:rPr lang="cs-CZ" altLang="cs-CZ" sz="2800"/>
              <a:t> – průnik, logický součin</a:t>
            </a:r>
          </a:p>
          <a:p>
            <a:r>
              <a:rPr lang="cs-CZ" altLang="cs-CZ"/>
              <a:t>operátor </a:t>
            </a:r>
            <a:r>
              <a:rPr lang="cs-CZ" altLang="cs-CZ" b="1"/>
              <a:t>OR</a:t>
            </a:r>
            <a:r>
              <a:rPr lang="cs-CZ" altLang="cs-CZ" sz="2800"/>
              <a:t> – sjednocení, logický součet</a:t>
            </a:r>
            <a:endParaRPr lang="cs-CZ" altLang="cs-CZ"/>
          </a:p>
          <a:p>
            <a:r>
              <a:rPr lang="cs-CZ" altLang="cs-CZ"/>
              <a:t>operátor </a:t>
            </a:r>
            <a:r>
              <a:rPr lang="cs-CZ" altLang="cs-CZ" b="1"/>
              <a:t>NOT</a:t>
            </a:r>
            <a:r>
              <a:rPr lang="cs-CZ" altLang="cs-CZ" sz="2800"/>
              <a:t> - logická negace</a:t>
            </a:r>
            <a:endParaRPr lang="cs-CZ" altLang="cs-CZ" b="1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5" name="Picture 4" descr="n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5013325"/>
            <a:ext cx="3376612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38" y="5084763"/>
            <a:ext cx="3236912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288" y="3541713"/>
            <a:ext cx="332263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ovéPole 1"/>
          <p:cNvSpPr txBox="1">
            <a:spLocks noChangeArrowheads="1"/>
          </p:cNvSpPr>
          <p:nvPr/>
        </p:nvSpPr>
        <p:spPr bwMode="auto">
          <a:xfrm>
            <a:off x="1979613" y="4092575"/>
            <a:ext cx="3168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(zužuje počet výsledků)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altLang="cs-CZ"/>
              <a:t>Jak fungují? - přiřaďte</a:t>
            </a:r>
          </a:p>
        </p:txBody>
      </p:sp>
      <p:pic>
        <p:nvPicPr>
          <p:cNvPr id="4" name="Picture 6" descr="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35088"/>
            <a:ext cx="332263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3119438"/>
            <a:ext cx="3236913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4865688"/>
            <a:ext cx="3378200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ovéPole 6"/>
          <p:cNvSpPr txBox="1">
            <a:spLocks noChangeArrowheads="1"/>
          </p:cNvSpPr>
          <p:nvPr/>
        </p:nvSpPr>
        <p:spPr bwMode="auto">
          <a:xfrm>
            <a:off x="5580063" y="2622550"/>
            <a:ext cx="345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rozšiřuje počet záznamů</a:t>
            </a:r>
          </a:p>
        </p:txBody>
      </p:sp>
      <p:sp>
        <p:nvSpPr>
          <p:cNvPr id="18439" name="TextovéPole 7"/>
          <p:cNvSpPr txBox="1">
            <a:spLocks noChangeArrowheads="1"/>
          </p:cNvSpPr>
          <p:nvPr/>
        </p:nvSpPr>
        <p:spPr bwMode="auto">
          <a:xfrm>
            <a:off x="5599113" y="4581525"/>
            <a:ext cx="3455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snižuje počet záznamů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altLang="cs-CZ"/>
              <a:t>Další operátory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altLang="cs-CZ"/>
              <a:t>proximitní operátory</a:t>
            </a:r>
          </a:p>
          <a:p>
            <a:pPr lvl="1"/>
            <a:r>
              <a:rPr lang="cs-CZ" altLang="cs-CZ" sz="2200"/>
              <a:t>near, n/4</a:t>
            </a:r>
            <a:endParaRPr lang="cs-CZ" altLang="cs-CZ"/>
          </a:p>
          <a:p>
            <a:r>
              <a:rPr lang="cs-CZ" altLang="cs-CZ"/>
              <a:t>krácení termínů (truncation) </a:t>
            </a:r>
            <a:r>
              <a:rPr lang="en-US" altLang="cs-CZ"/>
              <a:t>*</a:t>
            </a:r>
            <a:endParaRPr lang="cs-CZ" altLang="cs-CZ"/>
          </a:p>
          <a:p>
            <a:pPr lvl="1"/>
            <a:r>
              <a:rPr lang="en-US" altLang="cs-CZ"/>
              <a:t>educat* </a:t>
            </a:r>
            <a:r>
              <a:rPr lang="cs-CZ" altLang="cs-CZ"/>
              <a:t>najde </a:t>
            </a:r>
            <a:r>
              <a:rPr lang="en-US" altLang="cs-CZ"/>
              <a:t>educator, educated, education</a:t>
            </a:r>
            <a:endParaRPr lang="cs-CZ" altLang="cs-CZ"/>
          </a:p>
          <a:p>
            <a:r>
              <a:rPr lang="cs-CZ" altLang="cs-CZ"/>
              <a:t>zástupné znaky (wild cards) ?</a:t>
            </a:r>
          </a:p>
          <a:p>
            <a:pPr lvl="1"/>
            <a:r>
              <a:rPr lang="en-US" altLang="cs-CZ"/>
              <a:t>educat?? </a:t>
            </a:r>
            <a:r>
              <a:rPr lang="cs-CZ" altLang="cs-CZ"/>
              <a:t>najde </a:t>
            </a:r>
            <a:r>
              <a:rPr lang="en-US" altLang="cs-CZ"/>
              <a:t>educator</a:t>
            </a:r>
            <a:r>
              <a:rPr lang="cs-CZ" altLang="cs-CZ"/>
              <a:t>,</a:t>
            </a:r>
            <a:r>
              <a:rPr lang="en-US" altLang="cs-CZ"/>
              <a:t> educated</a:t>
            </a:r>
            <a:r>
              <a:rPr lang="cs-CZ" altLang="cs-CZ"/>
              <a:t>, nenajde</a:t>
            </a:r>
            <a:r>
              <a:rPr lang="en-US" altLang="cs-CZ"/>
              <a:t> education</a:t>
            </a:r>
            <a:endParaRPr lang="cs-CZ" altLang="cs-CZ"/>
          </a:p>
          <a:p>
            <a:r>
              <a:rPr lang="cs-CZ" altLang="cs-CZ"/>
              <a:t>fráze</a:t>
            </a:r>
          </a:p>
          <a:p>
            <a:pPr lvl="1"/>
            <a:r>
              <a:rPr lang="cs-CZ" altLang="cs-CZ" sz="2200"/>
              <a:t>„modern technology“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Negativní rešerše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vyčerpáme všechny zdroje, ale…</a:t>
            </a:r>
          </a:p>
          <a:p>
            <a:pPr eaLnBrk="1" hangingPunct="1"/>
            <a:r>
              <a:rPr lang="cs-CZ" altLang="cs-CZ"/>
              <a:t>…žádný záznam</a:t>
            </a:r>
          </a:p>
          <a:p>
            <a:pPr eaLnBrk="1" hangingPunct="1"/>
            <a:r>
              <a:rPr lang="cs-CZ" altLang="cs-CZ"/>
              <a:t>info pro zadavatele</a:t>
            </a:r>
          </a:p>
          <a:p>
            <a:pPr lvl="1" eaLnBrk="1" hangingPunct="1"/>
            <a:r>
              <a:rPr lang="cs-CZ" altLang="cs-CZ">
                <a:sym typeface="Wingdings" panose="05000000000000000000" pitchFamily="2" charset="2"/>
              </a:rPr>
              <a:t>o dané problematice nebylo nic publikováno</a:t>
            </a:r>
          </a:p>
          <a:p>
            <a:pPr lvl="1" eaLnBrk="1" hangingPunct="1"/>
            <a:r>
              <a:rPr lang="cs-CZ" altLang="cs-CZ">
                <a:sym typeface="Wingdings" panose="05000000000000000000" pitchFamily="2" charset="2"/>
              </a:rPr>
              <a:t>špatně formulované téma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Zpracování rešerše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/>
              <a:t>ČSN 01 0191. </a:t>
            </a:r>
            <a:r>
              <a:rPr lang="cs-CZ" altLang="cs-CZ" sz="3000" i="1"/>
              <a:t>Formální úprava jednorázových bibliografických soupisů.</a:t>
            </a:r>
            <a:r>
              <a:rPr lang="cs-CZ" altLang="cs-CZ" sz="3000"/>
              <a:t> 1980. 8 s. </a:t>
            </a:r>
          </a:p>
          <a:p>
            <a:r>
              <a:rPr lang="cs-CZ" altLang="cs-CZ" sz="3000"/>
              <a:t>ČSN 01 0198. </a:t>
            </a:r>
            <a:r>
              <a:rPr lang="cs-CZ" altLang="cs-CZ" sz="3000" i="1"/>
              <a:t>Formální úprava rešerší.</a:t>
            </a:r>
            <a:r>
              <a:rPr lang="cs-CZ" altLang="cs-CZ" sz="3000"/>
              <a:t> 1973. 4 s. </a:t>
            </a:r>
          </a:p>
          <a:p>
            <a:endParaRPr lang="cs-CZ" altLang="cs-CZ" sz="3000"/>
          </a:p>
          <a:p>
            <a:r>
              <a:rPr lang="cs-CZ" altLang="cs-CZ" sz="3000">
                <a:solidFill>
                  <a:schemeClr val="accent2"/>
                </a:solidFill>
              </a:rPr>
              <a:t>obě normy nejsou platné</a:t>
            </a:r>
          </a:p>
          <a:p>
            <a:r>
              <a:rPr lang="cs-CZ" altLang="cs-CZ" sz="3000"/>
              <a:t>při úpravě výstupů se dále využívají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Co je rešerše?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/>
              <a:t>soupis záznamů dokumentů</a:t>
            </a:r>
          </a:p>
          <a:p>
            <a:pPr>
              <a:buFontTx/>
              <a:buNone/>
            </a:pPr>
            <a:r>
              <a:rPr lang="cs-CZ" altLang="cs-CZ" sz="3000"/>
              <a:t>     x</a:t>
            </a:r>
          </a:p>
          <a:p>
            <a:r>
              <a:rPr lang="cs-CZ" altLang="cs-CZ" sz="3000"/>
              <a:t>souhrn faktografických informací</a:t>
            </a:r>
          </a:p>
          <a:p>
            <a:r>
              <a:rPr lang="cs-CZ" altLang="cs-CZ" sz="3000"/>
              <a:t>výběr dle věcných a formálních hledisek</a:t>
            </a:r>
          </a:p>
          <a:p>
            <a:pPr lvl="1"/>
            <a:r>
              <a:rPr lang="cs-CZ" altLang="cs-CZ" sz="2400"/>
              <a:t>téma, jazyk, typ dokumentu, časové vymezení,…</a:t>
            </a:r>
          </a:p>
          <a:p>
            <a:r>
              <a:rPr lang="cs-CZ" altLang="cs-CZ" sz="3000"/>
              <a:t>recherche (FRA) = vyhledávání, pátrání, výzkum, bádání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Struktura rešerše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povinné části:</a:t>
            </a:r>
          </a:p>
          <a:p>
            <a:pPr lvl="1" eaLnBrk="1" hangingPunct="1"/>
            <a:r>
              <a:rPr lang="cs-CZ" altLang="cs-CZ"/>
              <a:t>titulní list</a:t>
            </a:r>
          </a:p>
          <a:p>
            <a:pPr lvl="1" eaLnBrk="1" hangingPunct="1"/>
            <a:r>
              <a:rPr lang="cs-CZ" altLang="cs-CZ"/>
              <a:t>analytický list</a:t>
            </a:r>
          </a:p>
          <a:p>
            <a:pPr lvl="1" eaLnBrk="1" hangingPunct="1"/>
            <a:r>
              <a:rPr lang="cs-CZ" altLang="cs-CZ"/>
              <a:t>základní část</a:t>
            </a:r>
          </a:p>
          <a:p>
            <a:pPr eaLnBrk="1" hangingPunct="1"/>
            <a:r>
              <a:rPr lang="cs-CZ" altLang="cs-CZ"/>
              <a:t>volitelné části</a:t>
            </a:r>
          </a:p>
          <a:p>
            <a:pPr lvl="1" eaLnBrk="1" hangingPunct="1"/>
            <a:r>
              <a:rPr lang="cs-CZ" altLang="cs-CZ"/>
              <a:t>rejstříky</a:t>
            </a:r>
          </a:p>
          <a:p>
            <a:pPr lvl="1" eaLnBrk="1" hangingPunct="1"/>
            <a:r>
              <a:rPr lang="cs-CZ" altLang="cs-CZ"/>
              <a:t>obsah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Titulní list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výraz „Rešerše“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upřesnění rešerše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druh dokumentu, časové a geografické vymezení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u průběžné se uvádí, na kterou rešerši navazuje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evidenční číslo rešerše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název a adresa organizace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MDT, případně jiná klasifikace, předmětová hesla, KW, descriptory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Titulní list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7777162" cy="5256212"/>
          </a:xfrm>
        </p:spPr>
        <p:txBody>
          <a:bodyPr/>
          <a:lstStyle/>
          <a:p>
            <a:pPr eaLnBrk="1" hangingPunct="1"/>
            <a:r>
              <a:rPr lang="cs-CZ" altLang="cs-CZ" sz="2800"/>
              <a:t>název rešerše</a:t>
            </a:r>
          </a:p>
          <a:p>
            <a:pPr lvl="1" eaLnBrk="1" hangingPunct="1"/>
            <a:r>
              <a:rPr lang="cs-CZ" altLang="cs-CZ" sz="2400"/>
              <a:t>co nejpřesněji vystihnout téma</a:t>
            </a:r>
          </a:p>
          <a:p>
            <a:pPr eaLnBrk="1" hangingPunct="1"/>
            <a:r>
              <a:rPr lang="cs-CZ" altLang="cs-CZ" sz="2800"/>
              <a:t>překlad názvu do jednoho světového jazyka - angličtina (nepovinné)</a:t>
            </a:r>
          </a:p>
          <a:p>
            <a:pPr eaLnBrk="1" hangingPunct="1"/>
            <a:r>
              <a:rPr lang="cs-CZ" altLang="cs-CZ" sz="2800"/>
              <a:t>jméno, příp. pracoviště a funkce zadavatele (nepovinné)</a:t>
            </a:r>
          </a:p>
          <a:p>
            <a:pPr eaLnBrk="1" hangingPunct="1"/>
            <a:r>
              <a:rPr lang="cs-CZ" altLang="cs-CZ" sz="2800"/>
              <a:t>datum vypracování rešerše</a:t>
            </a:r>
          </a:p>
          <a:p>
            <a:pPr eaLnBrk="1" hangingPunct="1"/>
            <a:r>
              <a:rPr lang="cs-CZ" altLang="cs-CZ" sz="2800"/>
              <a:t>počet záznamů rešerše</a:t>
            </a:r>
          </a:p>
          <a:p>
            <a:pPr eaLnBrk="1" hangingPunct="1"/>
            <a:r>
              <a:rPr lang="cs-CZ" altLang="cs-CZ" sz="2800"/>
              <a:t>jméno zpracovatele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Analytický list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/>
              <a:t>= informace o zpracování rešerše</a:t>
            </a:r>
          </a:p>
          <a:p>
            <a:pPr eaLnBrk="1" hangingPunct="1"/>
            <a:r>
              <a:rPr lang="cs-CZ" altLang="cs-CZ" sz="2800"/>
              <a:t>druhy dokumentů</a:t>
            </a:r>
          </a:p>
          <a:p>
            <a:pPr eaLnBrk="1" hangingPunct="1"/>
            <a:r>
              <a:rPr lang="cs-CZ" altLang="cs-CZ" sz="2800"/>
              <a:t>časové vymezení</a:t>
            </a:r>
          </a:p>
          <a:p>
            <a:pPr eaLnBrk="1" hangingPunct="1"/>
            <a:r>
              <a:rPr lang="cs-CZ" altLang="cs-CZ" sz="2800"/>
              <a:t>jazykové vymezení (volitelné)</a:t>
            </a:r>
          </a:p>
          <a:p>
            <a:pPr eaLnBrk="1" hangingPunct="1"/>
            <a:r>
              <a:rPr lang="cs-CZ" altLang="cs-CZ" sz="2800"/>
              <a:t>geografické vymezení (volitelné)</a:t>
            </a:r>
          </a:p>
          <a:p>
            <a:pPr eaLnBrk="1" hangingPunct="1"/>
            <a:r>
              <a:rPr lang="cs-CZ" altLang="cs-CZ" sz="2800"/>
              <a:t>způsob uspořádání záznamů</a:t>
            </a:r>
          </a:p>
          <a:p>
            <a:pPr lvl="1" eaLnBrk="1" hangingPunct="1"/>
            <a:r>
              <a:rPr lang="cs-CZ" altLang="cs-CZ" sz="2400"/>
              <a:t>např. ABC (názvy, autor), chronologicky (asc, desc)</a:t>
            </a:r>
          </a:p>
          <a:p>
            <a:pPr eaLnBrk="1" hangingPunct="1"/>
            <a:r>
              <a:rPr lang="cs-CZ" altLang="cs-CZ" sz="2800"/>
              <a:t>text dotazu rešerše od zadavatele (v)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Analytický list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výčet a charakteristiky informačních pramenů použitých u rešerše</a:t>
            </a:r>
          </a:p>
          <a:p>
            <a:pPr eaLnBrk="1" hangingPunct="1"/>
            <a:r>
              <a:rPr lang="cs-CZ" altLang="cs-CZ"/>
              <a:t>přehled použitých zkratek + význam</a:t>
            </a:r>
          </a:p>
          <a:p>
            <a:pPr eaLnBrk="1" hangingPunct="1"/>
            <a:r>
              <a:rPr lang="cs-CZ" altLang="cs-CZ"/>
              <a:t>další vysvětlivky, poznámky,…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Základní část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soupis záznamů dokumentů</a:t>
            </a:r>
          </a:p>
          <a:p>
            <a:pPr eaLnBrk="1" hangingPunct="1"/>
            <a:r>
              <a:rPr lang="cs-CZ" altLang="cs-CZ"/>
              <a:t>dle citačních norem (stylů), požadavků uživatele, instituce,…</a:t>
            </a:r>
          </a:p>
          <a:p>
            <a:pPr eaLnBrk="1" hangingPunct="1"/>
            <a:r>
              <a:rPr lang="cs-CZ" altLang="cs-CZ"/>
              <a:t>lze rozšířit o anotace</a:t>
            </a:r>
          </a:p>
          <a:p>
            <a:pPr eaLnBrk="1" hangingPunct="1"/>
            <a:r>
              <a:rPr lang="cs-CZ" altLang="cs-CZ"/>
              <a:t>uložení zdrojového dokumentu</a:t>
            </a:r>
          </a:p>
          <a:p>
            <a:pPr lvl="1" eaLnBrk="1" hangingPunct="1"/>
            <a:r>
              <a:rPr lang="cs-CZ" altLang="cs-CZ"/>
              <a:t>URL, knihovna,…</a:t>
            </a:r>
          </a:p>
          <a:p>
            <a:pPr eaLnBrk="1" hangingPunct="1"/>
            <a:r>
              <a:rPr lang="cs-CZ" altLang="cs-CZ"/>
              <a:t>stránky rešerše se číslují mimo titulní list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Jak jste vyhledávali?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2600"/>
              <a:t>ukázka postupu rešerše:</a:t>
            </a:r>
          </a:p>
          <a:p>
            <a:pPr lvl="1"/>
            <a:r>
              <a:rPr lang="cs-CZ" altLang="cs-CZ" sz="2200">
                <a:hlinkClick r:id="rId2"/>
              </a:rPr>
              <a:t>http://www.ukb.muni.cz/kuk/animace/eiz/Reserse/reserse_praxe.html</a:t>
            </a:r>
            <a:endParaRPr lang="cs-CZ" altLang="cs-CZ" sz="2200"/>
          </a:p>
          <a:p>
            <a:r>
              <a:rPr lang="cs-CZ" altLang="cs-CZ" sz="2400">
                <a:hlinkClick r:id="rId3"/>
              </a:rPr>
              <a:t>další animace KUK</a:t>
            </a:r>
            <a:endParaRPr lang="cs-CZ" altLang="cs-CZ" sz="2400"/>
          </a:p>
          <a:p>
            <a:r>
              <a:rPr lang="cs-CZ" altLang="cs-CZ" sz="2400">
                <a:hlinkClick r:id="rId4"/>
              </a:rPr>
              <a:t>Kurz Knihovny JČU</a:t>
            </a:r>
            <a:endParaRPr lang="cs-CZ" altLang="cs-CZ" sz="2400"/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528888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- 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James </a:t>
            </a:r>
            <a:r>
              <a:rPr lang="cs-CZ" b="1" dirty="0" err="1"/>
              <a:t>Herriot</a:t>
            </a:r>
            <a:endParaRPr lang="cs-CZ" b="1" dirty="0"/>
          </a:p>
          <a:p>
            <a:pPr lvl="1"/>
            <a:r>
              <a:rPr lang="cs-CZ" dirty="0"/>
              <a:t>tištěné zdroje</a:t>
            </a:r>
          </a:p>
          <a:p>
            <a:pPr lvl="1"/>
            <a:r>
              <a:rPr lang="cs-CZ" dirty="0"/>
              <a:t>elektronické zdroje</a:t>
            </a:r>
          </a:p>
        </p:txBody>
      </p:sp>
    </p:spTree>
    <p:extLst>
      <p:ext uri="{BB962C8B-B14F-4D97-AF65-F5344CB8AC3E}">
        <p14:creationId xmlns:p14="http://schemas.microsoft.com/office/powerpoint/2010/main" val="3575693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V červenci se chystáte podniknout expedici na Nový Zéland. Zjistěte:</a:t>
            </a:r>
          </a:p>
          <a:p>
            <a:pPr lvl="1"/>
            <a:r>
              <a:rPr lang="cs-CZ" sz="2400" dirty="0"/>
              <a:t>Jak a za kolik byste se do země dopravili?</a:t>
            </a:r>
          </a:p>
          <a:p>
            <a:pPr lvl="1"/>
            <a:r>
              <a:rPr lang="cs-CZ" sz="2400" dirty="0"/>
              <a:t>Jakou měnou budete platit? Jaký je aktuální kurz k CZK?</a:t>
            </a:r>
          </a:p>
          <a:p>
            <a:pPr lvl="1"/>
            <a:r>
              <a:rPr lang="cs-CZ" sz="2400" dirty="0"/>
              <a:t>Jaké finanční prostředky budete potřebovat na ubytování na 1 měsíc?</a:t>
            </a:r>
          </a:p>
          <a:p>
            <a:pPr lvl="1"/>
            <a:r>
              <a:rPr lang="cs-CZ" sz="2400" dirty="0"/>
              <a:t>S jakými dalšími výdaji musíte počítat? Kolik si na cestu vezmete peněz?</a:t>
            </a:r>
          </a:p>
          <a:p>
            <a:pPr lvl="1"/>
            <a:r>
              <a:rPr lang="cs-CZ" sz="2400" dirty="0"/>
              <a:t>Vyhledejte alespoň 5 zajímavých míst, které byste chtěli navštívit?</a:t>
            </a:r>
          </a:p>
        </p:txBody>
      </p:sp>
    </p:spTree>
    <p:extLst>
      <p:ext uri="{BB962C8B-B14F-4D97-AF65-F5344CB8AC3E}">
        <p14:creationId xmlns:p14="http://schemas.microsoft.com/office/powerpoint/2010/main" val="1524965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Chystáte se první dubnovou sobotu na hrad </a:t>
            </a:r>
            <a:r>
              <a:rPr lang="cs-CZ" sz="2800" b="1" dirty="0" err="1"/>
              <a:t>Buchlov</a:t>
            </a:r>
            <a:endParaRPr lang="cs-CZ" sz="2800" b="1" dirty="0"/>
          </a:p>
          <a:p>
            <a:pPr lvl="1"/>
            <a:r>
              <a:rPr lang="cs-CZ" sz="2400" dirty="0"/>
              <a:t>Zjistěte, jaký přímým spoj hromadné dopravy z Brna musíte zvolit, abyste na hrad dorazili nejpozději v 11:30. Vycházet budete z Buchlovic.</a:t>
            </a:r>
          </a:p>
          <a:p>
            <a:pPr lvl="1"/>
            <a:r>
              <a:rPr lang="cs-CZ" sz="2400" dirty="0"/>
              <a:t>Bude hrad otevřen? Na kolik by vyšlo vstupné pro 4 člennou rodinu?</a:t>
            </a:r>
          </a:p>
          <a:p>
            <a:pPr lvl="1"/>
            <a:r>
              <a:rPr lang="cs-CZ" sz="2400" dirty="0"/>
              <a:t>Zjistěte, po jaké turistické značce na hrad z Buchlovic dojdete?</a:t>
            </a:r>
          </a:p>
          <a:p>
            <a:pPr lvl="1"/>
            <a:r>
              <a:rPr lang="cs-CZ" sz="2400" dirty="0"/>
              <a:t>Najděte nejlevnější ubytování pro 2 dospělé a dvě děti na 1 noc.</a:t>
            </a:r>
          </a:p>
        </p:txBody>
      </p:sp>
    </p:spTree>
    <p:extLst>
      <p:ext uri="{BB962C8B-B14F-4D97-AF65-F5344CB8AC3E}">
        <p14:creationId xmlns:p14="http://schemas.microsoft.com/office/powerpoint/2010/main" val="157909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Dělení rešerše dle úplnosti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úplná</a:t>
            </a:r>
          </a:p>
          <a:p>
            <a:pPr lvl="1" eaLnBrk="1" hangingPunct="1"/>
            <a:r>
              <a:rPr lang="cs-CZ" altLang="cs-CZ"/>
              <a:t>všechny dostupné info a dokumenty, které odpovídá tématu rešeršního dotazu</a:t>
            </a:r>
          </a:p>
          <a:p>
            <a:pPr eaLnBrk="1" hangingPunct="1"/>
            <a:r>
              <a:rPr lang="cs-CZ" altLang="cs-CZ"/>
              <a:t>výběrová</a:t>
            </a:r>
          </a:p>
          <a:p>
            <a:pPr lvl="1" eaLnBrk="1" hangingPunct="1"/>
            <a:r>
              <a:rPr lang="cs-CZ" altLang="cs-CZ"/>
              <a:t>výběr info a dokumentů</a:t>
            </a:r>
          </a:p>
          <a:p>
            <a:pPr lvl="1" eaLnBrk="1" hangingPunct="1"/>
            <a:r>
              <a:rPr lang="cs-CZ" altLang="cs-CZ"/>
              <a:t>dle zadání uživatele</a:t>
            </a:r>
          </a:p>
          <a:p>
            <a:pPr lvl="1" eaLnBrk="1" hangingPunct="1"/>
            <a:r>
              <a:rPr lang="cs-CZ" altLang="cs-CZ"/>
              <a:t>např. rešerše orientační – první rychlá orientace v dané problematice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KIC Brno najděte:</a:t>
            </a:r>
          </a:p>
          <a:p>
            <a:pPr lvl="1"/>
            <a:r>
              <a:rPr lang="cs-CZ" dirty="0"/>
              <a:t>metodiku, jak počítat návštěvníky hromadných akcí (např. vánoční trhy)</a:t>
            </a:r>
          </a:p>
        </p:txBody>
      </p:sp>
    </p:spTree>
    <p:extLst>
      <p:ext uri="{BB962C8B-B14F-4D97-AF65-F5344CB8AC3E}">
        <p14:creationId xmlns:p14="http://schemas.microsoft.com/office/powerpoint/2010/main" val="3732826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/>
              <a:t>Závěr</a:t>
            </a:r>
            <a:endParaRPr lang="en-US" altLang="cs-CZ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Dělení rešerše dle druhů dokumentů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druhově komplexní</a:t>
            </a:r>
          </a:p>
          <a:p>
            <a:pPr lvl="1" eaLnBrk="1" hangingPunct="1"/>
            <a:r>
              <a:rPr lang="cs-CZ" altLang="cs-CZ"/>
              <a:t>zahrnuje všechny druhy dokumentů</a:t>
            </a:r>
          </a:p>
          <a:p>
            <a:pPr eaLnBrk="1" hangingPunct="1"/>
            <a:r>
              <a:rPr lang="cs-CZ" altLang="cs-CZ"/>
              <a:t>jednodruhová</a:t>
            </a:r>
          </a:p>
          <a:p>
            <a:pPr lvl="1" eaLnBrk="1" hangingPunct="1"/>
            <a:r>
              <a:rPr lang="cs-CZ" altLang="cs-CZ"/>
              <a:t>pouze jeden druh dokumentu</a:t>
            </a:r>
          </a:p>
          <a:p>
            <a:pPr lvl="1" eaLnBrk="1" hangingPunct="1"/>
            <a:r>
              <a:rPr lang="cs-CZ" altLang="cs-CZ"/>
              <a:t>např. pouze články</a:t>
            </a:r>
          </a:p>
          <a:p>
            <a:pPr eaLnBrk="1" hangingPunct="1"/>
            <a:r>
              <a:rPr lang="cs-CZ" altLang="cs-CZ"/>
              <a:t>vícedruhová</a:t>
            </a:r>
          </a:p>
          <a:p>
            <a:pPr lvl="1" eaLnBrk="1" hangingPunct="1"/>
            <a:r>
              <a:rPr lang="cs-CZ" altLang="cs-CZ"/>
              <a:t>dva nebo více druhů dokumentů</a:t>
            </a:r>
          </a:p>
          <a:p>
            <a:pPr lvl="1" eaLnBrk="1" hangingPunct="1"/>
            <a:r>
              <a:rPr lang="cs-CZ" altLang="cs-CZ"/>
              <a:t>např. články a normy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Dělení rešerše dle času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jednorázová</a:t>
            </a:r>
          </a:p>
          <a:p>
            <a:pPr lvl="1" eaLnBrk="1" hangingPunct="1"/>
            <a:r>
              <a:rPr lang="cs-CZ" altLang="cs-CZ"/>
              <a:t>k určitému datu</a:t>
            </a:r>
          </a:p>
          <a:p>
            <a:pPr eaLnBrk="1" hangingPunct="1"/>
            <a:r>
              <a:rPr lang="cs-CZ" altLang="cs-CZ"/>
              <a:t>doplňková</a:t>
            </a:r>
          </a:p>
          <a:p>
            <a:pPr lvl="1" eaLnBrk="1" hangingPunct="1"/>
            <a:r>
              <a:rPr lang="cs-CZ" altLang="cs-CZ"/>
              <a:t>provede se doplňující rešerše, neděje se periodicky</a:t>
            </a:r>
          </a:p>
          <a:p>
            <a:pPr eaLnBrk="1" hangingPunct="1"/>
            <a:r>
              <a:rPr lang="cs-CZ" altLang="cs-CZ"/>
              <a:t>průběžná</a:t>
            </a:r>
          </a:p>
          <a:p>
            <a:pPr lvl="1" eaLnBrk="1" hangingPunct="1"/>
            <a:r>
              <a:rPr lang="cs-CZ" altLang="cs-CZ"/>
              <a:t>nepřetržité sledování</a:t>
            </a:r>
          </a:p>
          <a:p>
            <a:pPr lvl="1" eaLnBrk="1" hangingPunct="1"/>
            <a:r>
              <a:rPr lang="cs-CZ" altLang="cs-CZ"/>
              <a:t>výsledky vydávány periodicky</a:t>
            </a:r>
          </a:p>
          <a:p>
            <a:pPr lvl="1" eaLnBrk="1" hangingPunct="1"/>
            <a:r>
              <a:rPr lang="cs-CZ" altLang="cs-CZ"/>
              <a:t>např. výstřižková služba knihoven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altLang="cs-CZ" sz="2800"/>
              <a:t>Dělení rešerší dle způsobu zpracování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altLang="cs-CZ"/>
              <a:t>ruční</a:t>
            </a:r>
          </a:p>
          <a:p>
            <a:pPr lvl="1" eaLnBrk="1" hangingPunct="1"/>
            <a:r>
              <a:rPr lang="cs-CZ" altLang="cs-CZ"/>
              <a:t>klasické rešerše bez PC</a:t>
            </a:r>
          </a:p>
          <a:p>
            <a:pPr eaLnBrk="1" hangingPunct="1"/>
            <a:r>
              <a:rPr lang="cs-CZ" altLang="cs-CZ"/>
              <a:t>strojové</a:t>
            </a:r>
          </a:p>
          <a:p>
            <a:pPr lvl="1" eaLnBrk="1" hangingPunct="1"/>
            <a:r>
              <a:rPr lang="cs-CZ" altLang="cs-CZ"/>
              <a:t>prostřednictvím PC a automatizovaného rešeršního systému</a:t>
            </a:r>
          </a:p>
          <a:p>
            <a:pPr eaLnBrk="1" hangingPunct="1"/>
            <a:r>
              <a:rPr lang="cs-CZ" altLang="cs-CZ"/>
              <a:t>kombinované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Co je potřeba promyslet???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altLang="cs-CZ" sz="2600"/>
              <a:t>zdroje</a:t>
            </a:r>
          </a:p>
          <a:p>
            <a:pPr lvl="1"/>
            <a:r>
              <a:rPr lang="cs-CZ" altLang="cs-CZ" sz="2000"/>
              <a:t>tištěné x elektronické</a:t>
            </a:r>
          </a:p>
          <a:p>
            <a:r>
              <a:rPr lang="cs-CZ" altLang="cs-CZ" sz="2600"/>
              <a:t>druhy dokumentů</a:t>
            </a:r>
          </a:p>
          <a:p>
            <a:pPr lvl="1"/>
            <a:r>
              <a:rPr lang="cs-CZ" altLang="cs-CZ" sz="2000"/>
              <a:t>články x knihy x ...</a:t>
            </a:r>
          </a:p>
          <a:p>
            <a:r>
              <a:rPr lang="cs-CZ" altLang="cs-CZ" sz="2600"/>
              <a:t>časové vymezení</a:t>
            </a:r>
          </a:p>
          <a:p>
            <a:r>
              <a:rPr lang="cs-CZ" altLang="cs-CZ" sz="2600"/>
              <a:t>jazykové vymezení</a:t>
            </a:r>
          </a:p>
          <a:p>
            <a:r>
              <a:rPr lang="cs-CZ" altLang="cs-CZ" sz="2600"/>
              <a:t>geografické vymezení</a:t>
            </a:r>
          </a:p>
          <a:p>
            <a:r>
              <a:rPr lang="cs-CZ" altLang="cs-CZ" sz="2600"/>
              <a:t>výstupy</a:t>
            </a:r>
          </a:p>
          <a:p>
            <a:pPr lvl="1"/>
            <a:r>
              <a:rPr lang="cs-CZ" altLang="cs-CZ" sz="2000"/>
              <a:t>způsob uspořádání záznamů</a:t>
            </a:r>
          </a:p>
          <a:p>
            <a:pPr lvl="1"/>
            <a:r>
              <a:rPr lang="cs-CZ" altLang="cs-CZ" sz="2000"/>
              <a:t>např. ABC (názvy, autor), chronologicky (asc, desc)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Metodika rešeršní činnosti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/>
              <a:t>3 fáze rešerše:</a:t>
            </a:r>
          </a:p>
          <a:p>
            <a:pPr lvl="1"/>
            <a:r>
              <a:rPr lang="cs-CZ" altLang="cs-CZ" sz="2400"/>
              <a:t>příprava rešerše</a:t>
            </a:r>
          </a:p>
          <a:p>
            <a:pPr lvl="1"/>
            <a:r>
              <a:rPr lang="cs-CZ" altLang="cs-CZ" sz="2400"/>
              <a:t>informační průzkum (vyhledávání)</a:t>
            </a:r>
          </a:p>
          <a:p>
            <a:pPr lvl="1"/>
            <a:r>
              <a:rPr lang="cs-CZ" altLang="cs-CZ" sz="2400"/>
              <a:t>zpracování výsledků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/>
              <a:t>Příprava rešerše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3000"/>
              <a:t>formulace rešeršního požadavku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objednávka, pohovor s uživatelem</a:t>
            </a:r>
          </a:p>
          <a:p>
            <a:pPr>
              <a:lnSpc>
                <a:spcPct val="110000"/>
              </a:lnSpc>
            </a:pPr>
            <a:r>
              <a:rPr lang="cs-CZ" altLang="cs-CZ" sz="3000"/>
              <a:t>analýza rešeršního požadavku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definice klíčových pojmů, vztahy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využití klasifikací a tezaurů </a:t>
            </a:r>
          </a:p>
          <a:p>
            <a:pPr>
              <a:lnSpc>
                <a:spcPct val="110000"/>
              </a:lnSpc>
            </a:pPr>
            <a:r>
              <a:rPr lang="cs-CZ" altLang="cs-CZ" sz="3000"/>
              <a:t>volba zdroje či zdrojů informací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jeden osvědčený zdroj x více zdrojů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primární, sekundární, terciální</a:t>
            </a:r>
          </a:p>
          <a:p>
            <a:pPr>
              <a:lnSpc>
                <a:spcPct val="110000"/>
              </a:lnSpc>
            </a:pPr>
            <a:r>
              <a:rPr lang="cs-CZ" altLang="cs-CZ" sz="3000"/>
              <a:t>volba rešeršní strategie</a:t>
            </a:r>
          </a:p>
          <a:p>
            <a:pPr>
              <a:lnSpc>
                <a:spcPct val="110000"/>
              </a:lnSpc>
            </a:pPr>
            <a:r>
              <a:rPr lang="cs-CZ" altLang="cs-CZ" sz="3000"/>
              <a:t>neexistuje již hotová rešerše???</a:t>
            </a:r>
          </a:p>
          <a:p>
            <a:pPr>
              <a:lnSpc>
                <a:spcPct val="110000"/>
              </a:lnSpc>
            </a:pPr>
            <a:r>
              <a:rPr lang="cs-CZ" altLang="cs-CZ" sz="3000">
                <a:solidFill>
                  <a:schemeClr val="accent2"/>
                </a:solidFill>
              </a:rPr>
              <a:t>NE </a:t>
            </a:r>
            <a:r>
              <a:rPr lang="cs-CZ" altLang="cs-CZ" sz="3000">
                <a:sym typeface="Wingdings" panose="05000000000000000000" pitchFamily="2" charset="2"/>
              </a:rPr>
              <a:t></a:t>
            </a:r>
            <a:r>
              <a:rPr lang="cs-CZ" altLang="cs-CZ" sz="3000"/>
              <a:t> formulace rešeršního požadavku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4373</TotalTime>
  <Words>933</Words>
  <Application>Microsoft Office PowerPoint</Application>
  <PresentationFormat>Předvádění na obrazovce (4:3)</PresentationFormat>
  <Paragraphs>211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Tahoma</vt:lpstr>
      <vt:lpstr>Verdana</vt:lpstr>
      <vt:lpstr>Wingdings</vt:lpstr>
      <vt:lpstr>template</vt:lpstr>
      <vt:lpstr>Rešerše ...hledáme dokumenty a informace</vt:lpstr>
      <vt:lpstr>Co je rešerše?</vt:lpstr>
      <vt:lpstr>Dělení rešerše dle úplnosti</vt:lpstr>
      <vt:lpstr>Dělení rešerše dle druhů dokumentů</vt:lpstr>
      <vt:lpstr>Dělení rešerše dle času</vt:lpstr>
      <vt:lpstr>Dělení rešerší dle způsobu zpracování</vt:lpstr>
      <vt:lpstr>Co je potřeba promyslet???</vt:lpstr>
      <vt:lpstr>Metodika rešeršní činnosti</vt:lpstr>
      <vt:lpstr>Příprava rešerše</vt:lpstr>
      <vt:lpstr>Vyhledání = informační průzkum</vt:lpstr>
      <vt:lpstr>Volba rešeršní strategie</vt:lpstr>
      <vt:lpstr>Volba rešeršní strategie</vt:lpstr>
      <vt:lpstr>Volba rešeršní strategie</vt:lpstr>
      <vt:lpstr>Jazyky v procesu vyhledávání</vt:lpstr>
      <vt:lpstr>Booleovské vyhledávání</vt:lpstr>
      <vt:lpstr>Jak fungují? - přiřaďte</vt:lpstr>
      <vt:lpstr>Další operátory</vt:lpstr>
      <vt:lpstr>Negativní rešerše</vt:lpstr>
      <vt:lpstr>Zpracování rešerše</vt:lpstr>
      <vt:lpstr>Struktura rešerše</vt:lpstr>
      <vt:lpstr>Titulní list</vt:lpstr>
      <vt:lpstr>Titulní list</vt:lpstr>
      <vt:lpstr>Analytický list</vt:lpstr>
      <vt:lpstr>Analytický list</vt:lpstr>
      <vt:lpstr>Základní část</vt:lpstr>
      <vt:lpstr>Jak jste vyhledávali?</vt:lpstr>
      <vt:lpstr>Úkol - vyhledávání</vt:lpstr>
      <vt:lpstr>Úkol 2</vt:lpstr>
      <vt:lpstr>Úkol 3</vt:lpstr>
      <vt:lpstr>Úkol 4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176</cp:revision>
  <dcterms:created xsi:type="dcterms:W3CDTF">2008-06-02T21:04:14Z</dcterms:created>
  <dcterms:modified xsi:type="dcterms:W3CDTF">2017-03-07T21:35:14Z</dcterms:modified>
</cp:coreProperties>
</file>