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84" r:id="rId3"/>
    <p:sldId id="285" r:id="rId4"/>
    <p:sldId id="286" r:id="rId5"/>
    <p:sldId id="287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3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19. 2. 2017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19. 2. 2017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19. 2. 2017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19. 2. 2017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Jazyk, řeč a písmo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2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hláskového písma se samohláskami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Jednoznačné identifikování slova (ale korpusy a české není oko jako oko).</a:t>
            </a:r>
          </a:p>
          <a:p>
            <a:r>
              <a:rPr lang="cs-CZ" dirty="0" smtClean="0"/>
              <a:t>Omezená a malá sada znaků</a:t>
            </a:r>
          </a:p>
          <a:p>
            <a:r>
              <a:rPr lang="cs-CZ" dirty="0" smtClean="0"/>
              <a:t>Snadné počítačové zpracování</a:t>
            </a:r>
          </a:p>
          <a:p>
            <a:r>
              <a:rPr lang="cs-CZ" dirty="0" smtClean="0"/>
              <a:t>Snadný tisk</a:t>
            </a:r>
          </a:p>
          <a:p>
            <a:r>
              <a:rPr lang="cs-CZ" dirty="0" smtClean="0"/>
              <a:t>Možnost tvorby nových slov</a:t>
            </a:r>
          </a:p>
          <a:p>
            <a:r>
              <a:rPr lang="cs-CZ" dirty="0" smtClean="0"/>
              <a:t>Otevřenost vůči cizím jazykům a transkripce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Avšak je potřeba se ho učit, není názorné atp. Není snadné ho zkonstruovat.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6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s://upload.wikimedia.org/wikipedia/commons/thumb/9/9d/Papyrus_Ani_curs_hiero.jpg/200px-Papyrus_Ani_curs_hi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1" y="911881"/>
            <a:ext cx="4237193" cy="49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chalm.hys.cz/photography/photo/eg13_DSC03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09" y="893"/>
            <a:ext cx="7305415" cy="48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Tacitní</a:t>
            </a:r>
            <a:r>
              <a:rPr lang="cs-CZ" dirty="0" smtClean="0"/>
              <a:t> / explicitní znalosti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Písmo zachycuje pojmy, které jsou v jazyce.</a:t>
            </a:r>
          </a:p>
          <a:p>
            <a:r>
              <a:rPr lang="cs-CZ" dirty="0" smtClean="0"/>
              <a:t>Jsou pro jazyk uchopitelné všechny fenomény?</a:t>
            </a:r>
          </a:p>
          <a:p>
            <a:r>
              <a:rPr lang="cs-CZ" dirty="0" smtClean="0"/>
              <a:t>Jsou fenomény, které neexistují, ale jazyk je chápe?</a:t>
            </a:r>
          </a:p>
          <a:p>
            <a:r>
              <a:rPr lang="cs-CZ" dirty="0" smtClean="0"/>
              <a:t>„Hranice mého jazyka znamenají hranice mého světa“</a:t>
            </a:r>
          </a:p>
          <a:p>
            <a:r>
              <a:rPr lang="cs-CZ" dirty="0" smtClean="0"/>
              <a:t>Jak zachytit </a:t>
            </a:r>
            <a:r>
              <a:rPr lang="cs-CZ" dirty="0" err="1" smtClean="0"/>
              <a:t>tacitní</a:t>
            </a:r>
            <a:r>
              <a:rPr lang="cs-CZ" dirty="0" smtClean="0"/>
              <a:t> znalosti?</a:t>
            </a:r>
          </a:p>
          <a:p>
            <a:r>
              <a:rPr lang="cs-CZ" dirty="0" smtClean="0"/>
              <a:t>Existují </a:t>
            </a:r>
            <a:r>
              <a:rPr lang="cs-CZ" dirty="0" err="1" smtClean="0"/>
              <a:t>tacitní</a:t>
            </a:r>
            <a:r>
              <a:rPr lang="cs-CZ" dirty="0" smtClean="0"/>
              <a:t> znalosti?</a:t>
            </a:r>
          </a:p>
          <a:p>
            <a:r>
              <a:rPr lang="cs-CZ" dirty="0" smtClean="0"/>
              <a:t>Lze je explikovat?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jazyka a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Primárním úkolem je výměna informací </a:t>
            </a:r>
            <a:endParaRPr lang="cs-CZ" dirty="0"/>
          </a:p>
          <a:p>
            <a:pPr>
              <a:defRPr/>
            </a:pPr>
            <a:r>
              <a:rPr lang="cs-CZ" dirty="0" smtClean="0"/>
              <a:t>Existuje vždy informační šum</a:t>
            </a:r>
          </a:p>
          <a:p>
            <a:pPr>
              <a:defRPr/>
            </a:pPr>
            <a:r>
              <a:rPr lang="cs-CZ" dirty="0" smtClean="0"/>
              <a:t>Tři aktéři komunikace:</a:t>
            </a:r>
            <a:endParaRPr lang="cs-CZ" dirty="0"/>
          </a:p>
          <a:p>
            <a:pPr lvl="1">
              <a:defRPr/>
            </a:pPr>
            <a:r>
              <a:rPr lang="cs-CZ" dirty="0"/>
              <a:t>Komunikátor (vysílač)</a:t>
            </a:r>
          </a:p>
          <a:p>
            <a:pPr lvl="1">
              <a:defRPr/>
            </a:pPr>
            <a:r>
              <a:rPr lang="cs-CZ" dirty="0"/>
              <a:t>Komuniké (sdělovaná informace)</a:t>
            </a:r>
          </a:p>
          <a:p>
            <a:pPr lvl="1">
              <a:defRPr/>
            </a:pPr>
            <a:r>
              <a:rPr lang="cs-CZ" dirty="0"/>
              <a:t>Komunikant (recipient, přijímač)</a:t>
            </a:r>
          </a:p>
          <a:p>
            <a:pPr>
              <a:defRPr/>
            </a:pPr>
            <a:r>
              <a:rPr lang="cs-CZ" dirty="0" smtClean="0"/>
              <a:t>Komunikace jako manipulace či intervence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9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Musí být komunikace jen verbální?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Základní formou </a:t>
            </a:r>
            <a:r>
              <a:rPr lang="pt-BR" altLang="cs-CZ" dirty="0" smtClean="0"/>
              <a:t>verbální</a:t>
            </a:r>
            <a:r>
              <a:rPr lang="cs-CZ" altLang="cs-CZ" dirty="0" smtClean="0"/>
              <a:t> či verbalizovaná</a:t>
            </a:r>
            <a:r>
              <a:rPr lang="pt-BR" altLang="cs-CZ" dirty="0" smtClean="0"/>
              <a:t> (mluvená i psaná řeč)</a:t>
            </a:r>
            <a:r>
              <a:rPr lang="cs-CZ" altLang="cs-CZ" dirty="0" smtClean="0"/>
              <a:t> – těsná návaznost na paradigmata fenomenologická a hermeneutická.</a:t>
            </a:r>
            <a:endParaRPr lang="pt-BR" altLang="cs-CZ" dirty="0" smtClean="0"/>
          </a:p>
          <a:p>
            <a:r>
              <a:rPr lang="cs-CZ" altLang="cs-CZ" dirty="0" smtClean="0"/>
              <a:t>Velkou část informací ale zachycujeme pomocí </a:t>
            </a:r>
            <a:r>
              <a:rPr lang="cs-CZ" altLang="cs-CZ" dirty="0" err="1" smtClean="0"/>
              <a:t>prosodie</a:t>
            </a:r>
            <a:r>
              <a:rPr lang="cs-CZ" altLang="cs-CZ" dirty="0" smtClean="0"/>
              <a:t> (ironie, vtip, nadsázka)</a:t>
            </a:r>
          </a:p>
          <a:p>
            <a:r>
              <a:rPr lang="cs-CZ" altLang="cs-CZ" dirty="0" smtClean="0"/>
              <a:t>Z psychologického hlediska je důležitá také nonverbální komunikace</a:t>
            </a:r>
          </a:p>
          <a:p>
            <a:r>
              <a:rPr lang="cs-CZ" altLang="cs-CZ" dirty="0" smtClean="0"/>
              <a:t>Médium je zpráva – jak ovlivňuje ICT komunikaci, řeč, jazyk?</a:t>
            </a:r>
          </a:p>
          <a:p>
            <a:r>
              <a:rPr lang="cs-CZ" dirty="0" smtClean="0"/>
              <a:t>Existuje možnost jak dát počítači k dispozici také nonverbální rozměr komunikace?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3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čeho se skládá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Syntaxe odpovídá gramatické struktuře</a:t>
            </a:r>
          </a:p>
          <a:p>
            <a:r>
              <a:rPr lang="cs-CZ" dirty="0" smtClean="0"/>
              <a:t>Sémantika významu jazykových struktur:</a:t>
            </a:r>
          </a:p>
          <a:p>
            <a:pPr lvl="1"/>
            <a:r>
              <a:rPr lang="cs-CZ" dirty="0"/>
              <a:t>Vysvětlit \ </a:t>
            </a:r>
            <a:r>
              <a:rPr lang="cs-CZ" dirty="0" smtClean="0"/>
              <a:t>Vytmavit</a:t>
            </a:r>
          </a:p>
          <a:p>
            <a:pPr lvl="1"/>
            <a:r>
              <a:rPr lang="cs-CZ" dirty="0" smtClean="0"/>
              <a:t>Vyměknout </a:t>
            </a:r>
            <a:r>
              <a:rPr lang="cs-CZ" dirty="0"/>
              <a:t>\ </a:t>
            </a:r>
            <a:r>
              <a:rPr lang="cs-CZ" dirty="0" smtClean="0"/>
              <a:t>Vytuhnout</a:t>
            </a:r>
          </a:p>
          <a:p>
            <a:pPr lvl="1"/>
            <a:r>
              <a:rPr lang="cs-CZ" dirty="0" smtClean="0"/>
              <a:t>České Velenice \ Zahraniční </a:t>
            </a:r>
            <a:r>
              <a:rPr lang="cs-CZ" dirty="0" err="1" smtClean="0"/>
              <a:t>Poslouchajenice</a:t>
            </a:r>
            <a:endParaRPr lang="cs-CZ" dirty="0" smtClean="0"/>
          </a:p>
          <a:p>
            <a:pPr lvl="1"/>
            <a:r>
              <a:rPr lang="cs-CZ" dirty="0" err="1" smtClean="0"/>
              <a:t>Schwarzenegger</a:t>
            </a:r>
            <a:r>
              <a:rPr lang="cs-CZ" dirty="0" smtClean="0"/>
              <a:t> \ </a:t>
            </a:r>
            <a:r>
              <a:rPr lang="cs-CZ" dirty="0" err="1" smtClean="0"/>
              <a:t>Weißearyan</a:t>
            </a:r>
            <a:endParaRPr lang="cs-CZ" dirty="0" smtClean="0"/>
          </a:p>
          <a:p>
            <a:pPr lvl="1"/>
            <a:r>
              <a:rPr lang="cs-CZ" dirty="0"/>
              <a:t>Citron \ </a:t>
            </a:r>
            <a:r>
              <a:rPr lang="cs-CZ" dirty="0" err="1" smtClean="0"/>
              <a:t>Rozumron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Pragmatika vysvětluje vtah jazyka k vnějšímu světu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4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Formální x přirozené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Formální jazyk má jasně definovanou syntaxi, sémantiku i pragmatiku. Je jednoznačný a stochastický.</a:t>
            </a:r>
          </a:p>
          <a:p>
            <a:r>
              <a:rPr lang="cs-CZ" dirty="0" smtClean="0"/>
              <a:t>Přirozený jazyk: vznik nových slov, nejednoznačnost, hravost, ironie, nadsázka, vtip, kontext, …</a:t>
            </a:r>
          </a:p>
          <a:p>
            <a:endParaRPr lang="cs-CZ" dirty="0" smtClean="0"/>
          </a:p>
          <a:p>
            <a:r>
              <a:rPr lang="cs-CZ" dirty="0" smtClean="0"/>
              <a:t>Mohou existovat přirozené jazyky které jsou umělé? Ano.</a:t>
            </a:r>
          </a:p>
          <a:p>
            <a:pPr lvl="1"/>
            <a:r>
              <a:rPr lang="cs-CZ" dirty="0" smtClean="0"/>
              <a:t>Esperanto</a:t>
            </a:r>
          </a:p>
          <a:p>
            <a:pPr lvl="1"/>
            <a:r>
              <a:rPr lang="cs-CZ" dirty="0" smtClean="0"/>
              <a:t>Basic </a:t>
            </a:r>
            <a:r>
              <a:rPr lang="cs-CZ" dirty="0" err="1" smtClean="0"/>
              <a:t>English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80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English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28531" lvl="2">
              <a:spcBef>
                <a:spcPts val="1000"/>
              </a:spcBef>
            </a:pPr>
            <a:r>
              <a:rPr lang="cs-CZ" sz="2699" dirty="0"/>
              <a:t>850 slov z angličtiny (18 sloves (-2 pomocná), 600 podstatných jmen a 150 přídavných)</a:t>
            </a:r>
          </a:p>
          <a:p>
            <a:r>
              <a:rPr lang="cs-CZ" dirty="0"/>
              <a:t>Množné číslo se tvoří pomocí koncovky „S“. Pokud se množné číslo tvoří koncovkami „ES“ nebo „IES“, pak je nutno tyto koncovky použít.</a:t>
            </a:r>
          </a:p>
          <a:p>
            <a:r>
              <a:rPr lang="cs-CZ" dirty="0"/>
              <a:t>Existují čtyři přípony pro slova odvozená od každého ze 300 podstatných jmen: přípony „-ER“ a „-ING“ tvořící podstatná jména a přípony „-ING“ a „-ED“ tvořící přídavná jména.</a:t>
            </a:r>
          </a:p>
          <a:p>
            <a:r>
              <a:rPr lang="cs-CZ" dirty="0"/>
              <a:t>Příslovce se tvoří z přídavných jmen koncovkou „-LY“.</a:t>
            </a:r>
          </a:p>
          <a:p>
            <a:r>
              <a:rPr lang="cs-CZ" dirty="0"/>
              <a:t>Stupňování se děje za pomoci „MORE“ a „MOST“. Student by měl znát a používat koncovky „-ER“ a „-EST“.</a:t>
            </a:r>
          </a:p>
          <a:p>
            <a:r>
              <a:rPr lang="cs-CZ" dirty="0"/>
              <a:t>Záporná přídavná jména se tvoří předponou „UN-„.</a:t>
            </a:r>
          </a:p>
          <a:p>
            <a:r>
              <a:rPr lang="cs-CZ" dirty="0"/>
              <a:t>Otázky se tvoří obrácením slovosledu a pomocným slovem „DO“.</a:t>
            </a:r>
          </a:p>
          <a:p>
            <a:r>
              <a:rPr lang="cs-CZ" dirty="0"/>
              <a:t>Slovesa a zájmena se časují a skloňují jako v normální angličtině.</a:t>
            </a:r>
          </a:p>
          <a:p>
            <a:r>
              <a:rPr lang="cs-CZ" dirty="0"/>
              <a:t>Složená slova se tvoří ze dvou podstatných jmen (například „</a:t>
            </a:r>
            <a:r>
              <a:rPr lang="cs-CZ" dirty="0" err="1"/>
              <a:t>milkman</a:t>
            </a:r>
            <a:r>
              <a:rPr lang="cs-CZ" dirty="0"/>
              <a:t>“) anebo z podstatného jména a slova určujícího směr (</a:t>
            </a:r>
            <a:r>
              <a:rPr lang="cs-CZ" dirty="0" err="1"/>
              <a:t>sundown</a:t>
            </a:r>
            <a:r>
              <a:rPr lang="cs-CZ" dirty="0"/>
              <a:t>).</a:t>
            </a:r>
          </a:p>
          <a:p>
            <a:r>
              <a:rPr lang="cs-CZ" dirty="0"/>
              <a:t>Míry, číslovky, názvy měn (peněz), měsíce, dny, udávání času a mezinárodní slova se používají v anglické podobě.</a:t>
            </a:r>
          </a:p>
          <a:p>
            <a:r>
              <a:rPr lang="cs-CZ" dirty="0"/>
              <a:t>Používají se speciální termíny z odvětví průmyslu či vědy, pokud jsou nutné pro konkrétní účel, přestože nejsou součástí Basic </a:t>
            </a:r>
            <a:r>
              <a:rPr lang="cs-CZ" dirty="0" err="1"/>
              <a:t>English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2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Chomského </a:t>
            </a:r>
            <a:r>
              <a:rPr lang="cs-CZ" dirty="0" smtClean="0"/>
              <a:t>hierarchie jazyků</a:t>
            </a:r>
            <a:endParaRPr lang="cs-CZ" dirty="0"/>
          </a:p>
        </p:txBody>
      </p:sp>
      <p:pic>
        <p:nvPicPr>
          <p:cNvPr id="6146" name="Picture 2" descr="https://upload.wikimedia.org/wikipedia/commons/thumb/a/a6/Chomskeho_hierarchie.svg/200px-Chomskeho_hierarchie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65" y="2049292"/>
            <a:ext cx="6527018" cy="44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Gramatiky typu 0 (frázové/neomezené gramatiky)</a:t>
            </a:r>
          </a:p>
          <a:p>
            <a:r>
              <a:rPr lang="fr-FR" dirty="0" smtClean="0"/>
              <a:t>Gramatiky typu 1 (kontextové gramatiky, Context-sensitive, CSG)</a:t>
            </a:r>
            <a:endParaRPr lang="cs-CZ" dirty="0" smtClean="0"/>
          </a:p>
          <a:p>
            <a:r>
              <a:rPr lang="cs-CZ" dirty="0" smtClean="0"/>
              <a:t>Gramatiky typu 2 (bezkontextové gramatiky)</a:t>
            </a:r>
          </a:p>
          <a:p>
            <a:r>
              <a:rPr lang="cs-CZ" dirty="0" smtClean="0"/>
              <a:t>Gramatiky typu 3 (regulární gramatiky)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0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počátku bylo Slovo a to Slovo 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chemeClr val="tx2"/>
                </a:solidFill>
              </a:rPr>
              <a:t>Formování společnosti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Starší doba kamenná - společnost lovců, rybářů a sběračů (srov. </a:t>
            </a:r>
            <a:r>
              <a:rPr lang="cs-CZ" altLang="cs-CZ" dirty="0" err="1" smtClean="0"/>
              <a:t>Eliade</a:t>
            </a:r>
            <a:r>
              <a:rPr lang="cs-CZ" altLang="cs-CZ" dirty="0" smtClean="0"/>
              <a:t> Mýtus o věčném návratu) – společnosti mají řádově do sta osob</a:t>
            </a:r>
          </a:p>
          <a:p>
            <a:r>
              <a:rPr lang="cs-CZ" altLang="cs-CZ" dirty="0" smtClean="0"/>
              <a:t>Neolit </a:t>
            </a:r>
            <a:r>
              <a:rPr lang="cs-CZ" altLang="cs-CZ" dirty="0"/>
              <a:t>– tzv. neolitická revoluce, přechod </a:t>
            </a:r>
            <a:r>
              <a:rPr lang="cs-CZ" altLang="cs-CZ" dirty="0" smtClean="0"/>
              <a:t>k zemědělskému způsobu života, změna struktury společnosti, počátky </a:t>
            </a:r>
            <a:r>
              <a:rPr lang="en-US" altLang="cs-CZ" dirty="0" err="1" smtClean="0"/>
              <a:t>vytv</a:t>
            </a:r>
            <a:r>
              <a:rPr lang="cs-CZ" altLang="cs-CZ" dirty="0" err="1" smtClean="0"/>
              <a:t>áření</a:t>
            </a:r>
            <a:r>
              <a:rPr lang="cs-CZ" altLang="cs-CZ" dirty="0" smtClean="0"/>
              <a:t> písma (cca 10000 - 5000 př. Kr.) – formování větších skupin, kmenů a náčelníků</a:t>
            </a:r>
          </a:p>
          <a:p>
            <a:r>
              <a:rPr lang="cs-CZ" altLang="cs-CZ" dirty="0" smtClean="0"/>
              <a:t>Doba železná (cca 750 př. </a:t>
            </a:r>
            <a:r>
              <a:rPr lang="cs-CZ" altLang="cs-CZ" dirty="0" err="1" smtClean="0"/>
              <a:t>Kr</a:t>
            </a:r>
            <a:r>
              <a:rPr lang="cs-CZ" altLang="cs-CZ" dirty="0" smtClean="0"/>
              <a:t> – 0) – složitá a stratifikovaná společnost</a:t>
            </a:r>
          </a:p>
          <a:p>
            <a:r>
              <a:rPr lang="cs-CZ" altLang="cs-CZ" dirty="0" smtClean="0"/>
              <a:t>Ale jiné dělení bude pro Úrodný půlměsíc a jiné pro Moravu!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49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texty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Epos o </a:t>
            </a:r>
            <a:r>
              <a:rPr lang="cs-CZ" dirty="0" err="1" smtClean="0"/>
              <a:t>Gigamešovi</a:t>
            </a:r>
            <a:r>
              <a:rPr lang="cs-CZ" dirty="0" smtClean="0"/>
              <a:t> 2000-2500 let př. Kr.</a:t>
            </a:r>
          </a:p>
          <a:p>
            <a:r>
              <a:rPr lang="el-GR" i="1" dirty="0" smtClean="0"/>
              <a:t>ἱερὰ γλυφή</a:t>
            </a:r>
            <a:r>
              <a:rPr lang="cs-CZ" i="1" dirty="0" smtClean="0"/>
              <a:t>: </a:t>
            </a:r>
            <a:r>
              <a:rPr lang="cs-CZ" dirty="0" smtClean="0"/>
              <a:t>2900 (více než 700 různých znaků) – ideogramy, fonogramy, determinativy. Rozluštěno 1824 </a:t>
            </a:r>
            <a:r>
              <a:rPr lang="cs-CZ" altLang="cs-CZ" b="1" dirty="0" smtClean="0"/>
              <a:t>Jean-</a:t>
            </a:r>
            <a:r>
              <a:rPr lang="cs-CZ" altLang="cs-CZ" b="1" dirty="0" err="1" smtClean="0"/>
              <a:t>François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Champollionem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  <a:p>
            <a:r>
              <a:rPr lang="cs-CZ" dirty="0"/>
              <a:t>První řecké texty pocházejí až z 8. století př.n.l. v dílech Homérových, psané ovšem už evropským písmem hláskovým.</a:t>
            </a:r>
            <a:endParaRPr lang="cs-CZ" dirty="0" smtClean="0"/>
          </a:p>
          <a:p>
            <a:r>
              <a:rPr lang="cs-CZ" dirty="0" smtClean="0"/>
              <a:t>Slované </a:t>
            </a:r>
            <a:r>
              <a:rPr lang="cs-CZ" dirty="0"/>
              <a:t>se zrodili v Evropě asi v 5.-6. století našeho letopočtu a písmo vůbec neznali, byli nevzdělanými barbary a analfabety</a:t>
            </a:r>
            <a:r>
              <a:rPr lang="cs-CZ" dirty="0" smtClean="0"/>
              <a:t>.</a:t>
            </a:r>
          </a:p>
          <a:p>
            <a:r>
              <a:rPr lang="cs-CZ" dirty="0" smtClean="0"/>
              <a:t>862(863)-886 na Moravě užívána Hlaholice</a:t>
            </a:r>
          </a:p>
        </p:txBody>
      </p:sp>
    </p:spTree>
    <p:extLst>
      <p:ext uri="{BB962C8B-B14F-4D97-AF65-F5344CB8AC3E}">
        <p14:creationId xmlns:p14="http://schemas.microsoft.com/office/powerpoint/2010/main" val="1947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písma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Jakým způsobem jsou zaznamenávána slova z běžné řeči?</a:t>
            </a:r>
          </a:p>
          <a:p>
            <a:pPr lvl="1"/>
            <a:r>
              <a:rPr lang="cs-CZ" dirty="0" smtClean="0"/>
              <a:t>Obrázky</a:t>
            </a:r>
          </a:p>
          <a:p>
            <a:pPr lvl="1"/>
            <a:r>
              <a:rPr lang="cs-CZ" dirty="0" smtClean="0"/>
              <a:t>Ideografické písmo</a:t>
            </a:r>
          </a:p>
          <a:p>
            <a:pPr lvl="1"/>
            <a:r>
              <a:rPr lang="cs-CZ" dirty="0" smtClean="0"/>
              <a:t>Slabiková písma</a:t>
            </a:r>
          </a:p>
          <a:p>
            <a:pPr lvl="1"/>
            <a:r>
              <a:rPr lang="cs-CZ" dirty="0" smtClean="0"/>
              <a:t>Hlásková písma</a:t>
            </a:r>
          </a:p>
          <a:p>
            <a:r>
              <a:rPr lang="cs-CZ" dirty="0" smtClean="0"/>
              <a:t>Existují další skupiny znaků, které je nutné zapsat:</a:t>
            </a:r>
          </a:p>
          <a:p>
            <a:pPr lvl="1"/>
            <a:r>
              <a:rPr lang="cs-CZ" dirty="0" smtClean="0"/>
              <a:t>Symbolická písma</a:t>
            </a:r>
          </a:p>
          <a:p>
            <a:pPr lvl="1"/>
            <a:r>
              <a:rPr lang="cs-CZ" dirty="0" smtClean="0"/>
              <a:t>Čísla a číslice (poziční / adiční systémy)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2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Ideografické (slovní)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Klínové písmo, Mezopotámie, Sumerové, </a:t>
            </a:r>
            <a:r>
              <a:rPr lang="cs-CZ" altLang="cs-CZ" dirty="0" err="1" smtClean="0"/>
              <a:t>Akkádové</a:t>
            </a:r>
            <a:r>
              <a:rPr lang="cs-CZ" altLang="cs-CZ" dirty="0" smtClean="0"/>
              <a:t> 2 000-3 000 Př. Kr.</a:t>
            </a:r>
          </a:p>
          <a:p>
            <a:r>
              <a:rPr lang="cs-CZ" altLang="cs-CZ" dirty="0" smtClean="0"/>
              <a:t>Čínské písmo, 1200 Př. Kr. , 1 000 - 80 000 znaků</a:t>
            </a:r>
          </a:p>
          <a:p>
            <a:endParaRPr lang="cs-CZ" dirty="0"/>
          </a:p>
        </p:txBody>
      </p:sp>
      <p:pic>
        <p:nvPicPr>
          <p:cNvPr id="2050" name="Picture 2" descr="http://citarny.cz/images/stories/photo_ruzne/klinove_pismo_baby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3284984"/>
            <a:ext cx="5713512" cy="33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s.mendelu.cz/eknihovna/opory/download.pl?objekt=242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30" y="893"/>
            <a:ext cx="2479795" cy="18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d04.jxs.cz/975/592/42bc31e42b_75715032_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17" y="2932650"/>
            <a:ext cx="3809008" cy="36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Slabičné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Krétské lineární písmo 1 400 - 1 300 Př. Kr.</a:t>
            </a:r>
          </a:p>
          <a:p>
            <a:r>
              <a:rPr lang="cs-CZ" altLang="cs-CZ" dirty="0" smtClean="0"/>
              <a:t>japonské abecedy hiragana a </a:t>
            </a:r>
            <a:r>
              <a:rPr lang="cs-CZ" altLang="cs-CZ" dirty="0" err="1" smtClean="0"/>
              <a:t>katakana</a:t>
            </a:r>
            <a:endParaRPr lang="cs-CZ" altLang="cs-CZ" dirty="0" smtClean="0"/>
          </a:p>
          <a:p>
            <a:r>
              <a:rPr lang="cs-CZ" altLang="cs-CZ" dirty="0" smtClean="0"/>
              <a:t>Indická abeceda</a:t>
            </a:r>
          </a:p>
          <a:p>
            <a:r>
              <a:rPr lang="cs-CZ" altLang="cs-CZ" dirty="0" smtClean="0"/>
              <a:t>…</a:t>
            </a:r>
          </a:p>
          <a:p>
            <a:pPr marL="0" indent="0">
              <a:buNone/>
            </a:pPr>
            <a:endParaRPr lang="cs-CZ" altLang="cs-CZ" dirty="0" smtClean="0"/>
          </a:p>
          <a:p>
            <a:endParaRPr lang="cs-CZ" dirty="0"/>
          </a:p>
        </p:txBody>
      </p:sp>
      <p:pic>
        <p:nvPicPr>
          <p:cNvPr id="3074" name="Picture 2" descr="http://www.omniglot.com/images/writing/hiraga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05" y="3128310"/>
            <a:ext cx="5281114" cy="35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Hláskové 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První hláskové písmo – Féničané 1 300 př. Kr. mají 22 písmen</a:t>
            </a:r>
          </a:p>
          <a:p>
            <a:r>
              <a:rPr lang="cs-CZ" altLang="cs-CZ" dirty="0" smtClean="0"/>
              <a:t>Řekové 24 písmen (+samohlásky)</a:t>
            </a:r>
          </a:p>
          <a:p>
            <a:r>
              <a:rPr lang="cs-CZ" altLang="cs-CZ" dirty="0" smtClean="0"/>
              <a:t>Latinka 28 písmen vč. </a:t>
            </a:r>
            <a:r>
              <a:rPr lang="cs-CZ" altLang="cs-CZ" dirty="0"/>
              <a:t>s</a:t>
            </a:r>
            <a:r>
              <a:rPr lang="cs-CZ" altLang="cs-CZ" dirty="0" smtClean="0"/>
              <a:t>amohlásek, ale….</a:t>
            </a:r>
          </a:p>
          <a:p>
            <a:endParaRPr lang="cs-CZ" altLang="cs-CZ" dirty="0"/>
          </a:p>
          <a:p>
            <a:r>
              <a:rPr lang="cs-CZ" altLang="cs-CZ" dirty="0" smtClean="0"/>
              <a:t>Historicky většinou bez samohlásek (ty jsou doplňovány z kontextu)</a:t>
            </a:r>
          </a:p>
          <a:p>
            <a:r>
              <a:rPr lang="cs-CZ" altLang="cs-CZ" dirty="0" smtClean="0"/>
              <a:t>Zvláštní znaky</a:t>
            </a:r>
          </a:p>
          <a:p>
            <a:r>
              <a:rPr lang="cs-CZ" altLang="cs-CZ" dirty="0" smtClean="0"/>
              <a:t>Matematické výrazy</a:t>
            </a:r>
          </a:p>
          <a:p>
            <a:r>
              <a:rPr lang="cs-CZ" altLang="cs-CZ" dirty="0" err="1" smtClean="0"/>
              <a:t>Frege</a:t>
            </a:r>
            <a:r>
              <a:rPr lang="cs-CZ" altLang="cs-CZ" dirty="0" smtClean="0"/>
              <a:t> a pojmové písmo</a:t>
            </a:r>
          </a:p>
          <a:p>
            <a:r>
              <a:rPr lang="cs-CZ" altLang="cs-CZ" dirty="0" smtClean="0"/>
              <a:t>… tak úplně hláskový systém nepoužíváme také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7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https://upload.wikimedia.org/wikipedia/commons/thumb/2/24/Phoenician_alphabet.svg/200px-Phoenician_alphabe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1" y="1785709"/>
            <a:ext cx="4189909" cy="37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ignette4.wikia.nocookie.net/necyklopedie/images/0/01/Glagolica.png/revision/latest?cb=200801241817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75" y="142690"/>
            <a:ext cx="4799350" cy="62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98fa131127a627c45631e679f32566e61818eb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789</Words>
  <Application>Microsoft Office PowerPoint</Application>
  <PresentationFormat>Vlastní</PresentationFormat>
  <Paragraphs>110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Continental_World_16x9</vt:lpstr>
      <vt:lpstr>Jazyk, řeč a písmo</vt:lpstr>
      <vt:lpstr>Na počátku bylo Slovo a to Slovo …</vt:lpstr>
      <vt:lpstr>Formování společnosti</vt:lpstr>
      <vt:lpstr>Náboženské texty</vt:lpstr>
      <vt:lpstr>Systémy písma</vt:lpstr>
      <vt:lpstr>Ideografické (slovní) písmo</vt:lpstr>
      <vt:lpstr>Slabičné písmo</vt:lpstr>
      <vt:lpstr>Hláskové písmo</vt:lpstr>
      <vt:lpstr>Prezentace aplikace PowerPoint</vt:lpstr>
      <vt:lpstr>Výhody hláskového písma se samohláskami</vt:lpstr>
      <vt:lpstr>Prezentace aplikace PowerPoint</vt:lpstr>
      <vt:lpstr>Tacitní / explicitní znalosti</vt:lpstr>
      <vt:lpstr>Vztah jazyka a komunikace</vt:lpstr>
      <vt:lpstr>Musí být komunikace jen verbální?</vt:lpstr>
      <vt:lpstr>Z čeho se skládá jazyk</vt:lpstr>
      <vt:lpstr>Formální x přirozené jazyky</vt:lpstr>
      <vt:lpstr>Basic English</vt:lpstr>
      <vt:lpstr>Chomského hierarchie jazyků</vt:lpstr>
      <vt:lpstr>Prezentace aplikace PowerPoint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2017-02-19T21:34:46Z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