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283" r:id="rId42"/>
  </p:sldIdLst>
  <p:sldSz cx="12188825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49" d="100"/>
          <a:sy n="49" d="100"/>
        </p:scale>
        <p:origin x="850" y="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622C7-8687-403F-B92F-B1A41740D1F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61FC30E-407B-49D5-81F8-DFB277945BD5}">
      <dgm:prSet phldrT="[Text]"/>
      <dgm:spPr/>
      <dgm:t>
        <a:bodyPr/>
        <a:lstStyle/>
        <a:p>
          <a:r>
            <a:rPr lang="cs-CZ"/>
            <a:t>Tvorba</a:t>
          </a:r>
        </a:p>
      </dgm:t>
    </dgm:pt>
    <dgm:pt modelId="{3662C017-C3D9-4675-B47D-4C7FBD1759D8}" type="parTrans" cxnId="{621614A2-4AF7-43B8-9127-CE10CB63E695}">
      <dgm:prSet/>
      <dgm:spPr/>
      <dgm:t>
        <a:bodyPr/>
        <a:lstStyle/>
        <a:p>
          <a:endParaRPr lang="cs-CZ"/>
        </a:p>
      </dgm:t>
    </dgm:pt>
    <dgm:pt modelId="{6326BC9F-CF26-4BF6-8392-410B902D1909}" type="sibTrans" cxnId="{621614A2-4AF7-43B8-9127-CE10CB63E695}">
      <dgm:prSet/>
      <dgm:spPr/>
      <dgm:t>
        <a:bodyPr/>
        <a:lstStyle/>
        <a:p>
          <a:endParaRPr lang="cs-CZ"/>
        </a:p>
      </dgm:t>
    </dgm:pt>
    <dgm:pt modelId="{EBF7BD89-64BC-464A-B68A-FBA0FA9E20C4}">
      <dgm:prSet phldrT="[Text]"/>
      <dgm:spPr/>
      <dgm:t>
        <a:bodyPr/>
        <a:lstStyle/>
        <a:p>
          <a:r>
            <a:rPr lang="cs-CZ"/>
            <a:t>Transparentnost</a:t>
          </a:r>
        </a:p>
      </dgm:t>
    </dgm:pt>
    <dgm:pt modelId="{C4052E88-FBE3-4677-8F88-4BC9EEA56727}" type="parTrans" cxnId="{4BB2BA7B-AA65-4715-A70D-C878628D9ECC}">
      <dgm:prSet/>
      <dgm:spPr/>
      <dgm:t>
        <a:bodyPr/>
        <a:lstStyle/>
        <a:p>
          <a:endParaRPr lang="cs-CZ"/>
        </a:p>
      </dgm:t>
    </dgm:pt>
    <dgm:pt modelId="{9327DC85-0C41-4A86-8E7A-EB6EAB9EB870}" type="sibTrans" cxnId="{4BB2BA7B-AA65-4715-A70D-C878628D9ECC}">
      <dgm:prSet/>
      <dgm:spPr/>
      <dgm:t>
        <a:bodyPr/>
        <a:lstStyle/>
        <a:p>
          <a:endParaRPr lang="cs-CZ"/>
        </a:p>
      </dgm:t>
    </dgm:pt>
    <dgm:pt modelId="{B5C69135-C677-4496-A35C-FD4A3919D3A5}">
      <dgm:prSet/>
      <dgm:spPr/>
      <dgm:t>
        <a:bodyPr/>
        <a:lstStyle/>
        <a:p>
          <a:r>
            <a:rPr lang="cs-CZ" dirty="0"/>
            <a:t>Spolupráce</a:t>
          </a:r>
        </a:p>
      </dgm:t>
    </dgm:pt>
    <dgm:pt modelId="{5472DBFB-67BE-4FF2-9A66-7D6347D82593}" type="parTrans" cxnId="{778E3585-6403-404E-A1E4-DF61178B5768}">
      <dgm:prSet/>
      <dgm:spPr/>
      <dgm:t>
        <a:bodyPr/>
        <a:lstStyle/>
        <a:p>
          <a:endParaRPr lang="cs-CZ"/>
        </a:p>
      </dgm:t>
    </dgm:pt>
    <dgm:pt modelId="{971222BA-2986-4D44-918E-5D49A3FD0959}" type="sibTrans" cxnId="{778E3585-6403-404E-A1E4-DF61178B5768}">
      <dgm:prSet/>
      <dgm:spPr/>
      <dgm:t>
        <a:bodyPr/>
        <a:lstStyle/>
        <a:p>
          <a:endParaRPr lang="cs-CZ"/>
        </a:p>
      </dgm:t>
    </dgm:pt>
    <dgm:pt modelId="{7BE4DB03-D906-421C-B0B5-9630685A97CA}">
      <dgm:prSet/>
      <dgm:spPr/>
      <dgm:t>
        <a:bodyPr/>
        <a:lstStyle/>
        <a:p>
          <a:r>
            <a:rPr lang="cs-CZ"/>
            <a:t>Zapojení se</a:t>
          </a:r>
        </a:p>
      </dgm:t>
    </dgm:pt>
    <dgm:pt modelId="{7FAADBB9-48DD-48C6-AD38-761B09E4ED50}" type="parTrans" cxnId="{61638733-928E-4D13-91CB-22F65A85C3CB}">
      <dgm:prSet/>
      <dgm:spPr/>
      <dgm:t>
        <a:bodyPr/>
        <a:lstStyle/>
        <a:p>
          <a:endParaRPr lang="cs-CZ"/>
        </a:p>
      </dgm:t>
    </dgm:pt>
    <dgm:pt modelId="{8B28FFA3-5646-445A-AFA9-B3958C8B33D9}" type="sibTrans" cxnId="{61638733-928E-4D13-91CB-22F65A85C3CB}">
      <dgm:prSet/>
      <dgm:spPr/>
      <dgm:t>
        <a:bodyPr/>
        <a:lstStyle/>
        <a:p>
          <a:endParaRPr lang="cs-CZ"/>
        </a:p>
      </dgm:t>
    </dgm:pt>
    <dgm:pt modelId="{CB0AD863-5C56-40C5-9D83-4E86B93F5A15}" type="pres">
      <dgm:prSet presAssocID="{3B4622C7-8687-403F-B92F-B1A41740D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E88AA9-AB12-49EC-8CCB-DCB28FD1AC06}" type="pres">
      <dgm:prSet presAssocID="{B5C69135-C677-4496-A35C-FD4A3919D3A5}" presName="Name8" presStyleCnt="0"/>
      <dgm:spPr/>
    </dgm:pt>
    <dgm:pt modelId="{7A85E3DE-9ED3-4350-BA8A-946D82BF85FB}" type="pres">
      <dgm:prSet presAssocID="{B5C69135-C677-4496-A35C-FD4A3919D3A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6A74CC-8310-42D2-986A-64594450F685}" type="pres">
      <dgm:prSet presAssocID="{B5C69135-C677-4496-A35C-FD4A3919D3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C9E856-0889-4C53-B53E-CC2E609A28D1}" type="pres">
      <dgm:prSet presAssocID="{7BE4DB03-D906-421C-B0B5-9630685A97CA}" presName="Name8" presStyleCnt="0"/>
      <dgm:spPr/>
    </dgm:pt>
    <dgm:pt modelId="{EF9AE041-EDA3-4261-BE76-04A8EACCF3F2}" type="pres">
      <dgm:prSet presAssocID="{7BE4DB03-D906-421C-B0B5-9630685A97CA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5E9A7B-31F9-41BE-9202-02250DE6B6C2}" type="pres">
      <dgm:prSet presAssocID="{7BE4DB03-D906-421C-B0B5-9630685A97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1ADDF0-28B8-494E-818E-3BE04CD279CB}" type="pres">
      <dgm:prSet presAssocID="{161FC30E-407B-49D5-81F8-DFB277945BD5}" presName="Name8" presStyleCnt="0"/>
      <dgm:spPr/>
    </dgm:pt>
    <dgm:pt modelId="{42D8D629-C882-4610-B3C7-C6E73F8D933D}" type="pres">
      <dgm:prSet presAssocID="{161FC30E-407B-49D5-81F8-DFB277945BD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27E24B-B27A-4671-BDB8-A317E88C347C}" type="pres">
      <dgm:prSet presAssocID="{161FC30E-407B-49D5-81F8-DFB277945B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CAA8FB-9091-4111-AD22-F0CE795123F1}" type="pres">
      <dgm:prSet presAssocID="{EBF7BD89-64BC-464A-B68A-FBA0FA9E20C4}" presName="Name8" presStyleCnt="0"/>
      <dgm:spPr/>
    </dgm:pt>
    <dgm:pt modelId="{9A8D55F2-345F-4D2B-834B-D38F94B16037}" type="pres">
      <dgm:prSet presAssocID="{EBF7BD89-64BC-464A-B68A-FBA0FA9E20C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F7427D-5604-4EB2-AC50-E5B905A0C7A6}" type="pres">
      <dgm:prSet presAssocID="{EBF7BD89-64BC-464A-B68A-FBA0FA9E20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964B95-0D9C-43F8-9D7B-904C1D346BDE}" type="presOf" srcId="{7BE4DB03-D906-421C-B0B5-9630685A97CA}" destId="{EF9AE041-EDA3-4261-BE76-04A8EACCF3F2}" srcOrd="0" destOrd="0" presId="urn:microsoft.com/office/officeart/2005/8/layout/pyramid1"/>
    <dgm:cxn modelId="{4F73BCCD-367F-434B-ADBE-338949584B3C}" type="presOf" srcId="{7BE4DB03-D906-421C-B0B5-9630685A97CA}" destId="{2D5E9A7B-31F9-41BE-9202-02250DE6B6C2}" srcOrd="1" destOrd="0" presId="urn:microsoft.com/office/officeart/2005/8/layout/pyramid1"/>
    <dgm:cxn modelId="{7A5F9082-6372-434E-8F4F-A179228FA65B}" type="presOf" srcId="{B5C69135-C677-4496-A35C-FD4A3919D3A5}" destId="{156A74CC-8310-42D2-986A-64594450F685}" srcOrd="1" destOrd="0" presId="urn:microsoft.com/office/officeart/2005/8/layout/pyramid1"/>
    <dgm:cxn modelId="{61638733-928E-4D13-91CB-22F65A85C3CB}" srcId="{3B4622C7-8687-403F-B92F-B1A41740D1F2}" destId="{7BE4DB03-D906-421C-B0B5-9630685A97CA}" srcOrd="1" destOrd="0" parTransId="{7FAADBB9-48DD-48C6-AD38-761B09E4ED50}" sibTransId="{8B28FFA3-5646-445A-AFA9-B3958C8B33D9}"/>
    <dgm:cxn modelId="{4BB2BA7B-AA65-4715-A70D-C878628D9ECC}" srcId="{3B4622C7-8687-403F-B92F-B1A41740D1F2}" destId="{EBF7BD89-64BC-464A-B68A-FBA0FA9E20C4}" srcOrd="3" destOrd="0" parTransId="{C4052E88-FBE3-4677-8F88-4BC9EEA56727}" sibTransId="{9327DC85-0C41-4A86-8E7A-EB6EAB9EB870}"/>
    <dgm:cxn modelId="{6CEBBECE-86F4-4EB9-8A74-BC548FC419D1}" type="presOf" srcId="{EBF7BD89-64BC-464A-B68A-FBA0FA9E20C4}" destId="{2AF7427D-5604-4EB2-AC50-E5B905A0C7A6}" srcOrd="1" destOrd="0" presId="urn:microsoft.com/office/officeart/2005/8/layout/pyramid1"/>
    <dgm:cxn modelId="{4533F853-F0C0-44DB-8AAA-A56CCFB7154F}" type="presOf" srcId="{161FC30E-407B-49D5-81F8-DFB277945BD5}" destId="{9F27E24B-B27A-4671-BDB8-A317E88C347C}" srcOrd="1" destOrd="0" presId="urn:microsoft.com/office/officeart/2005/8/layout/pyramid1"/>
    <dgm:cxn modelId="{621614A2-4AF7-43B8-9127-CE10CB63E695}" srcId="{3B4622C7-8687-403F-B92F-B1A41740D1F2}" destId="{161FC30E-407B-49D5-81F8-DFB277945BD5}" srcOrd="2" destOrd="0" parTransId="{3662C017-C3D9-4675-B47D-4C7FBD1759D8}" sibTransId="{6326BC9F-CF26-4BF6-8392-410B902D1909}"/>
    <dgm:cxn modelId="{82A64A4D-BF56-4020-A260-6C9F714CF527}" type="presOf" srcId="{3B4622C7-8687-403F-B92F-B1A41740D1F2}" destId="{CB0AD863-5C56-40C5-9D83-4E86B93F5A15}" srcOrd="0" destOrd="0" presId="urn:microsoft.com/office/officeart/2005/8/layout/pyramid1"/>
    <dgm:cxn modelId="{5DD90743-355C-46B6-8931-732E7B9945D4}" type="presOf" srcId="{161FC30E-407B-49D5-81F8-DFB277945BD5}" destId="{42D8D629-C882-4610-B3C7-C6E73F8D933D}" srcOrd="0" destOrd="0" presId="urn:microsoft.com/office/officeart/2005/8/layout/pyramid1"/>
    <dgm:cxn modelId="{9F79A739-1FD8-4CC6-BB5F-606C25E089CF}" type="presOf" srcId="{EBF7BD89-64BC-464A-B68A-FBA0FA9E20C4}" destId="{9A8D55F2-345F-4D2B-834B-D38F94B16037}" srcOrd="0" destOrd="0" presId="urn:microsoft.com/office/officeart/2005/8/layout/pyramid1"/>
    <dgm:cxn modelId="{778E3585-6403-404E-A1E4-DF61178B5768}" srcId="{3B4622C7-8687-403F-B92F-B1A41740D1F2}" destId="{B5C69135-C677-4496-A35C-FD4A3919D3A5}" srcOrd="0" destOrd="0" parTransId="{5472DBFB-67BE-4FF2-9A66-7D6347D82593}" sibTransId="{971222BA-2986-4D44-918E-5D49A3FD0959}"/>
    <dgm:cxn modelId="{D9C6B168-2FC6-4A5D-B287-110EA0BC47C0}" type="presOf" srcId="{B5C69135-C677-4496-A35C-FD4A3919D3A5}" destId="{7A85E3DE-9ED3-4350-BA8A-946D82BF85FB}" srcOrd="0" destOrd="0" presId="urn:microsoft.com/office/officeart/2005/8/layout/pyramid1"/>
    <dgm:cxn modelId="{071A7608-C664-49D7-980C-11F9B7511368}" type="presParOf" srcId="{CB0AD863-5C56-40C5-9D83-4E86B93F5A15}" destId="{51E88AA9-AB12-49EC-8CCB-DCB28FD1AC06}" srcOrd="0" destOrd="0" presId="urn:microsoft.com/office/officeart/2005/8/layout/pyramid1"/>
    <dgm:cxn modelId="{EF0CF51D-5079-4BE1-A71E-D47AE4ADEBA0}" type="presParOf" srcId="{51E88AA9-AB12-49EC-8CCB-DCB28FD1AC06}" destId="{7A85E3DE-9ED3-4350-BA8A-946D82BF85FB}" srcOrd="0" destOrd="0" presId="urn:microsoft.com/office/officeart/2005/8/layout/pyramid1"/>
    <dgm:cxn modelId="{525A8882-FF18-49F5-AA1F-B36608D71EDF}" type="presParOf" srcId="{51E88AA9-AB12-49EC-8CCB-DCB28FD1AC06}" destId="{156A74CC-8310-42D2-986A-64594450F685}" srcOrd="1" destOrd="0" presId="urn:microsoft.com/office/officeart/2005/8/layout/pyramid1"/>
    <dgm:cxn modelId="{B5380167-0FC9-453D-95B1-77129E0BCC27}" type="presParOf" srcId="{CB0AD863-5C56-40C5-9D83-4E86B93F5A15}" destId="{30C9E856-0889-4C53-B53E-CC2E609A28D1}" srcOrd="1" destOrd="0" presId="urn:microsoft.com/office/officeart/2005/8/layout/pyramid1"/>
    <dgm:cxn modelId="{8C672C63-3B7F-4077-A508-32F5FECBBE76}" type="presParOf" srcId="{30C9E856-0889-4C53-B53E-CC2E609A28D1}" destId="{EF9AE041-EDA3-4261-BE76-04A8EACCF3F2}" srcOrd="0" destOrd="0" presId="urn:microsoft.com/office/officeart/2005/8/layout/pyramid1"/>
    <dgm:cxn modelId="{223711CE-6C91-455A-A99F-126A798E4D9B}" type="presParOf" srcId="{30C9E856-0889-4C53-B53E-CC2E609A28D1}" destId="{2D5E9A7B-31F9-41BE-9202-02250DE6B6C2}" srcOrd="1" destOrd="0" presId="urn:microsoft.com/office/officeart/2005/8/layout/pyramid1"/>
    <dgm:cxn modelId="{B583C715-6D59-4BC2-80AA-5EFEA0B87FF3}" type="presParOf" srcId="{CB0AD863-5C56-40C5-9D83-4E86B93F5A15}" destId="{DC1ADDF0-28B8-494E-818E-3BE04CD279CB}" srcOrd="2" destOrd="0" presId="urn:microsoft.com/office/officeart/2005/8/layout/pyramid1"/>
    <dgm:cxn modelId="{03C1417B-BB81-4A78-98D9-4C6C33CEE2F5}" type="presParOf" srcId="{DC1ADDF0-28B8-494E-818E-3BE04CD279CB}" destId="{42D8D629-C882-4610-B3C7-C6E73F8D933D}" srcOrd="0" destOrd="0" presId="urn:microsoft.com/office/officeart/2005/8/layout/pyramid1"/>
    <dgm:cxn modelId="{BA07BFD8-4753-40B3-815D-07D48266E1B1}" type="presParOf" srcId="{DC1ADDF0-28B8-494E-818E-3BE04CD279CB}" destId="{9F27E24B-B27A-4671-BDB8-A317E88C347C}" srcOrd="1" destOrd="0" presId="urn:microsoft.com/office/officeart/2005/8/layout/pyramid1"/>
    <dgm:cxn modelId="{9580186D-1787-406D-8A50-96C5866AA99F}" type="presParOf" srcId="{CB0AD863-5C56-40C5-9D83-4E86B93F5A15}" destId="{BACAA8FB-9091-4111-AD22-F0CE795123F1}" srcOrd="3" destOrd="0" presId="urn:microsoft.com/office/officeart/2005/8/layout/pyramid1"/>
    <dgm:cxn modelId="{A2F53159-48D6-4C0F-8CAB-ABE373E5DC59}" type="presParOf" srcId="{BACAA8FB-9091-4111-AD22-F0CE795123F1}" destId="{9A8D55F2-345F-4D2B-834B-D38F94B16037}" srcOrd="0" destOrd="0" presId="urn:microsoft.com/office/officeart/2005/8/layout/pyramid1"/>
    <dgm:cxn modelId="{EF9E0512-3DDF-49AF-A54F-8D061ED272CD}" type="presParOf" srcId="{BACAA8FB-9091-4111-AD22-F0CE795123F1}" destId="{2AF7427D-5604-4EB2-AC50-E5B905A0C7A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61C84-5D21-41DA-9D71-BEB4844E7FDA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72825D1B-A74C-4CDA-87FE-504C32BA7AB0}">
      <dgm:prSet phldrT="[Text]" custT="1"/>
      <dgm:spPr/>
      <dgm:t>
        <a:bodyPr/>
        <a:lstStyle/>
        <a:p>
          <a:r>
            <a:rPr lang="cs-CZ" sz="1800" dirty="0"/>
            <a:t>Aplikovat</a:t>
          </a:r>
        </a:p>
      </dgm:t>
    </dgm:pt>
    <dgm:pt modelId="{32021546-2C56-4341-86A1-ACC7F2DF9265}" type="parTrans" cxnId="{880A0636-5C94-471E-9E7B-39741F70A965}">
      <dgm:prSet/>
      <dgm:spPr/>
      <dgm:t>
        <a:bodyPr/>
        <a:lstStyle/>
        <a:p>
          <a:endParaRPr lang="cs-CZ"/>
        </a:p>
      </dgm:t>
    </dgm:pt>
    <dgm:pt modelId="{6AA19AB8-9033-401E-A7C6-46D654084FA5}" type="sibTrans" cxnId="{880A0636-5C94-471E-9E7B-39741F70A965}">
      <dgm:prSet/>
      <dgm:spPr/>
      <dgm:t>
        <a:bodyPr/>
        <a:lstStyle/>
        <a:p>
          <a:endParaRPr lang="cs-CZ"/>
        </a:p>
      </dgm:t>
    </dgm:pt>
    <dgm:pt modelId="{CBFC8332-C874-4EBB-88BD-06289DB5E2DD}">
      <dgm:prSet phldrT="[Text]" custT="1"/>
      <dgm:spPr/>
      <dgm:t>
        <a:bodyPr/>
        <a:lstStyle/>
        <a:p>
          <a:r>
            <a:rPr lang="cs-CZ" sz="1800" dirty="0"/>
            <a:t>Pochopit</a:t>
          </a:r>
        </a:p>
      </dgm:t>
    </dgm:pt>
    <dgm:pt modelId="{15272663-478C-48AE-9EB0-5688A250244A}" type="parTrans" cxnId="{59951750-636D-42FF-AB91-866B6ED7656C}">
      <dgm:prSet/>
      <dgm:spPr/>
      <dgm:t>
        <a:bodyPr/>
        <a:lstStyle/>
        <a:p>
          <a:endParaRPr lang="cs-CZ"/>
        </a:p>
      </dgm:t>
    </dgm:pt>
    <dgm:pt modelId="{C40A44C2-9EAC-4ECF-8CB8-5885CE5128A7}" type="sibTrans" cxnId="{59951750-636D-42FF-AB91-866B6ED7656C}">
      <dgm:prSet/>
      <dgm:spPr/>
      <dgm:t>
        <a:bodyPr/>
        <a:lstStyle/>
        <a:p>
          <a:endParaRPr lang="cs-CZ"/>
        </a:p>
      </dgm:t>
    </dgm:pt>
    <dgm:pt modelId="{7A779F3E-C958-48BA-9425-99809CF44170}">
      <dgm:prSet phldrT="[Text]" custT="1"/>
      <dgm:spPr/>
      <dgm:t>
        <a:bodyPr/>
        <a:lstStyle/>
        <a:p>
          <a:r>
            <a:rPr lang="cs-CZ" sz="1800" dirty="0"/>
            <a:t>Pamatovat</a:t>
          </a:r>
        </a:p>
      </dgm:t>
    </dgm:pt>
    <dgm:pt modelId="{B8585FA6-9326-4D38-97B7-6E381F923C80}" type="parTrans" cxnId="{1F18D6E9-C4C6-465E-A712-B43B881DC6AD}">
      <dgm:prSet/>
      <dgm:spPr/>
      <dgm:t>
        <a:bodyPr/>
        <a:lstStyle/>
        <a:p>
          <a:endParaRPr lang="cs-CZ"/>
        </a:p>
      </dgm:t>
    </dgm:pt>
    <dgm:pt modelId="{2CF44637-93E6-493E-8D64-3BD4CA183CD5}" type="sibTrans" cxnId="{1F18D6E9-C4C6-465E-A712-B43B881DC6AD}">
      <dgm:prSet/>
      <dgm:spPr/>
      <dgm:t>
        <a:bodyPr/>
        <a:lstStyle/>
        <a:p>
          <a:endParaRPr lang="cs-CZ"/>
        </a:p>
      </dgm:t>
    </dgm:pt>
    <dgm:pt modelId="{922EA245-FAE7-49BC-ACCC-F5E9E9AA48C1}">
      <dgm:prSet custT="1"/>
      <dgm:spPr/>
      <dgm:t>
        <a:bodyPr/>
        <a:lstStyle/>
        <a:p>
          <a:r>
            <a:rPr lang="cs-CZ" sz="1800" dirty="0"/>
            <a:t>Analyzovat</a:t>
          </a:r>
        </a:p>
      </dgm:t>
    </dgm:pt>
    <dgm:pt modelId="{A2827E6F-409E-4D12-B135-D5E544D5F08C}" type="parTrans" cxnId="{41A6010B-B23B-4876-BDFA-E6BD204D9ADF}">
      <dgm:prSet/>
      <dgm:spPr/>
      <dgm:t>
        <a:bodyPr/>
        <a:lstStyle/>
        <a:p>
          <a:endParaRPr lang="cs-CZ"/>
        </a:p>
      </dgm:t>
    </dgm:pt>
    <dgm:pt modelId="{AC49F038-E6BB-472C-97F2-0570938F9352}" type="sibTrans" cxnId="{41A6010B-B23B-4876-BDFA-E6BD204D9ADF}">
      <dgm:prSet/>
      <dgm:spPr/>
      <dgm:t>
        <a:bodyPr/>
        <a:lstStyle/>
        <a:p>
          <a:endParaRPr lang="cs-CZ"/>
        </a:p>
      </dgm:t>
    </dgm:pt>
    <dgm:pt modelId="{037B4F80-3F60-4080-8CF2-DCB61B23E6DF}">
      <dgm:prSet custT="1"/>
      <dgm:spPr/>
      <dgm:t>
        <a:bodyPr/>
        <a:lstStyle/>
        <a:p>
          <a:r>
            <a:rPr lang="cs-CZ" sz="1800" dirty="0"/>
            <a:t>Vyhodnotit</a:t>
          </a:r>
        </a:p>
      </dgm:t>
    </dgm:pt>
    <dgm:pt modelId="{9FC7AD63-9AF6-4E3D-853D-B1F329E82D0F}" type="parTrans" cxnId="{B37F9622-E0C0-4163-A592-3E7DE6D8785F}">
      <dgm:prSet/>
      <dgm:spPr/>
      <dgm:t>
        <a:bodyPr/>
        <a:lstStyle/>
        <a:p>
          <a:endParaRPr lang="cs-CZ"/>
        </a:p>
      </dgm:t>
    </dgm:pt>
    <dgm:pt modelId="{7C2654F1-8CAF-4617-ACDA-EF6C59DCEFBC}" type="sibTrans" cxnId="{B37F9622-E0C0-4163-A592-3E7DE6D8785F}">
      <dgm:prSet/>
      <dgm:spPr/>
      <dgm:t>
        <a:bodyPr/>
        <a:lstStyle/>
        <a:p>
          <a:endParaRPr lang="cs-CZ"/>
        </a:p>
      </dgm:t>
    </dgm:pt>
    <dgm:pt modelId="{43730B56-2718-4EF8-9205-B4B4CFB3D4AC}">
      <dgm:prSet custT="1"/>
      <dgm:spPr/>
      <dgm:t>
        <a:bodyPr/>
        <a:lstStyle/>
        <a:p>
          <a:r>
            <a:rPr lang="cs-CZ" sz="1800" dirty="0"/>
            <a:t>Vytvořit</a:t>
          </a:r>
        </a:p>
      </dgm:t>
    </dgm:pt>
    <dgm:pt modelId="{E13593DA-6805-47FF-A082-DE9D43FF66D7}" type="parTrans" cxnId="{74C00062-7E86-4A69-ADBB-2F040F4B8858}">
      <dgm:prSet/>
      <dgm:spPr/>
      <dgm:t>
        <a:bodyPr/>
        <a:lstStyle/>
        <a:p>
          <a:endParaRPr lang="cs-CZ"/>
        </a:p>
      </dgm:t>
    </dgm:pt>
    <dgm:pt modelId="{6B183A56-B835-453D-BC41-E0BC5F98AA57}" type="sibTrans" cxnId="{74C00062-7E86-4A69-ADBB-2F040F4B8858}">
      <dgm:prSet/>
      <dgm:spPr/>
      <dgm:t>
        <a:bodyPr/>
        <a:lstStyle/>
        <a:p>
          <a:endParaRPr lang="cs-CZ"/>
        </a:p>
      </dgm:t>
    </dgm:pt>
    <dgm:pt modelId="{BF723D8A-43A3-4EE2-B06B-329A2ED276DD}" type="pres">
      <dgm:prSet presAssocID="{28361C84-5D21-41DA-9D71-BEB4844E7FDA}" presName="Name0" presStyleCnt="0">
        <dgm:presLayoutVars>
          <dgm:dir/>
          <dgm:animLvl val="lvl"/>
          <dgm:resizeHandles val="exact"/>
        </dgm:presLayoutVars>
      </dgm:prSet>
      <dgm:spPr/>
    </dgm:pt>
    <dgm:pt modelId="{3D272949-0DA3-4E41-B3A5-A4694B294103}" type="pres">
      <dgm:prSet presAssocID="{43730B56-2718-4EF8-9205-B4B4CFB3D4AC}" presName="Name8" presStyleCnt="0"/>
      <dgm:spPr/>
    </dgm:pt>
    <dgm:pt modelId="{4248841B-E6DD-4907-98C4-D34D5187A348}" type="pres">
      <dgm:prSet presAssocID="{43730B56-2718-4EF8-9205-B4B4CFB3D4A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0F8E6F-1D58-4D1E-8EAE-4BFA1B6C7C9C}" type="pres">
      <dgm:prSet presAssocID="{43730B56-2718-4EF8-9205-B4B4CFB3D4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887A27-6579-4179-A98F-6F766DD20A02}" type="pres">
      <dgm:prSet presAssocID="{037B4F80-3F60-4080-8CF2-DCB61B23E6DF}" presName="Name8" presStyleCnt="0"/>
      <dgm:spPr/>
    </dgm:pt>
    <dgm:pt modelId="{2DB4D110-D9F8-45E8-9E69-E7BF6C52623A}" type="pres">
      <dgm:prSet presAssocID="{037B4F80-3F60-4080-8CF2-DCB61B23E6D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4CE21A-BA8E-4FEA-8EAB-C1B241014343}" type="pres">
      <dgm:prSet presAssocID="{037B4F80-3F60-4080-8CF2-DCB61B23E6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97A3F6-E7B6-4CF5-AE7B-E08CA857435F}" type="pres">
      <dgm:prSet presAssocID="{922EA245-FAE7-49BC-ACCC-F5E9E9AA48C1}" presName="Name8" presStyleCnt="0"/>
      <dgm:spPr/>
    </dgm:pt>
    <dgm:pt modelId="{38496330-E6C1-4798-923E-E8567956D9B9}" type="pres">
      <dgm:prSet presAssocID="{922EA245-FAE7-49BC-ACCC-F5E9E9AA48C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7554D1-B2F9-4102-9DB8-09809DC4F70B}" type="pres">
      <dgm:prSet presAssocID="{922EA245-FAE7-49BC-ACCC-F5E9E9AA48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9F41A1-CDAD-405F-97D2-6BE578D4838E}" type="pres">
      <dgm:prSet presAssocID="{72825D1B-A74C-4CDA-87FE-504C32BA7AB0}" presName="Name8" presStyleCnt="0"/>
      <dgm:spPr/>
    </dgm:pt>
    <dgm:pt modelId="{40EA2CB1-C473-4B60-8F6E-1004246F0B00}" type="pres">
      <dgm:prSet presAssocID="{72825D1B-A74C-4CDA-87FE-504C32BA7AB0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2AEFFD-AB41-452B-96BF-2CF94B0DD92F}" type="pres">
      <dgm:prSet presAssocID="{72825D1B-A74C-4CDA-87FE-504C32BA7A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9081D2-1A8D-430F-8C21-C05689784ACF}" type="pres">
      <dgm:prSet presAssocID="{CBFC8332-C874-4EBB-88BD-06289DB5E2DD}" presName="Name8" presStyleCnt="0"/>
      <dgm:spPr/>
    </dgm:pt>
    <dgm:pt modelId="{7030FAB6-628B-4083-8CEF-A0BF8F95DCA2}" type="pres">
      <dgm:prSet presAssocID="{CBFC8332-C874-4EBB-88BD-06289DB5E2DD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301280-5E8A-4618-B8C6-19ECF8F89A23}" type="pres">
      <dgm:prSet presAssocID="{CBFC8332-C874-4EBB-88BD-06289DB5E2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455BB9-0D64-4DB9-967A-F758AF15ECAA}" type="pres">
      <dgm:prSet presAssocID="{7A779F3E-C958-48BA-9425-99809CF44170}" presName="Name8" presStyleCnt="0"/>
      <dgm:spPr/>
    </dgm:pt>
    <dgm:pt modelId="{5BFEE631-D799-452A-98B1-C16343A9A9D4}" type="pres">
      <dgm:prSet presAssocID="{7A779F3E-C958-48BA-9425-99809CF4417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D62DA6-DD7D-416D-8499-4B1AF40D5588}" type="pres">
      <dgm:prSet presAssocID="{7A779F3E-C958-48BA-9425-99809CF441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951750-636D-42FF-AB91-866B6ED7656C}" srcId="{28361C84-5D21-41DA-9D71-BEB4844E7FDA}" destId="{CBFC8332-C874-4EBB-88BD-06289DB5E2DD}" srcOrd="4" destOrd="0" parTransId="{15272663-478C-48AE-9EB0-5688A250244A}" sibTransId="{C40A44C2-9EAC-4ECF-8CB8-5885CE5128A7}"/>
    <dgm:cxn modelId="{7731434F-6C7C-4314-B13D-FD477F34180C}" type="presOf" srcId="{037B4F80-3F60-4080-8CF2-DCB61B23E6DF}" destId="{9E4CE21A-BA8E-4FEA-8EAB-C1B241014343}" srcOrd="1" destOrd="0" presId="urn:microsoft.com/office/officeart/2005/8/layout/pyramid1"/>
    <dgm:cxn modelId="{9EEB0B62-F608-4E06-8DED-AF44486B8ACE}" type="presOf" srcId="{922EA245-FAE7-49BC-ACCC-F5E9E9AA48C1}" destId="{38496330-E6C1-4798-923E-E8567956D9B9}" srcOrd="0" destOrd="0" presId="urn:microsoft.com/office/officeart/2005/8/layout/pyramid1"/>
    <dgm:cxn modelId="{C7740C04-F6C4-4CFF-88A4-CA886CADB993}" type="presOf" srcId="{72825D1B-A74C-4CDA-87FE-504C32BA7AB0}" destId="{40EA2CB1-C473-4B60-8F6E-1004246F0B00}" srcOrd="0" destOrd="0" presId="urn:microsoft.com/office/officeart/2005/8/layout/pyramid1"/>
    <dgm:cxn modelId="{B37F9622-E0C0-4163-A592-3E7DE6D8785F}" srcId="{28361C84-5D21-41DA-9D71-BEB4844E7FDA}" destId="{037B4F80-3F60-4080-8CF2-DCB61B23E6DF}" srcOrd="1" destOrd="0" parTransId="{9FC7AD63-9AF6-4E3D-853D-B1F329E82D0F}" sibTransId="{7C2654F1-8CAF-4617-ACDA-EF6C59DCEFBC}"/>
    <dgm:cxn modelId="{C142BD83-CA22-4CF6-8A37-145323642250}" type="presOf" srcId="{43730B56-2718-4EF8-9205-B4B4CFB3D4AC}" destId="{8F0F8E6F-1D58-4D1E-8EAE-4BFA1B6C7C9C}" srcOrd="1" destOrd="0" presId="urn:microsoft.com/office/officeart/2005/8/layout/pyramid1"/>
    <dgm:cxn modelId="{6317B60C-FA5F-4A3A-A59A-B6F575A99F80}" type="presOf" srcId="{037B4F80-3F60-4080-8CF2-DCB61B23E6DF}" destId="{2DB4D110-D9F8-45E8-9E69-E7BF6C52623A}" srcOrd="0" destOrd="0" presId="urn:microsoft.com/office/officeart/2005/8/layout/pyramid1"/>
    <dgm:cxn modelId="{29269A78-B4BB-4254-AB96-0C9E29DD22B6}" type="presOf" srcId="{72825D1B-A74C-4CDA-87FE-504C32BA7AB0}" destId="{EE2AEFFD-AB41-452B-96BF-2CF94B0DD92F}" srcOrd="1" destOrd="0" presId="urn:microsoft.com/office/officeart/2005/8/layout/pyramid1"/>
    <dgm:cxn modelId="{41A6010B-B23B-4876-BDFA-E6BD204D9ADF}" srcId="{28361C84-5D21-41DA-9D71-BEB4844E7FDA}" destId="{922EA245-FAE7-49BC-ACCC-F5E9E9AA48C1}" srcOrd="2" destOrd="0" parTransId="{A2827E6F-409E-4D12-B135-D5E544D5F08C}" sibTransId="{AC49F038-E6BB-472C-97F2-0570938F9352}"/>
    <dgm:cxn modelId="{DBF7E85B-AE7B-417C-9D48-C32D068FAACE}" type="presOf" srcId="{7A779F3E-C958-48BA-9425-99809CF44170}" destId="{28D62DA6-DD7D-416D-8499-4B1AF40D5588}" srcOrd="1" destOrd="0" presId="urn:microsoft.com/office/officeart/2005/8/layout/pyramid1"/>
    <dgm:cxn modelId="{74C00062-7E86-4A69-ADBB-2F040F4B8858}" srcId="{28361C84-5D21-41DA-9D71-BEB4844E7FDA}" destId="{43730B56-2718-4EF8-9205-B4B4CFB3D4AC}" srcOrd="0" destOrd="0" parTransId="{E13593DA-6805-47FF-A082-DE9D43FF66D7}" sibTransId="{6B183A56-B835-453D-BC41-E0BC5F98AA57}"/>
    <dgm:cxn modelId="{880A0636-5C94-471E-9E7B-39741F70A965}" srcId="{28361C84-5D21-41DA-9D71-BEB4844E7FDA}" destId="{72825D1B-A74C-4CDA-87FE-504C32BA7AB0}" srcOrd="3" destOrd="0" parTransId="{32021546-2C56-4341-86A1-ACC7F2DF9265}" sibTransId="{6AA19AB8-9033-401E-A7C6-46D654084FA5}"/>
    <dgm:cxn modelId="{043F8BAB-01A6-40B0-BCCF-65EBF0FB0805}" type="presOf" srcId="{CBFC8332-C874-4EBB-88BD-06289DB5E2DD}" destId="{91301280-5E8A-4618-B8C6-19ECF8F89A23}" srcOrd="1" destOrd="0" presId="urn:microsoft.com/office/officeart/2005/8/layout/pyramid1"/>
    <dgm:cxn modelId="{3EF26A9E-DF47-4326-86C7-835420DF19C4}" type="presOf" srcId="{28361C84-5D21-41DA-9D71-BEB4844E7FDA}" destId="{BF723D8A-43A3-4EE2-B06B-329A2ED276DD}" srcOrd="0" destOrd="0" presId="urn:microsoft.com/office/officeart/2005/8/layout/pyramid1"/>
    <dgm:cxn modelId="{BE29BB55-BE9A-46CE-A454-8E7758BEE86C}" type="presOf" srcId="{43730B56-2718-4EF8-9205-B4B4CFB3D4AC}" destId="{4248841B-E6DD-4907-98C4-D34D5187A348}" srcOrd="0" destOrd="0" presId="urn:microsoft.com/office/officeart/2005/8/layout/pyramid1"/>
    <dgm:cxn modelId="{D6CFA251-962E-430A-A8B1-BCEC1BFF2157}" type="presOf" srcId="{922EA245-FAE7-49BC-ACCC-F5E9E9AA48C1}" destId="{907554D1-B2F9-4102-9DB8-09809DC4F70B}" srcOrd="1" destOrd="0" presId="urn:microsoft.com/office/officeart/2005/8/layout/pyramid1"/>
    <dgm:cxn modelId="{0BB83664-2BE9-46AC-A9CA-ABCC3C6B5BF0}" type="presOf" srcId="{CBFC8332-C874-4EBB-88BD-06289DB5E2DD}" destId="{7030FAB6-628B-4083-8CEF-A0BF8F95DCA2}" srcOrd="0" destOrd="0" presId="urn:microsoft.com/office/officeart/2005/8/layout/pyramid1"/>
    <dgm:cxn modelId="{1F18D6E9-C4C6-465E-A712-B43B881DC6AD}" srcId="{28361C84-5D21-41DA-9D71-BEB4844E7FDA}" destId="{7A779F3E-C958-48BA-9425-99809CF44170}" srcOrd="5" destOrd="0" parTransId="{B8585FA6-9326-4D38-97B7-6E381F923C80}" sibTransId="{2CF44637-93E6-493E-8D64-3BD4CA183CD5}"/>
    <dgm:cxn modelId="{4B11E075-E1AF-4230-A24F-9B749E3134FF}" type="presOf" srcId="{7A779F3E-C958-48BA-9425-99809CF44170}" destId="{5BFEE631-D799-452A-98B1-C16343A9A9D4}" srcOrd="0" destOrd="0" presId="urn:microsoft.com/office/officeart/2005/8/layout/pyramid1"/>
    <dgm:cxn modelId="{59323143-B045-47C3-85A7-BEB59038C253}" type="presParOf" srcId="{BF723D8A-43A3-4EE2-B06B-329A2ED276DD}" destId="{3D272949-0DA3-4E41-B3A5-A4694B294103}" srcOrd="0" destOrd="0" presId="urn:microsoft.com/office/officeart/2005/8/layout/pyramid1"/>
    <dgm:cxn modelId="{5905A635-B062-4C60-A9C7-0C4C970613CF}" type="presParOf" srcId="{3D272949-0DA3-4E41-B3A5-A4694B294103}" destId="{4248841B-E6DD-4907-98C4-D34D5187A348}" srcOrd="0" destOrd="0" presId="urn:microsoft.com/office/officeart/2005/8/layout/pyramid1"/>
    <dgm:cxn modelId="{B7C1FFA6-211B-4AB0-BEE5-F2DE90CC2423}" type="presParOf" srcId="{3D272949-0DA3-4E41-B3A5-A4694B294103}" destId="{8F0F8E6F-1D58-4D1E-8EAE-4BFA1B6C7C9C}" srcOrd="1" destOrd="0" presId="urn:microsoft.com/office/officeart/2005/8/layout/pyramid1"/>
    <dgm:cxn modelId="{11306A20-D32F-46BA-8080-9E2E2C5993DC}" type="presParOf" srcId="{BF723D8A-43A3-4EE2-B06B-329A2ED276DD}" destId="{AD887A27-6579-4179-A98F-6F766DD20A02}" srcOrd="1" destOrd="0" presId="urn:microsoft.com/office/officeart/2005/8/layout/pyramid1"/>
    <dgm:cxn modelId="{D6819703-9ED6-4D26-85B5-C75E7382FDE9}" type="presParOf" srcId="{AD887A27-6579-4179-A98F-6F766DD20A02}" destId="{2DB4D110-D9F8-45E8-9E69-E7BF6C52623A}" srcOrd="0" destOrd="0" presId="urn:microsoft.com/office/officeart/2005/8/layout/pyramid1"/>
    <dgm:cxn modelId="{DBD0B023-93A2-4956-A3C8-44969A21672C}" type="presParOf" srcId="{AD887A27-6579-4179-A98F-6F766DD20A02}" destId="{9E4CE21A-BA8E-4FEA-8EAB-C1B241014343}" srcOrd="1" destOrd="0" presId="urn:microsoft.com/office/officeart/2005/8/layout/pyramid1"/>
    <dgm:cxn modelId="{165848D9-44D8-4B4E-AD8F-27B0FB05D88D}" type="presParOf" srcId="{BF723D8A-43A3-4EE2-B06B-329A2ED276DD}" destId="{AE97A3F6-E7B6-4CF5-AE7B-E08CA857435F}" srcOrd="2" destOrd="0" presId="urn:microsoft.com/office/officeart/2005/8/layout/pyramid1"/>
    <dgm:cxn modelId="{02CC99D6-CFED-436D-AA65-E48D9046199E}" type="presParOf" srcId="{AE97A3F6-E7B6-4CF5-AE7B-E08CA857435F}" destId="{38496330-E6C1-4798-923E-E8567956D9B9}" srcOrd="0" destOrd="0" presId="urn:microsoft.com/office/officeart/2005/8/layout/pyramid1"/>
    <dgm:cxn modelId="{0B5A4911-2E0A-40E6-BB37-15238D1D9E8D}" type="presParOf" srcId="{AE97A3F6-E7B6-4CF5-AE7B-E08CA857435F}" destId="{907554D1-B2F9-4102-9DB8-09809DC4F70B}" srcOrd="1" destOrd="0" presId="urn:microsoft.com/office/officeart/2005/8/layout/pyramid1"/>
    <dgm:cxn modelId="{6ED97954-587D-4357-9D41-E8E5A59222C7}" type="presParOf" srcId="{BF723D8A-43A3-4EE2-B06B-329A2ED276DD}" destId="{209F41A1-CDAD-405F-97D2-6BE578D4838E}" srcOrd="3" destOrd="0" presId="urn:microsoft.com/office/officeart/2005/8/layout/pyramid1"/>
    <dgm:cxn modelId="{5A6F312C-C3B7-4E61-8B78-7873E66CD5F0}" type="presParOf" srcId="{209F41A1-CDAD-405F-97D2-6BE578D4838E}" destId="{40EA2CB1-C473-4B60-8F6E-1004246F0B00}" srcOrd="0" destOrd="0" presId="urn:microsoft.com/office/officeart/2005/8/layout/pyramid1"/>
    <dgm:cxn modelId="{D3A5E72C-38D4-49B7-B335-ABF63C2135E3}" type="presParOf" srcId="{209F41A1-CDAD-405F-97D2-6BE578D4838E}" destId="{EE2AEFFD-AB41-452B-96BF-2CF94B0DD92F}" srcOrd="1" destOrd="0" presId="urn:microsoft.com/office/officeart/2005/8/layout/pyramid1"/>
    <dgm:cxn modelId="{6BE8497B-5BE2-4EC1-8ACE-9CB6BB2DDD99}" type="presParOf" srcId="{BF723D8A-43A3-4EE2-B06B-329A2ED276DD}" destId="{1E9081D2-1A8D-430F-8C21-C05689784ACF}" srcOrd="4" destOrd="0" presId="urn:microsoft.com/office/officeart/2005/8/layout/pyramid1"/>
    <dgm:cxn modelId="{59ABB5F2-21C3-45E4-9E78-931592860378}" type="presParOf" srcId="{1E9081D2-1A8D-430F-8C21-C05689784ACF}" destId="{7030FAB6-628B-4083-8CEF-A0BF8F95DCA2}" srcOrd="0" destOrd="0" presId="urn:microsoft.com/office/officeart/2005/8/layout/pyramid1"/>
    <dgm:cxn modelId="{5CAB2061-A401-4A84-894A-7C4B89FF948F}" type="presParOf" srcId="{1E9081D2-1A8D-430F-8C21-C05689784ACF}" destId="{91301280-5E8A-4618-B8C6-19ECF8F89A23}" srcOrd="1" destOrd="0" presId="urn:microsoft.com/office/officeart/2005/8/layout/pyramid1"/>
    <dgm:cxn modelId="{C7C4BFAD-838F-4B12-A84E-890AE4719C2C}" type="presParOf" srcId="{BF723D8A-43A3-4EE2-B06B-329A2ED276DD}" destId="{0F455BB9-0D64-4DB9-967A-F758AF15ECAA}" srcOrd="5" destOrd="0" presId="urn:microsoft.com/office/officeart/2005/8/layout/pyramid1"/>
    <dgm:cxn modelId="{516ED043-B49B-4345-A75A-DDD36482E590}" type="presParOf" srcId="{0F455BB9-0D64-4DB9-967A-F758AF15ECAA}" destId="{5BFEE631-D799-452A-98B1-C16343A9A9D4}" srcOrd="0" destOrd="0" presId="urn:microsoft.com/office/officeart/2005/8/layout/pyramid1"/>
    <dgm:cxn modelId="{C39A0022-AB61-4625-9A05-96DB3F352D57}" type="presParOf" srcId="{0F455BB9-0D64-4DB9-967A-F758AF15ECAA}" destId="{28D62DA6-DD7D-416D-8499-4B1AF40D558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5E3DE-9ED3-4350-BA8A-946D82BF85FB}">
      <dsp:nvSpPr>
        <dsp:cNvPr id="0" name=""/>
        <dsp:cNvSpPr/>
      </dsp:nvSpPr>
      <dsp:spPr>
        <a:xfrm>
          <a:off x="2028296" y="0"/>
          <a:ext cx="1352197" cy="1049790"/>
        </a:xfrm>
        <a:prstGeom prst="trapezoid">
          <a:avLst>
            <a:gd name="adj" fmla="val 644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Spolupráce</a:t>
          </a:r>
        </a:p>
      </dsp:txBody>
      <dsp:txXfrm>
        <a:off x="2028296" y="0"/>
        <a:ext cx="1352197" cy="1049790"/>
      </dsp:txXfrm>
    </dsp:sp>
    <dsp:sp modelId="{EF9AE041-EDA3-4261-BE76-04A8EACCF3F2}">
      <dsp:nvSpPr>
        <dsp:cNvPr id="0" name=""/>
        <dsp:cNvSpPr/>
      </dsp:nvSpPr>
      <dsp:spPr>
        <a:xfrm>
          <a:off x="1352197" y="1049790"/>
          <a:ext cx="2704395" cy="1049790"/>
        </a:xfrm>
        <a:prstGeom prst="trapezoid">
          <a:avLst>
            <a:gd name="adj" fmla="val 644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Zapojení se</a:t>
          </a:r>
        </a:p>
      </dsp:txBody>
      <dsp:txXfrm>
        <a:off x="1825466" y="1049790"/>
        <a:ext cx="1757856" cy="1049790"/>
      </dsp:txXfrm>
    </dsp:sp>
    <dsp:sp modelId="{42D8D629-C882-4610-B3C7-C6E73F8D933D}">
      <dsp:nvSpPr>
        <dsp:cNvPr id="0" name=""/>
        <dsp:cNvSpPr/>
      </dsp:nvSpPr>
      <dsp:spPr>
        <a:xfrm>
          <a:off x="676098" y="2099581"/>
          <a:ext cx="4056592" cy="1049790"/>
        </a:xfrm>
        <a:prstGeom prst="trapezoid">
          <a:avLst>
            <a:gd name="adj" fmla="val 6440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Tvorba</a:t>
          </a:r>
        </a:p>
      </dsp:txBody>
      <dsp:txXfrm>
        <a:off x="1386002" y="2099581"/>
        <a:ext cx="2636785" cy="1049790"/>
      </dsp:txXfrm>
    </dsp:sp>
    <dsp:sp modelId="{9A8D55F2-345F-4D2B-834B-D38F94B16037}">
      <dsp:nvSpPr>
        <dsp:cNvPr id="0" name=""/>
        <dsp:cNvSpPr/>
      </dsp:nvSpPr>
      <dsp:spPr>
        <a:xfrm>
          <a:off x="0" y="3149372"/>
          <a:ext cx="5408790" cy="1049790"/>
        </a:xfrm>
        <a:prstGeom prst="trapezoid">
          <a:avLst>
            <a:gd name="adj" fmla="val 6440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Transparentnost</a:t>
          </a:r>
        </a:p>
      </dsp:txBody>
      <dsp:txXfrm>
        <a:off x="946538" y="3149372"/>
        <a:ext cx="3515713" cy="1049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8841B-E6DD-4907-98C4-D34D5187A348}">
      <dsp:nvSpPr>
        <dsp:cNvPr id="0" name=""/>
        <dsp:cNvSpPr/>
      </dsp:nvSpPr>
      <dsp:spPr>
        <a:xfrm>
          <a:off x="2112322" y="0"/>
          <a:ext cx="844928" cy="700524"/>
        </a:xfrm>
        <a:prstGeom prst="trapezoid">
          <a:avLst>
            <a:gd name="adj" fmla="val 603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Vytvořit</a:t>
          </a:r>
        </a:p>
      </dsp:txBody>
      <dsp:txXfrm>
        <a:off x="2112322" y="0"/>
        <a:ext cx="844928" cy="700524"/>
      </dsp:txXfrm>
    </dsp:sp>
    <dsp:sp modelId="{2DB4D110-D9F8-45E8-9E69-E7BF6C52623A}">
      <dsp:nvSpPr>
        <dsp:cNvPr id="0" name=""/>
        <dsp:cNvSpPr/>
      </dsp:nvSpPr>
      <dsp:spPr>
        <a:xfrm>
          <a:off x="1689858" y="700523"/>
          <a:ext cx="1689857" cy="700524"/>
        </a:xfrm>
        <a:prstGeom prst="trapezoid">
          <a:avLst>
            <a:gd name="adj" fmla="val 603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Vyhodnotit</a:t>
          </a:r>
        </a:p>
      </dsp:txBody>
      <dsp:txXfrm>
        <a:off x="1985583" y="700523"/>
        <a:ext cx="1098407" cy="700524"/>
      </dsp:txXfrm>
    </dsp:sp>
    <dsp:sp modelId="{38496330-E6C1-4798-923E-E8567956D9B9}">
      <dsp:nvSpPr>
        <dsp:cNvPr id="0" name=""/>
        <dsp:cNvSpPr/>
      </dsp:nvSpPr>
      <dsp:spPr>
        <a:xfrm>
          <a:off x="1267393" y="1401047"/>
          <a:ext cx="2534786" cy="700524"/>
        </a:xfrm>
        <a:prstGeom prst="trapezoid">
          <a:avLst>
            <a:gd name="adj" fmla="val 603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Analyzovat</a:t>
          </a:r>
        </a:p>
      </dsp:txBody>
      <dsp:txXfrm>
        <a:off x="1710981" y="1401047"/>
        <a:ext cx="1647611" cy="700524"/>
      </dsp:txXfrm>
    </dsp:sp>
    <dsp:sp modelId="{40EA2CB1-C473-4B60-8F6E-1004246F0B00}">
      <dsp:nvSpPr>
        <dsp:cNvPr id="0" name=""/>
        <dsp:cNvSpPr/>
      </dsp:nvSpPr>
      <dsp:spPr>
        <a:xfrm>
          <a:off x="844929" y="2101572"/>
          <a:ext cx="3379715" cy="700524"/>
        </a:xfrm>
        <a:prstGeom prst="trapezoid">
          <a:avLst>
            <a:gd name="adj" fmla="val 6030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Aplikovat</a:t>
          </a:r>
        </a:p>
      </dsp:txBody>
      <dsp:txXfrm>
        <a:off x="1436379" y="2101572"/>
        <a:ext cx="2196815" cy="700524"/>
      </dsp:txXfrm>
    </dsp:sp>
    <dsp:sp modelId="{7030FAB6-628B-4083-8CEF-A0BF8F95DCA2}">
      <dsp:nvSpPr>
        <dsp:cNvPr id="0" name=""/>
        <dsp:cNvSpPr/>
      </dsp:nvSpPr>
      <dsp:spPr>
        <a:xfrm>
          <a:off x="422464" y="2802096"/>
          <a:ext cx="4224645" cy="700524"/>
        </a:xfrm>
        <a:prstGeom prst="trapezoid">
          <a:avLst>
            <a:gd name="adj" fmla="val 6030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Pochopit</a:t>
          </a:r>
        </a:p>
      </dsp:txBody>
      <dsp:txXfrm>
        <a:off x="1161777" y="2802096"/>
        <a:ext cx="2746019" cy="700524"/>
      </dsp:txXfrm>
    </dsp:sp>
    <dsp:sp modelId="{5BFEE631-D799-452A-98B1-C16343A9A9D4}">
      <dsp:nvSpPr>
        <dsp:cNvPr id="0" name=""/>
        <dsp:cNvSpPr/>
      </dsp:nvSpPr>
      <dsp:spPr>
        <a:xfrm>
          <a:off x="0" y="3502620"/>
          <a:ext cx="5069573" cy="700524"/>
        </a:xfrm>
        <a:prstGeom prst="trapezoid">
          <a:avLst>
            <a:gd name="adj" fmla="val 603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Pamatovat</a:t>
          </a:r>
        </a:p>
      </dsp:txBody>
      <dsp:txXfrm>
        <a:off x="887175" y="3502620"/>
        <a:ext cx="3295223" cy="70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25.2.2016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25.2.2016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dx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vivaelearning.com/" TargetMode="External"/><Relationship Id="rId3" Type="http://schemas.openxmlformats.org/officeDocument/2006/relationships/hyperlink" Target="http://elearningfeeds.com/" TargetMode="External"/><Relationship Id="rId7" Type="http://schemas.openxmlformats.org/officeDocument/2006/relationships/hyperlink" Target="http://elearninginfographics.com/" TargetMode="External"/><Relationship Id="rId2" Type="http://schemas.openxmlformats.org/officeDocument/2006/relationships/hyperlink" Target="http://elearningindust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arninginterviews.com/" TargetMode="External"/><Relationship Id="rId5" Type="http://schemas.openxmlformats.org/officeDocument/2006/relationships/hyperlink" Target="http://elearningtags.com/" TargetMode="External"/><Relationship Id="rId4" Type="http://schemas.openxmlformats.org/officeDocument/2006/relationships/hyperlink" Target="http://elearning-weekly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vp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u/2/+Michal%C4%8Cern%C3%BD/posts" TargetMode="External"/><Relationship Id="rId3" Type="http://schemas.openxmlformats.org/officeDocument/2006/relationships/hyperlink" Target="http://profil.rvp.cz/profil/2341" TargetMode="External"/><Relationship Id="rId7" Type="http://schemas.openxmlformats.org/officeDocument/2006/relationships/hyperlink" Target="https://cz.linkedin.com/in/cerny" TargetMode="External"/><Relationship Id="rId2" Type="http://schemas.openxmlformats.org/officeDocument/2006/relationships/hyperlink" Target="https://sites.google.com/site/cerny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eduinteres" TargetMode="External"/><Relationship Id="rId5" Type="http://schemas.openxmlformats.org/officeDocument/2006/relationships/hyperlink" Target="http://slideshare.net/xcerny" TargetMode="External"/><Relationship Id="rId4" Type="http://schemas.openxmlformats.org/officeDocument/2006/relationships/hyperlink" Target="https://scholar.google.cz/citations?user=cuSvsBkAAAAJ&amp;hl=c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Open source v e-</a:t>
            </a:r>
            <a:r>
              <a:rPr lang="cs-CZ" dirty="0" err="1"/>
              <a:t>learningu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Bibblo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115" y="2249794"/>
            <a:ext cx="6408602" cy="440241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Každý člověk si sám mixuje vzdělávací obsah</a:t>
            </a:r>
          </a:p>
          <a:p>
            <a:r>
              <a:rPr lang="cs-CZ" dirty="0" smtClean="0"/>
              <a:t>Možnost sledovat zajímavé lidi a jejich sbírky</a:t>
            </a:r>
          </a:p>
          <a:p>
            <a:r>
              <a:rPr lang="cs-CZ" dirty="0" smtClean="0"/>
              <a:t>Možnost komentování, sdílení, spolupráce, hodnocení</a:t>
            </a:r>
          </a:p>
          <a:p>
            <a:r>
              <a:rPr lang="cs-CZ" dirty="0" smtClean="0"/>
              <a:t>Spojování dat: </a:t>
            </a:r>
          </a:p>
          <a:p>
            <a:pPr lvl="1"/>
            <a:r>
              <a:rPr lang="cs-CZ" dirty="0">
                <a:effectLst/>
              </a:rPr>
              <a:t>V</a:t>
            </a:r>
            <a:r>
              <a:rPr lang="cs-CZ" dirty="0" smtClean="0">
                <a:effectLst/>
              </a:rPr>
              <a:t>ideo </a:t>
            </a:r>
            <a:r>
              <a:rPr lang="cs-CZ" dirty="0">
                <a:effectLst/>
              </a:rPr>
              <a:t>(</a:t>
            </a:r>
            <a:r>
              <a:rPr lang="cs-CZ" dirty="0" err="1">
                <a:effectLst/>
              </a:rPr>
              <a:t>YouTube</a:t>
            </a:r>
            <a:r>
              <a:rPr lang="cs-CZ" dirty="0">
                <a:effectLst/>
              </a:rPr>
              <a:t> a </a:t>
            </a:r>
            <a:r>
              <a:rPr lang="cs-CZ" dirty="0" err="1">
                <a:effectLst/>
              </a:rPr>
              <a:t>Vimeo</a:t>
            </a:r>
            <a:r>
              <a:rPr lang="cs-CZ" dirty="0">
                <a:effectLst/>
              </a:rPr>
              <a:t>)</a:t>
            </a:r>
          </a:p>
          <a:p>
            <a:pPr lvl="1"/>
            <a:r>
              <a:rPr lang="cs-CZ" dirty="0">
                <a:effectLst/>
              </a:rPr>
              <a:t>Audio (</a:t>
            </a:r>
            <a:r>
              <a:rPr lang="cs-CZ" dirty="0" err="1">
                <a:effectLst/>
              </a:rPr>
              <a:t>SoundCloud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Audioboom</a:t>
            </a:r>
            <a:r>
              <a:rPr lang="cs-CZ" dirty="0">
                <a:effectLst/>
              </a:rPr>
              <a:t>)</a:t>
            </a:r>
          </a:p>
          <a:p>
            <a:pPr lvl="1"/>
            <a:r>
              <a:rPr lang="cs-CZ" dirty="0">
                <a:effectLst/>
              </a:rPr>
              <a:t>Knihy (Amazon, </a:t>
            </a:r>
            <a:r>
              <a:rPr lang="cs-CZ" dirty="0" err="1">
                <a:effectLst/>
              </a:rPr>
              <a:t>Goodreads</a:t>
            </a:r>
            <a:r>
              <a:rPr lang="cs-CZ" dirty="0">
                <a:effectLst/>
              </a:rPr>
              <a:t>)</a:t>
            </a:r>
          </a:p>
          <a:p>
            <a:pPr lvl="1"/>
            <a:r>
              <a:rPr lang="cs-CZ" dirty="0">
                <a:effectLst/>
              </a:rPr>
              <a:t>Články</a:t>
            </a:r>
          </a:p>
          <a:p>
            <a:pPr lvl="1"/>
            <a:r>
              <a:rPr lang="cs-CZ" dirty="0">
                <a:effectLst/>
              </a:rPr>
              <a:t>Vizuální informace (</a:t>
            </a:r>
            <a:r>
              <a:rPr lang="cs-CZ" dirty="0" err="1">
                <a:effectLst/>
              </a:rPr>
              <a:t>Prezi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SlideShare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Imgur</a:t>
            </a:r>
            <a:r>
              <a:rPr lang="cs-CZ" dirty="0">
                <a:effectLst/>
              </a:rPr>
              <a:t>)</a:t>
            </a:r>
          </a:p>
          <a:p>
            <a:endParaRPr lang="cs-CZ" dirty="0"/>
          </a:p>
        </p:txBody>
      </p:sp>
      <p:pic>
        <p:nvPicPr>
          <p:cNvPr id="1028" name="Picture 4" descr="http://interes.blogy.rvp.cz/files/2015/05/bibblio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98" y="-38516"/>
            <a:ext cx="5304626" cy="31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94398" y="-4853"/>
            <a:ext cx="8835859" cy="5956112"/>
          </a:xfrm>
          <a:prstGeom prst="rect">
            <a:avLst/>
          </a:prstGeom>
        </p:spPr>
      </p:pic>
      <p:pic>
        <p:nvPicPr>
          <p:cNvPr id="2050" name="Picture 2" descr="http://interes.blogy.rvp.cz/files/2015/05/bibbli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102"/>
            <a:ext cx="7388795" cy="38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Scoop.it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Tvoří se tematicky </a:t>
            </a:r>
            <a:r>
              <a:rPr lang="cs-CZ" dirty="0"/>
              <a:t>ucelená </a:t>
            </a:r>
            <a:r>
              <a:rPr lang="cs-CZ" dirty="0" smtClean="0"/>
              <a:t>portfolia.</a:t>
            </a:r>
          </a:p>
          <a:p>
            <a:r>
              <a:rPr lang="cs-CZ" dirty="0" smtClean="0"/>
              <a:t>Lze </a:t>
            </a:r>
            <a:r>
              <a:rPr lang="cs-CZ" dirty="0"/>
              <a:t>vkládat odkazy na webové stránky, videa, presentace atp</a:t>
            </a:r>
            <a:r>
              <a:rPr lang="cs-CZ" dirty="0" smtClean="0"/>
              <a:t>.</a:t>
            </a:r>
          </a:p>
          <a:p>
            <a:r>
              <a:rPr lang="cs-CZ" dirty="0" smtClean="0"/>
              <a:t>Materiál může </a:t>
            </a:r>
            <a:r>
              <a:rPr lang="cs-CZ" dirty="0"/>
              <a:t>obsahovat také </a:t>
            </a:r>
            <a:r>
              <a:rPr lang="cs-CZ" dirty="0" smtClean="0"/>
              <a:t>komentář</a:t>
            </a:r>
          </a:p>
          <a:p>
            <a:r>
              <a:rPr lang="cs-CZ" dirty="0" smtClean="0"/>
              <a:t>S příspěvky lze libovolně manipulovat</a:t>
            </a:r>
          </a:p>
          <a:p>
            <a:r>
              <a:rPr lang="cs-CZ" dirty="0" smtClean="0"/>
              <a:t>Podpora spolupráce více tvůrců</a:t>
            </a:r>
          </a:p>
          <a:p>
            <a:r>
              <a:rPr lang="cs-CZ" dirty="0" smtClean="0"/>
              <a:t>Těsná návaznost na osobní portfolia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3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83" y="826230"/>
            <a:ext cx="9130271" cy="51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Jednotlivé části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0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Prostředí: </a:t>
            </a:r>
            <a:r>
              <a:rPr lang="cs-CZ" dirty="0" err="1" smtClean="0"/>
              <a:t>Learning</a:t>
            </a:r>
            <a:r>
              <a:rPr lang="cs-CZ" dirty="0" smtClean="0"/>
              <a:t> Management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otevřených prostředí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eFront</a:t>
            </a:r>
            <a:r>
              <a:rPr lang="cs-CZ" dirty="0"/>
              <a:t> Open Source </a:t>
            </a:r>
            <a:r>
              <a:rPr lang="cs-CZ" dirty="0" smtClean="0"/>
              <a:t>LMS</a:t>
            </a:r>
          </a:p>
          <a:p>
            <a:r>
              <a:rPr lang="cs-CZ" dirty="0"/>
              <a:t>Forma </a:t>
            </a:r>
            <a:r>
              <a:rPr lang="cs-CZ" dirty="0" err="1"/>
              <a:t>Learning</a:t>
            </a:r>
            <a:r>
              <a:rPr lang="cs-CZ" dirty="0"/>
              <a:t> Management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err="1"/>
              <a:t>BusinessLMS</a:t>
            </a:r>
            <a:r>
              <a:rPr lang="cs-CZ" dirty="0"/>
              <a:t> by LMS </a:t>
            </a:r>
            <a:r>
              <a:rPr lang="cs-CZ" dirty="0" err="1" smtClean="0"/>
              <a:t>Global</a:t>
            </a:r>
            <a:endParaRPr lang="cs-CZ" dirty="0" smtClean="0"/>
          </a:p>
          <a:p>
            <a:r>
              <a:rPr lang="cs-CZ" dirty="0" err="1"/>
              <a:t>ATutor's</a:t>
            </a:r>
            <a:r>
              <a:rPr lang="cs-CZ" dirty="0"/>
              <a:t> LMS by </a:t>
            </a:r>
            <a:r>
              <a:rPr lang="cs-CZ" dirty="0" err="1" smtClean="0"/>
              <a:t>ATutor</a:t>
            </a:r>
            <a:endParaRPr lang="cs-CZ" dirty="0" smtClean="0"/>
          </a:p>
          <a:p>
            <a:r>
              <a:rPr lang="cs-CZ" dirty="0" err="1"/>
              <a:t>Chamilo's</a:t>
            </a:r>
            <a:r>
              <a:rPr lang="cs-CZ" dirty="0"/>
              <a:t> LMS</a:t>
            </a:r>
            <a:endParaRPr lang="cs-CZ" dirty="0" smtClean="0"/>
          </a:p>
          <a:p>
            <a:r>
              <a:rPr lang="en-US" dirty="0"/>
              <a:t>Sakai </a:t>
            </a:r>
            <a:r>
              <a:rPr lang="en-US" dirty="0" smtClean="0"/>
              <a:t>OAE</a:t>
            </a:r>
            <a:endParaRPr lang="cs-CZ" dirty="0" smtClean="0"/>
          </a:p>
          <a:p>
            <a:r>
              <a:rPr lang="cs-CZ" dirty="0" smtClean="0"/>
              <a:t>ILIAS</a:t>
            </a:r>
          </a:p>
          <a:p>
            <a:r>
              <a:rPr lang="en-US" dirty="0"/>
              <a:t>Open </a:t>
            </a:r>
            <a:r>
              <a:rPr lang="en-US" dirty="0" err="1" smtClean="0"/>
              <a:t>edX</a:t>
            </a:r>
            <a:endParaRPr lang="cs-CZ" dirty="0" smtClean="0"/>
          </a:p>
          <a:p>
            <a:r>
              <a:rPr lang="cs-CZ" b="1" dirty="0" err="1" smtClean="0"/>
              <a:t>Moodle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497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115" y="2249794"/>
            <a:ext cx="4913051" cy="4296843"/>
          </a:xfrm>
        </p:spPr>
        <p:txBody>
          <a:bodyPr>
            <a:normAutofit/>
          </a:bodyPr>
          <a:lstStyle/>
          <a:p>
            <a:r>
              <a:rPr lang="en-US" dirty="0"/>
              <a:t>Modular Object-Oriented Dynamic Learning </a:t>
            </a:r>
            <a:r>
              <a:rPr lang="en-US" dirty="0" smtClean="0"/>
              <a:t>Environment</a:t>
            </a:r>
            <a:endParaRPr lang="cs-CZ" dirty="0" smtClean="0"/>
          </a:p>
          <a:p>
            <a:r>
              <a:rPr lang="cs-CZ" dirty="0" smtClean="0"/>
              <a:t>Open source LMS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165" y="-81913"/>
            <a:ext cx="5593015" cy="29976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78" y="2736751"/>
            <a:ext cx="3612017" cy="38353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63" y="3235401"/>
            <a:ext cx="3767618" cy="30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MOODLE = </a:t>
            </a:r>
            <a:r>
              <a:rPr lang="en-US" dirty="0">
                <a:effectLst/>
              </a:rPr>
              <a:t>modular object-oriented dynamic learning environment</a:t>
            </a:r>
            <a:endParaRPr lang="cs-CZ" dirty="0" smtClean="0"/>
          </a:p>
          <a:p>
            <a:r>
              <a:rPr lang="cs-CZ" dirty="0" smtClean="0"/>
              <a:t>GNU-GPL</a:t>
            </a:r>
          </a:p>
          <a:p>
            <a:r>
              <a:rPr lang="cs-CZ" dirty="0" smtClean="0"/>
              <a:t>První verze 1999, doba podpory je dva roky na verzi, pak je třeba provést upgrade</a:t>
            </a:r>
          </a:p>
          <a:p>
            <a:r>
              <a:rPr lang="cs-CZ" i="1" dirty="0" smtClean="0"/>
              <a:t>„</a:t>
            </a:r>
            <a:r>
              <a:rPr lang="cs-CZ" i="1" dirty="0" smtClean="0">
                <a:effectLst/>
              </a:rPr>
              <a:t>Existuje </a:t>
            </a:r>
            <a:r>
              <a:rPr lang="cs-CZ" i="1" dirty="0">
                <a:effectLst/>
              </a:rPr>
              <a:t>minimálně </a:t>
            </a:r>
            <a:r>
              <a:rPr lang="cs-CZ" i="1" dirty="0" smtClean="0">
                <a:effectLst/>
              </a:rPr>
              <a:t>7 </a:t>
            </a:r>
            <a:r>
              <a:rPr lang="cs-CZ" i="1" dirty="0">
                <a:effectLst/>
              </a:rPr>
              <a:t>miliónů kurzů, které prochází asi 70 miliónů unikátních uživatelů z 227 zemí světa. Nejvíce registrovaných webů s </a:t>
            </a:r>
            <a:r>
              <a:rPr lang="cs-CZ" i="1" dirty="0" err="1">
                <a:effectLst/>
              </a:rPr>
              <a:t>Moodle</a:t>
            </a:r>
            <a:r>
              <a:rPr lang="cs-CZ" i="1" dirty="0">
                <a:effectLst/>
              </a:rPr>
              <a:t> mají USA – 8600, následované Španělskem 4700, Brazílií 3700 a téměř třemi tisíci ve Spojeném království</a:t>
            </a:r>
            <a:r>
              <a:rPr lang="cs-CZ" i="1" dirty="0" smtClean="0">
                <a:effectLst/>
              </a:rPr>
              <a:t>.</a:t>
            </a:r>
            <a:r>
              <a:rPr lang="cs-CZ" i="1" dirty="0" smtClean="0"/>
              <a:t>“</a:t>
            </a:r>
          </a:p>
          <a:p>
            <a:r>
              <a:rPr lang="cs-CZ" dirty="0" smtClean="0">
                <a:effectLst/>
              </a:rPr>
              <a:t>Problémem je velká fragmentace - největší </a:t>
            </a:r>
            <a:r>
              <a:rPr lang="cs-CZ" dirty="0">
                <a:effectLst/>
              </a:rPr>
              <a:t>podíl má </a:t>
            </a:r>
            <a:r>
              <a:rPr lang="cs-CZ" dirty="0" smtClean="0">
                <a:effectLst/>
              </a:rPr>
              <a:t>verze </a:t>
            </a:r>
            <a:r>
              <a:rPr lang="cs-CZ" dirty="0">
                <a:effectLst/>
              </a:rPr>
              <a:t>1.9 z roku </a:t>
            </a:r>
            <a:r>
              <a:rPr lang="cs-CZ" dirty="0" smtClean="0">
                <a:effectLst/>
              </a:rPr>
              <a:t>2008, která nemá již tři roky technickou podporu ani bezpečnostní úpravy.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1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>
                <a:effectLst/>
              </a:rPr>
              <a:t>Moodle</a:t>
            </a:r>
            <a:r>
              <a:rPr lang="cs-CZ" dirty="0" smtClean="0">
                <a:effectLst/>
              </a:rPr>
              <a:t> je vyvíjen v </a:t>
            </a:r>
            <a:r>
              <a:rPr lang="cs-CZ" dirty="0" err="1" smtClean="0">
                <a:effectLst/>
              </a:rPr>
              <a:t>Apache</a:t>
            </a: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a PHP</a:t>
            </a:r>
            <a:r>
              <a:rPr lang="cs-CZ" dirty="0" smtClean="0">
                <a:effectLst/>
              </a:rPr>
              <a:t>, pro svůj chod potřebuje databázi (podporovány jsou </a:t>
            </a:r>
            <a:r>
              <a:rPr lang="cs-CZ" dirty="0" err="1">
                <a:effectLst/>
              </a:rPr>
              <a:t>PostgreSQL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MySQL</a:t>
            </a:r>
            <a:r>
              <a:rPr lang="cs-CZ" dirty="0">
                <a:effectLst/>
              </a:rPr>
              <a:t> a </a:t>
            </a:r>
            <a:r>
              <a:rPr lang="cs-CZ" dirty="0" err="1" smtClean="0">
                <a:effectLst/>
              </a:rPr>
              <a:t>MariaDB</a:t>
            </a:r>
            <a:r>
              <a:rPr lang="cs-CZ" dirty="0" smtClean="0">
                <a:effectLst/>
              </a:rPr>
              <a:t> a částečně </a:t>
            </a:r>
            <a:r>
              <a:rPr lang="cs-CZ" dirty="0" err="1" smtClean="0">
                <a:effectLst/>
              </a:rPr>
              <a:t>Oracle</a:t>
            </a:r>
            <a:r>
              <a:rPr lang="cs-CZ" dirty="0" smtClean="0">
                <a:effectLst/>
              </a:rPr>
              <a:t>)</a:t>
            </a:r>
          </a:p>
          <a:p>
            <a:r>
              <a:rPr lang="cs-CZ" dirty="0" smtClean="0">
                <a:effectLst/>
              </a:rPr>
              <a:t>HW : 160</a:t>
            </a:r>
            <a:r>
              <a:rPr lang="cs-CZ" dirty="0">
                <a:effectLst/>
              </a:rPr>
              <a:t> MB místa na samotnou instalaci (k tomu je ale připočíst prostor pro materiály, vzhledy, </a:t>
            </a:r>
            <a:r>
              <a:rPr lang="cs-CZ" dirty="0" err="1">
                <a:effectLst/>
              </a:rPr>
              <a:t>pluginy</a:t>
            </a:r>
            <a:r>
              <a:rPr lang="cs-CZ" dirty="0">
                <a:effectLst/>
              </a:rPr>
              <a:t>, data o uživatelích atp</a:t>
            </a:r>
            <a:r>
              <a:rPr lang="cs-CZ" dirty="0"/>
              <a:t>.), požadavky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procesor </a:t>
            </a:r>
            <a:r>
              <a:rPr lang="cs-CZ" dirty="0">
                <a:effectLst/>
              </a:rPr>
              <a:t>s 1 GHz, ale doporučena je </a:t>
            </a:r>
            <a:r>
              <a:rPr lang="cs-CZ" dirty="0" smtClean="0">
                <a:effectLst/>
              </a:rPr>
              <a:t>dvojnásobná</a:t>
            </a:r>
          </a:p>
          <a:p>
            <a:r>
              <a:rPr lang="cs-CZ" dirty="0" smtClean="0">
                <a:effectLst/>
              </a:rPr>
              <a:t>256</a:t>
            </a:r>
            <a:r>
              <a:rPr lang="cs-CZ" dirty="0">
                <a:effectLst/>
              </a:rPr>
              <a:t> MB RAM, což je ale spíše symbolické. Pro reálný chod s více uživateli lze počítat přibližně s 1 GB na 20 osob pro rychlý a stabilní běh</a:t>
            </a:r>
            <a:r>
              <a:rPr lang="cs-CZ" dirty="0" smtClean="0">
                <a:effectLst/>
              </a:rPr>
              <a:t>. Což u velkých kurzů není v součtu málo.</a:t>
            </a:r>
          </a:p>
          <a:p>
            <a:r>
              <a:rPr lang="cs-CZ" dirty="0">
                <a:effectLst/>
              </a:rPr>
              <a:t>Instalace samotná probíhá téměř automaticky z prostředí webového prohlížeče. Před jejím spuštěním je třeba ručně vytvořit databázový záznam (čtyři prázdné tabulky s patřičnými přístupovými právy) a adresář na disku, ideálně mimo webově dostupnou část. Pak již stačí jen </a:t>
            </a:r>
            <a:r>
              <a:rPr lang="cs-CZ" dirty="0" err="1">
                <a:effectLst/>
              </a:rPr>
              <a:t>proklikat</a:t>
            </a:r>
            <a:r>
              <a:rPr lang="cs-CZ" dirty="0">
                <a:effectLst/>
              </a:rPr>
              <a:t> instalaci. </a:t>
            </a:r>
            <a:endParaRPr lang="cs-CZ" dirty="0" smtClean="0">
              <a:effectLst/>
            </a:endParaRPr>
          </a:p>
          <a:p>
            <a:r>
              <a:rPr lang="cs-CZ" dirty="0" err="1" smtClean="0">
                <a:effectLst/>
              </a:rPr>
              <a:t>Moodle</a:t>
            </a:r>
            <a:r>
              <a:rPr lang="cs-CZ" dirty="0" smtClean="0">
                <a:effectLst/>
              </a:rPr>
              <a:t> má také podporu lokální instalace</a:t>
            </a:r>
          </a:p>
        </p:txBody>
      </p:sp>
    </p:spTree>
    <p:extLst>
      <p:ext uri="{BB962C8B-B14F-4D97-AF65-F5344CB8AC3E}">
        <p14:creationId xmlns:p14="http://schemas.microsoft.com/office/powerpoint/2010/main" val="10785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source není jen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Myšlenka otevřenosti: dát určité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k dispozici všem</a:t>
            </a:r>
          </a:p>
          <a:p>
            <a:r>
              <a:rPr lang="cs-CZ" dirty="0" err="1" smtClean="0"/>
              <a:t>Eric</a:t>
            </a:r>
            <a:r>
              <a:rPr lang="cs-CZ" dirty="0" smtClean="0"/>
              <a:t> S. Raymond: Katedrála a tržiště: nic není zadarmo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Open source ve vzdělávacích platformách</a:t>
            </a:r>
          </a:p>
          <a:p>
            <a:r>
              <a:rPr lang="cs-CZ" dirty="0" smtClean="0"/>
              <a:t>Open source ve vzdělávacích kurzech</a:t>
            </a:r>
          </a:p>
          <a:p>
            <a:r>
              <a:rPr lang="cs-CZ" dirty="0" smtClean="0"/>
              <a:t>Open source ve vzdělávacích programech</a:t>
            </a:r>
          </a:p>
          <a:p>
            <a:r>
              <a:rPr lang="cs-CZ" dirty="0" smtClean="0"/>
              <a:t>Open source ve vzdělávacích datech</a:t>
            </a:r>
          </a:p>
          <a:p>
            <a:r>
              <a:rPr lang="cs-CZ" dirty="0" smtClean="0"/>
              <a:t>Open source ve vědeckých článcích</a:t>
            </a:r>
          </a:p>
          <a:p>
            <a:r>
              <a:rPr lang="cs-CZ" dirty="0" smtClean="0"/>
              <a:t>Open source v učebních materiálech</a:t>
            </a:r>
          </a:p>
          <a:p>
            <a:r>
              <a:rPr lang="cs-CZ" dirty="0" smtClean="0"/>
              <a:t>Open source ve vědeckých v metodických postupech</a:t>
            </a:r>
          </a:p>
          <a:p>
            <a:r>
              <a:rPr lang="cs-CZ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3479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moduly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effectLst/>
              </a:rPr>
              <a:t>Slovníky a </a:t>
            </a:r>
            <a:r>
              <a:rPr lang="cs-CZ" dirty="0" smtClean="0">
                <a:effectLst/>
              </a:rPr>
              <a:t>databáze</a:t>
            </a:r>
          </a:p>
          <a:p>
            <a:r>
              <a:rPr lang="cs-CZ" dirty="0">
                <a:effectLst/>
              </a:rPr>
              <a:t>Ankety, průzkumy, </a:t>
            </a:r>
            <a:r>
              <a:rPr lang="cs-CZ" dirty="0" smtClean="0">
                <a:effectLst/>
              </a:rPr>
              <a:t>dotazování</a:t>
            </a:r>
          </a:p>
          <a:p>
            <a:r>
              <a:rPr lang="cs-CZ" dirty="0">
                <a:effectLst/>
              </a:rPr>
              <a:t>D</a:t>
            </a:r>
            <a:r>
              <a:rPr lang="cs-CZ" dirty="0" smtClean="0">
                <a:effectLst/>
              </a:rPr>
              <a:t>iskusní fóra</a:t>
            </a:r>
          </a:p>
          <a:p>
            <a:r>
              <a:rPr lang="cs-CZ" dirty="0" smtClean="0">
                <a:effectLst/>
              </a:rPr>
              <a:t>Chat</a:t>
            </a:r>
          </a:p>
          <a:p>
            <a:r>
              <a:rPr lang="cs-CZ" dirty="0" smtClean="0">
                <a:effectLst/>
              </a:rPr>
              <a:t>Testy</a:t>
            </a:r>
          </a:p>
          <a:p>
            <a:r>
              <a:rPr lang="cs-CZ" dirty="0" smtClean="0">
                <a:effectLst/>
              </a:rPr>
              <a:t>Přednáška</a:t>
            </a:r>
          </a:p>
          <a:p>
            <a:r>
              <a:rPr lang="cs-CZ" dirty="0" smtClean="0">
                <a:effectLst/>
              </a:rPr>
              <a:t>Workshop</a:t>
            </a:r>
          </a:p>
          <a:p>
            <a:r>
              <a:rPr lang="cs-CZ" dirty="0" smtClean="0">
                <a:effectLst/>
              </a:rPr>
              <a:t>Wiki</a:t>
            </a:r>
          </a:p>
          <a:p>
            <a:r>
              <a:rPr lang="cs-CZ" dirty="0" smtClean="0">
                <a:effectLst/>
              </a:rPr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činností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Event</a:t>
            </a:r>
            <a:r>
              <a:rPr lang="cs-CZ" dirty="0"/>
              <a:t> </a:t>
            </a:r>
            <a:r>
              <a:rPr lang="cs-CZ" dirty="0" smtClean="0"/>
              <a:t>monitoring</a:t>
            </a:r>
          </a:p>
          <a:p>
            <a:r>
              <a:rPr lang="cs-CZ" dirty="0"/>
              <a:t>Souhrnné </a:t>
            </a:r>
            <a:r>
              <a:rPr lang="cs-CZ" dirty="0" smtClean="0"/>
              <a:t>statistiky</a:t>
            </a:r>
          </a:p>
          <a:p>
            <a:r>
              <a:rPr lang="cs-CZ" dirty="0" err="1"/>
              <a:t>Participation</a:t>
            </a:r>
            <a:r>
              <a:rPr lang="cs-CZ" dirty="0"/>
              <a:t> </a:t>
            </a:r>
            <a:r>
              <a:rPr lang="cs-CZ" dirty="0" smtClean="0"/>
              <a:t>report</a:t>
            </a:r>
          </a:p>
          <a:p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smtClean="0"/>
              <a:t>report</a:t>
            </a:r>
          </a:p>
          <a:p>
            <a:r>
              <a:rPr lang="cs-CZ" dirty="0"/>
              <a:t>Log </a:t>
            </a:r>
            <a:r>
              <a:rPr lang="cs-CZ" dirty="0" smtClean="0"/>
              <a:t>soubory</a:t>
            </a:r>
          </a:p>
          <a:p>
            <a:r>
              <a:rPr lang="cs-CZ" dirty="0" smtClean="0"/>
              <a:t>Odznáčky</a:t>
            </a:r>
          </a:p>
          <a:p>
            <a:r>
              <a:rPr lang="cs-CZ" dirty="0" smtClean="0"/>
              <a:t>Externí nástroje: </a:t>
            </a:r>
            <a:r>
              <a:rPr lang="cs-CZ" dirty="0" err="1" smtClean="0"/>
              <a:t>Piwik</a:t>
            </a:r>
            <a:r>
              <a:rPr lang="cs-CZ" dirty="0" smtClean="0"/>
              <a:t> </a:t>
            </a:r>
            <a:r>
              <a:rPr lang="cs-CZ" dirty="0" err="1"/>
              <a:t>Analytics</a:t>
            </a:r>
            <a:r>
              <a:rPr lang="cs-CZ" dirty="0"/>
              <a:t> či </a:t>
            </a:r>
            <a:r>
              <a:rPr lang="cs-CZ" dirty="0" err="1"/>
              <a:t>SmartKlass</a:t>
            </a:r>
            <a:r>
              <a:rPr lang="cs-CZ" dirty="0" smtClean="0"/>
              <a:t>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6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kurzy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1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</a:t>
            </a:r>
            <a:r>
              <a:rPr lang="cs-CZ" dirty="0" err="1" smtClean="0"/>
              <a:t>dX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115" y="2249794"/>
            <a:ext cx="4938924" cy="354079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hlinkClick r:id="rId2"/>
              </a:rPr>
              <a:t>https://www.edx.org</a:t>
            </a:r>
            <a:endParaRPr lang="cs-CZ" dirty="0" smtClean="0"/>
          </a:p>
          <a:p>
            <a:r>
              <a:rPr lang="en-US" dirty="0" smtClean="0"/>
              <a:t>Harvard University a Massachusetts Institute of </a:t>
            </a:r>
            <a:r>
              <a:rPr lang="cs-CZ" dirty="0" smtClean="0"/>
              <a:t>Technology.</a:t>
            </a:r>
          </a:p>
          <a:p>
            <a:r>
              <a:rPr lang="cs-CZ" dirty="0" smtClean="0"/>
              <a:t>Dnes se postupně přidávají další.</a:t>
            </a:r>
          </a:p>
          <a:p>
            <a:r>
              <a:rPr lang="cs-CZ" dirty="0" smtClean="0"/>
              <a:t>Spojení videa, diskusí, projektů a testů.</a:t>
            </a:r>
          </a:p>
          <a:p>
            <a:r>
              <a:rPr lang="cs-CZ" dirty="0" smtClean="0"/>
              <a:t>Možnost zisku certifikátu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30" y="138880"/>
            <a:ext cx="6067612" cy="51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115" y="2249794"/>
            <a:ext cx="4775065" cy="354079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hlinkClick r:id="rId2"/>
              </a:rPr>
              <a:t>https://www.coursera.org</a:t>
            </a:r>
            <a:endParaRPr lang="cs-CZ" dirty="0" smtClean="0"/>
          </a:p>
          <a:p>
            <a:r>
              <a:rPr lang="cs-CZ" dirty="0" err="1" smtClean="0"/>
              <a:t>Standford</a:t>
            </a:r>
            <a:r>
              <a:rPr lang="cs-CZ" dirty="0" smtClean="0"/>
              <a:t> University, University </a:t>
            </a:r>
            <a:r>
              <a:rPr lang="cs-CZ" dirty="0" err="1" smtClean="0"/>
              <a:t>of</a:t>
            </a:r>
            <a:r>
              <a:rPr lang="cs-CZ" dirty="0" smtClean="0"/>
              <a:t> Michigan, 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Pennsylvania</a:t>
            </a:r>
            <a:r>
              <a:rPr lang="cs-CZ" dirty="0" smtClean="0"/>
              <a:t>, University </a:t>
            </a:r>
            <a:r>
              <a:rPr lang="cs-CZ" dirty="0" err="1" smtClean="0"/>
              <a:t>of</a:t>
            </a:r>
            <a:r>
              <a:rPr lang="cs-CZ" dirty="0" smtClean="0"/>
              <a:t> Illinois či </a:t>
            </a:r>
            <a:r>
              <a:rPr lang="cs-CZ" dirty="0" err="1" smtClean="0"/>
              <a:t>Princeton</a:t>
            </a:r>
            <a:r>
              <a:rPr lang="cs-CZ" dirty="0" smtClean="0"/>
              <a:t> University a postupně se připojují další špičková (nejen) americká univerzitní pracoviště. 136 dodavatelů.</a:t>
            </a:r>
          </a:p>
          <a:p>
            <a:r>
              <a:rPr lang="cs-CZ" dirty="0" smtClean="0"/>
              <a:t>Tlak na kvalitu, certifikáty.</a:t>
            </a:r>
          </a:p>
          <a:p>
            <a:r>
              <a:rPr lang="cs-CZ" dirty="0" smtClean="0"/>
              <a:t>Důraz kladen na video, testy a projekty.</a:t>
            </a:r>
          </a:p>
          <a:p>
            <a:r>
              <a:rPr lang="cs-CZ" dirty="0" smtClean="0"/>
              <a:t>1474 kurzů</a:t>
            </a:r>
          </a:p>
          <a:p>
            <a:r>
              <a:rPr lang="cs-CZ" dirty="0" smtClean="0"/>
              <a:t>Řada komplexních specializací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18" y="-52859"/>
            <a:ext cx="6542107" cy="30635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704" y="3136803"/>
            <a:ext cx="5493595" cy="35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Khan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2006 </a:t>
            </a:r>
            <a:r>
              <a:rPr lang="cs-CZ" dirty="0" err="1" smtClean="0"/>
              <a:t>Salman</a:t>
            </a:r>
            <a:r>
              <a:rPr lang="cs-CZ" dirty="0" smtClean="0"/>
              <a:t> </a:t>
            </a:r>
            <a:r>
              <a:rPr lang="cs-CZ" dirty="0" err="1" smtClean="0"/>
              <a:t>Khan</a:t>
            </a:r>
            <a:endParaRPr lang="cs-CZ" dirty="0" smtClean="0"/>
          </a:p>
          <a:p>
            <a:r>
              <a:rPr lang="cs-CZ" dirty="0" smtClean="0"/>
              <a:t>Od ZŠ po universitu</a:t>
            </a:r>
          </a:p>
          <a:p>
            <a:r>
              <a:rPr lang="cs-CZ" dirty="0" smtClean="0"/>
              <a:t>Základ je ve videu – dnes je jich přes 3500 na </a:t>
            </a:r>
            <a:r>
              <a:rPr lang="cs-CZ" dirty="0" err="1" smtClean="0"/>
              <a:t>YouTube</a:t>
            </a:r>
            <a:r>
              <a:rPr lang="cs-CZ" dirty="0" smtClean="0"/>
              <a:t>.</a:t>
            </a:r>
          </a:p>
          <a:p>
            <a:r>
              <a:rPr lang="cs-CZ" dirty="0" smtClean="0"/>
              <a:t>Hodně matematiky a přírodních věd.</a:t>
            </a:r>
          </a:p>
          <a:p>
            <a:r>
              <a:rPr lang="cs-CZ" dirty="0" smtClean="0"/>
              <a:t>Postupně testy, </a:t>
            </a:r>
            <a:r>
              <a:rPr lang="cs-CZ" dirty="0" err="1" smtClean="0"/>
              <a:t>gamifikace</a:t>
            </a:r>
            <a:r>
              <a:rPr lang="cs-CZ" dirty="0" smtClean="0"/>
              <a:t> a další prvky.</a:t>
            </a:r>
          </a:p>
          <a:p>
            <a:r>
              <a:rPr lang="cs-CZ" dirty="0" smtClean="0"/>
              <a:t>http://www.khanacademy.org/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4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source software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9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zajímavých aplikací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cs-CZ" dirty="0" err="1" smtClean="0"/>
              <a:t>SciDAVis</a:t>
            </a:r>
            <a:endParaRPr lang="cs-CZ" dirty="0" smtClean="0"/>
          </a:p>
          <a:p>
            <a:r>
              <a:rPr lang="cs-CZ" dirty="0" smtClean="0"/>
              <a:t>GIMP</a:t>
            </a:r>
          </a:p>
          <a:p>
            <a:r>
              <a:rPr lang="cs-CZ" dirty="0" err="1" smtClean="0"/>
              <a:t>Scribus</a:t>
            </a:r>
            <a:endParaRPr lang="cs-CZ" dirty="0" smtClean="0"/>
          </a:p>
          <a:p>
            <a:r>
              <a:rPr lang="cs-CZ" dirty="0" smtClean="0"/>
              <a:t>Open </a:t>
            </a:r>
            <a:r>
              <a:rPr lang="cs-CZ" dirty="0" err="1" smtClean="0"/>
              <a:t>Sankoré</a:t>
            </a:r>
            <a:endParaRPr lang="cs-CZ" dirty="0" smtClean="0"/>
          </a:p>
          <a:p>
            <a:r>
              <a:rPr lang="cs-CZ" dirty="0" smtClean="0"/>
              <a:t>Step</a:t>
            </a:r>
          </a:p>
          <a:p>
            <a:r>
              <a:rPr lang="cs-CZ" dirty="0" err="1" smtClean="0"/>
              <a:t>Marble</a:t>
            </a:r>
            <a:endParaRPr lang="cs-CZ" dirty="0" smtClean="0"/>
          </a:p>
          <a:p>
            <a:r>
              <a:rPr lang="cs-CZ" dirty="0" err="1" smtClean="0"/>
              <a:t>Kalzium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Kstars</a:t>
            </a:r>
            <a:endParaRPr lang="cs-CZ" dirty="0"/>
          </a:p>
          <a:p>
            <a:r>
              <a:rPr lang="cs-CZ" dirty="0" err="1" smtClean="0"/>
              <a:t>wxMAxima</a:t>
            </a:r>
            <a:endParaRPr lang="cs-CZ" dirty="0" smtClean="0"/>
          </a:p>
          <a:p>
            <a:r>
              <a:rPr lang="cs-CZ" dirty="0" smtClean="0"/>
              <a:t>Dr. </a:t>
            </a:r>
            <a:r>
              <a:rPr lang="cs-CZ" dirty="0" err="1" smtClean="0"/>
              <a:t>Geo</a:t>
            </a:r>
            <a:endParaRPr lang="cs-CZ" dirty="0" smtClean="0"/>
          </a:p>
          <a:p>
            <a:r>
              <a:rPr lang="cs-CZ" dirty="0" err="1" smtClean="0"/>
              <a:t>Stellarium</a:t>
            </a:r>
            <a:endParaRPr lang="cs-CZ" dirty="0" smtClean="0"/>
          </a:p>
          <a:p>
            <a:r>
              <a:rPr lang="cs-CZ" dirty="0" smtClean="0"/>
              <a:t>ZIM</a:t>
            </a:r>
          </a:p>
          <a:p>
            <a:r>
              <a:rPr lang="cs-CZ" dirty="0" err="1" smtClean="0"/>
              <a:t>Anki</a:t>
            </a:r>
            <a:endParaRPr lang="cs-CZ" dirty="0" smtClean="0"/>
          </a:p>
          <a:p>
            <a:r>
              <a:rPr lang="cs-CZ" dirty="0" err="1" smtClean="0"/>
              <a:t>FreeMind</a:t>
            </a:r>
            <a:endParaRPr lang="cs-CZ" dirty="0" smtClean="0"/>
          </a:p>
          <a:p>
            <a:r>
              <a:rPr lang="cs-CZ" dirty="0" err="1" smtClean="0"/>
              <a:t>Rocs</a:t>
            </a:r>
            <a:endParaRPr lang="cs-CZ" dirty="0" smtClean="0"/>
          </a:p>
          <a:p>
            <a:r>
              <a:rPr lang="cs-CZ" dirty="0" smtClean="0"/>
              <a:t>R</a:t>
            </a:r>
          </a:p>
          <a:p>
            <a:r>
              <a:rPr lang="cs-CZ" dirty="0" err="1" smtClean="0"/>
              <a:t>LibreOffice</a:t>
            </a:r>
            <a:endParaRPr lang="cs-CZ" dirty="0" smtClean="0"/>
          </a:p>
          <a:p>
            <a:r>
              <a:rPr lang="cs-CZ" dirty="0" err="1" smtClean="0"/>
              <a:t>Lazarus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vědecká data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6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arXiv.org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115" y="2249794"/>
            <a:ext cx="5766844" cy="354079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Vznik v roce 1991.</a:t>
            </a:r>
          </a:p>
          <a:p>
            <a:r>
              <a:rPr lang="cs-CZ" dirty="0" smtClean="0"/>
              <a:t>Databáze volně dostupných preprintů z fyziky, matematiky, astronomie a dalších oborů.</a:t>
            </a:r>
          </a:p>
          <a:p>
            <a:r>
              <a:rPr lang="cs-CZ" dirty="0" smtClean="0"/>
              <a:t>Každý měsíc tisíce nových článků.</a:t>
            </a:r>
          </a:p>
          <a:p>
            <a:r>
              <a:rPr lang="cs-CZ" dirty="0" smtClean="0"/>
              <a:t>Lze v nich vyhledávat, stahovat je a pracovat s nimi.</a:t>
            </a:r>
          </a:p>
          <a:p>
            <a:r>
              <a:rPr lang="cs-CZ" dirty="0" smtClean="0"/>
              <a:t>Ve výuce tak můžeme používat nejaktuálnější data a zároveň ukázat, jak vypadají výstupy fyzikální či astronomické vědy.</a:t>
            </a:r>
          </a:p>
          <a:p>
            <a:r>
              <a:rPr lang="cs-CZ" dirty="0" smtClean="0"/>
              <a:t>Je nutný předvýběr zajímavých a dostupných textů.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39" y="894"/>
            <a:ext cx="5401285" cy="38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Modulární programování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Modulární programování: složitý problém vyřeším tím, že dám dohromady řadu již hotových a známých komponent a přidám něco vlastního:</a:t>
            </a:r>
          </a:p>
          <a:p>
            <a:pPr lvl="1"/>
            <a:r>
              <a:rPr lang="cs-CZ" dirty="0" smtClean="0"/>
              <a:t>Vlastní modul</a:t>
            </a:r>
          </a:p>
          <a:p>
            <a:pPr lvl="1"/>
            <a:r>
              <a:rPr lang="cs-CZ" dirty="0" smtClean="0"/>
              <a:t>Vlastní grafické prostředí</a:t>
            </a:r>
          </a:p>
          <a:p>
            <a:pPr lvl="1"/>
            <a:r>
              <a:rPr lang="cs-CZ" dirty="0" smtClean="0"/>
              <a:t>Vlastní myšlenku</a:t>
            </a:r>
          </a:p>
          <a:p>
            <a:pPr lvl="1"/>
            <a:r>
              <a:rPr lang="cs-CZ" dirty="0" smtClean="0"/>
              <a:t>Vlastní příběh</a:t>
            </a:r>
          </a:p>
          <a:p>
            <a:pPr lvl="1"/>
            <a:r>
              <a:rPr lang="cs-CZ" dirty="0" smtClean="0"/>
              <a:t>Vlastní model využití</a:t>
            </a:r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Jde to tak i ve vzdělávání?</a:t>
            </a:r>
          </a:p>
        </p:txBody>
      </p:sp>
    </p:spTree>
    <p:extLst>
      <p:ext uri="{BB962C8B-B14F-4D97-AF65-F5344CB8AC3E}">
        <p14:creationId xmlns:p14="http://schemas.microsoft.com/office/powerpoint/2010/main" val="21676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of Identifications, Measurements, and Bibliography of Astronomical </a:t>
            </a:r>
            <a:r>
              <a:rPr lang="en-US" dirty="0" smtClean="0"/>
              <a:t>Data</a:t>
            </a:r>
            <a:r>
              <a:rPr lang="cs-CZ" dirty="0" smtClean="0"/>
              <a:t>.</a:t>
            </a:r>
          </a:p>
          <a:p>
            <a:r>
              <a:rPr lang="cs-CZ" dirty="0" smtClean="0"/>
              <a:t>Databáze astronomických objektů s celou řadou informací – od lokalizace, přes velikost až po spektrální třídu či pozorovanou velikost.</a:t>
            </a:r>
          </a:p>
          <a:p>
            <a:r>
              <a:rPr lang="cs-CZ" dirty="0" smtClean="0"/>
              <a:t>Existuje zde prohlížeč CDS s fotografiemi oblohy a pěknou vizuální podobou dat.</a:t>
            </a:r>
          </a:p>
          <a:p>
            <a:r>
              <a:rPr lang="cs-CZ" dirty="0" smtClean="0"/>
              <a:t>Řada grafů, fotografií a dalších dat.</a:t>
            </a:r>
          </a:p>
          <a:p>
            <a:r>
              <a:rPr lang="cs-CZ" dirty="0" smtClean="0"/>
              <a:t>Žáci mohou sami počítat a studovat hvězdy stejně, jako současní astrofyzici.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2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28" y="1905377"/>
            <a:ext cx="7418314" cy="36487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SIMBAD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682"/>
            <a:ext cx="4158488" cy="452425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63" y="3729733"/>
            <a:ext cx="5615161" cy="31403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37" y="-90997"/>
            <a:ext cx="6069087" cy="31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Skyview</a:t>
            </a:r>
            <a:r>
              <a:rPr lang="cs-CZ" dirty="0" smtClean="0"/>
              <a:t> – zobrazí snímek objektu v dané frekvenci</a:t>
            </a:r>
          </a:p>
          <a:p>
            <a:r>
              <a:rPr lang="cs-CZ" dirty="0" smtClean="0"/>
              <a:t>NASA – zdroj dat všeho druhu (od obrázků z </a:t>
            </a:r>
            <a:r>
              <a:rPr lang="cs-CZ" dirty="0" err="1" smtClean="0"/>
              <a:t>Hubbleova</a:t>
            </a:r>
            <a:r>
              <a:rPr lang="cs-CZ" dirty="0" smtClean="0"/>
              <a:t> teleskopu po </a:t>
            </a:r>
            <a:r>
              <a:rPr lang="cs-CZ" dirty="0"/>
              <a:t>výpočet X-</a:t>
            </a:r>
            <a:r>
              <a:rPr lang="cs-CZ" dirty="0" err="1"/>
              <a:t>Ray</a:t>
            </a:r>
            <a:r>
              <a:rPr lang="cs-CZ" dirty="0"/>
              <a:t> Background daného </a:t>
            </a:r>
            <a:r>
              <a:rPr lang="cs-CZ" dirty="0" smtClean="0"/>
              <a:t>objektu)</a:t>
            </a:r>
          </a:p>
          <a:p>
            <a:r>
              <a:rPr lang="cs-CZ" dirty="0"/>
              <a:t>MAST </a:t>
            </a:r>
            <a:r>
              <a:rPr lang="cs-CZ" dirty="0" err="1" smtClean="0"/>
              <a:t>Portal</a:t>
            </a:r>
            <a:r>
              <a:rPr lang="cs-CZ" dirty="0"/>
              <a:t> </a:t>
            </a:r>
            <a:r>
              <a:rPr lang="cs-CZ" dirty="0" smtClean="0"/>
              <a:t>– všechna dostupná pozorovaná data (spektra, fotografie,…) na jednom místě. Vše se dá prohlížet stahovat, analyzovat.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52" y="893"/>
            <a:ext cx="8835772" cy="575232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885"/>
            <a:ext cx="7034978" cy="46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inspirace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2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 tooltip="elearning industry"/>
              </a:rPr>
              <a:t>The eLearning Industry</a:t>
            </a:r>
            <a:r>
              <a:rPr lang="en-US" dirty="0"/>
              <a:t> 440+ eLearning </a:t>
            </a:r>
            <a:r>
              <a:rPr lang="en-US" dirty="0" smtClean="0"/>
              <a:t>Authors</a:t>
            </a:r>
            <a:endParaRPr lang="cs-CZ" dirty="0" smtClean="0"/>
          </a:p>
          <a:p>
            <a:r>
              <a:rPr lang="en-US" u="sng" dirty="0">
                <a:hlinkClick r:id="rId3" tooltip="top elearning blogs"/>
              </a:rPr>
              <a:t>eLearning Feeds</a:t>
            </a:r>
            <a:r>
              <a:rPr lang="en-US" dirty="0"/>
              <a:t>  500+ Top eLearning </a:t>
            </a:r>
            <a:r>
              <a:rPr lang="en-US" dirty="0" smtClean="0"/>
              <a:t>Blogs</a:t>
            </a:r>
            <a:endParaRPr lang="cs-CZ" dirty="0" smtClean="0"/>
          </a:p>
          <a:p>
            <a:r>
              <a:rPr lang="cs-CZ" u="sng" dirty="0" err="1">
                <a:hlinkClick r:id="rId4" tooltip="elearning weekly"/>
              </a:rPr>
              <a:t>eLearning</a:t>
            </a:r>
            <a:r>
              <a:rPr lang="cs-CZ" u="sng" dirty="0">
                <a:hlinkClick r:id="rId4" tooltip="elearning weekly"/>
              </a:rPr>
              <a:t> </a:t>
            </a:r>
            <a:r>
              <a:rPr lang="cs-CZ" u="sng" dirty="0" err="1">
                <a:hlinkClick r:id="rId4" tooltip="elearning weekly"/>
              </a:rPr>
              <a:t>Weekly</a:t>
            </a:r>
            <a:r>
              <a:rPr lang="cs-CZ" dirty="0"/>
              <a:t>  9,900+ </a:t>
            </a:r>
            <a:r>
              <a:rPr lang="cs-CZ" dirty="0" err="1" smtClean="0"/>
              <a:t>Subscribers</a:t>
            </a:r>
            <a:endParaRPr lang="cs-CZ" dirty="0" smtClean="0"/>
          </a:p>
          <a:p>
            <a:r>
              <a:rPr lang="en-US" u="sng" dirty="0">
                <a:hlinkClick r:id="rId5" tooltip="elearning tags"/>
              </a:rPr>
              <a:t>eLearning Tags</a:t>
            </a:r>
            <a:r>
              <a:rPr lang="en-US" dirty="0"/>
              <a:t>  4,900+ eLearning </a:t>
            </a:r>
            <a:r>
              <a:rPr lang="en-US" dirty="0" smtClean="0"/>
              <a:t>Submissions</a:t>
            </a:r>
            <a:endParaRPr lang="cs-CZ" dirty="0" smtClean="0"/>
          </a:p>
          <a:p>
            <a:r>
              <a:rPr lang="cs-CZ" u="sng" dirty="0" err="1">
                <a:hlinkClick r:id="rId6" tooltip="elearning interviews magazine"/>
              </a:rPr>
              <a:t>eLearning</a:t>
            </a:r>
            <a:r>
              <a:rPr lang="cs-CZ" u="sng" dirty="0">
                <a:hlinkClick r:id="rId6" tooltip="elearning interviews magazine"/>
              </a:rPr>
              <a:t> </a:t>
            </a:r>
            <a:r>
              <a:rPr lang="cs-CZ" u="sng" dirty="0" err="1">
                <a:hlinkClick r:id="rId6" tooltip="elearning interviews magazine"/>
              </a:rPr>
              <a:t>Interviews</a:t>
            </a:r>
            <a:r>
              <a:rPr lang="cs-CZ" u="sng" dirty="0">
                <a:hlinkClick r:id="rId6" tooltip="elearning interviews magazine"/>
              </a:rPr>
              <a:t> </a:t>
            </a:r>
            <a:r>
              <a:rPr lang="cs-CZ" u="sng" dirty="0" err="1" smtClean="0">
                <a:hlinkClick r:id="rId6" tooltip="elearning interviews magazine"/>
              </a:rPr>
              <a:t>Magazine</a:t>
            </a:r>
            <a:endParaRPr lang="cs-CZ" u="sng" dirty="0" smtClean="0"/>
          </a:p>
          <a:p>
            <a:r>
              <a:rPr lang="cs-CZ" u="sng" dirty="0" err="1">
                <a:hlinkClick r:id="rId7" tooltip="elearning infographics"/>
              </a:rPr>
              <a:t>eLearning</a:t>
            </a:r>
            <a:r>
              <a:rPr lang="cs-CZ" u="sng" dirty="0">
                <a:hlinkClick r:id="rId7" tooltip="elearning infographics"/>
              </a:rPr>
              <a:t> </a:t>
            </a:r>
            <a:r>
              <a:rPr lang="cs-CZ" u="sng" dirty="0" err="1" smtClean="0">
                <a:hlinkClick r:id="rId7" tooltip="elearning infographics"/>
              </a:rPr>
              <a:t>Infographics</a:t>
            </a:r>
            <a:endParaRPr lang="cs-CZ" u="sng" dirty="0" smtClean="0"/>
          </a:p>
          <a:p>
            <a:r>
              <a:rPr lang="en-US" u="sng" dirty="0">
                <a:hlinkClick r:id="rId8" tooltip="free video tutorials online"/>
              </a:rPr>
              <a:t>Viva eLearning</a:t>
            </a:r>
            <a:r>
              <a:rPr lang="en-US" dirty="0"/>
              <a:t> 1,000+ Free Video Tutorials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5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portál RVP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Odborné články</a:t>
            </a:r>
          </a:p>
          <a:p>
            <a:r>
              <a:rPr lang="cs-CZ" sz="1400" dirty="0"/>
              <a:t>Blogy</a:t>
            </a:r>
          </a:p>
          <a:p>
            <a:r>
              <a:rPr lang="cs-CZ" sz="1400" dirty="0" err="1"/>
              <a:t>Digifólia</a:t>
            </a:r>
            <a:endParaRPr lang="cs-CZ" sz="1400" dirty="0"/>
          </a:p>
          <a:p>
            <a:r>
              <a:rPr lang="cs-CZ" sz="1400" dirty="0"/>
              <a:t>Webináře</a:t>
            </a:r>
          </a:p>
          <a:p>
            <a:r>
              <a:rPr lang="cs-CZ" sz="1400" dirty="0"/>
              <a:t>Diskuse</a:t>
            </a:r>
          </a:p>
          <a:p>
            <a:r>
              <a:rPr lang="cs-CZ" sz="1400" dirty="0" err="1"/>
              <a:t>DUMy</a:t>
            </a:r>
            <a:endParaRPr lang="cs-CZ" sz="1400" dirty="0"/>
          </a:p>
          <a:p>
            <a:r>
              <a:rPr lang="cs-CZ" sz="1400" dirty="0"/>
              <a:t>Odkazy</a:t>
            </a:r>
          </a:p>
          <a:p>
            <a:r>
              <a:rPr lang="cs-CZ" sz="1400" dirty="0"/>
              <a:t>E-</a:t>
            </a:r>
            <a:r>
              <a:rPr lang="cs-CZ" sz="1400" dirty="0" err="1"/>
              <a:t>learning</a:t>
            </a:r>
            <a:endParaRPr lang="cs-CZ" sz="1400" dirty="0"/>
          </a:p>
          <a:p>
            <a:r>
              <a:rPr lang="cs-CZ" sz="1400" dirty="0"/>
              <a:t>…</a:t>
            </a:r>
            <a:endParaRPr lang="cs-CZ" sz="1400" dirty="0"/>
          </a:p>
          <a:p>
            <a:r>
              <a:rPr lang="cs-CZ" sz="1400" dirty="0">
                <a:hlinkClick r:id="rId2"/>
              </a:rPr>
              <a:t>http://rvp.cz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/>
              <a:t> 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2" y="1753434"/>
            <a:ext cx="5605511" cy="49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/ pracovní portfolio</a:t>
            </a:r>
            <a:endParaRPr lang="cs-CZ" dirty="0"/>
          </a:p>
          <a:p>
            <a:r>
              <a:rPr lang="cs-CZ" dirty="0"/>
              <a:t>Potřeba komunikace s kolegy</a:t>
            </a:r>
          </a:p>
          <a:p>
            <a:r>
              <a:rPr lang="cs-CZ" dirty="0"/>
              <a:t>Návaznost na DVPP</a:t>
            </a:r>
          </a:p>
          <a:p>
            <a:r>
              <a:rPr lang="cs-CZ" dirty="0"/>
              <a:t>Součást PLE a </a:t>
            </a:r>
            <a:r>
              <a:rPr lang="cs-CZ" dirty="0" smtClean="0"/>
              <a:t>VLE – osobní motivace ke studiu</a:t>
            </a:r>
            <a:endParaRPr lang="cs-CZ" dirty="0"/>
          </a:p>
          <a:p>
            <a:r>
              <a:rPr lang="cs-CZ" dirty="0" err="1"/>
              <a:t>Konektivismus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5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sítě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134174" y="548680"/>
            <a:ext cx="2910359" cy="5249841"/>
          </a:xfrm>
        </p:spPr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Osobní web</a:t>
            </a:r>
            <a:endParaRPr lang="cs-CZ" sz="2800" dirty="0"/>
          </a:p>
          <a:p>
            <a:r>
              <a:rPr lang="cs-CZ" sz="2800" dirty="0">
                <a:hlinkClick r:id="rId3"/>
              </a:rPr>
              <a:t>RVP.cz profil</a:t>
            </a:r>
            <a:endParaRPr lang="cs-CZ" sz="2800" dirty="0"/>
          </a:p>
          <a:p>
            <a:r>
              <a:rPr lang="cs-CZ" sz="2800" dirty="0">
                <a:hlinkClick r:id="rId4"/>
              </a:rPr>
              <a:t>Google </a:t>
            </a:r>
            <a:r>
              <a:rPr lang="cs-CZ" sz="2800" dirty="0" err="1">
                <a:hlinkClick r:id="rId4"/>
              </a:rPr>
              <a:t>Scholar</a:t>
            </a:r>
            <a:endParaRPr lang="cs-CZ" sz="2800" dirty="0"/>
          </a:p>
          <a:p>
            <a:r>
              <a:rPr lang="cs-CZ" sz="2800" dirty="0" err="1">
                <a:hlinkClick r:id="rId5"/>
              </a:rPr>
              <a:t>SlideShare</a:t>
            </a:r>
            <a:endParaRPr lang="cs-CZ" sz="2800" dirty="0"/>
          </a:p>
          <a:p>
            <a:r>
              <a:rPr lang="cs-CZ" sz="2800" dirty="0" err="1">
                <a:hlinkClick r:id="rId6"/>
              </a:rPr>
              <a:t>Twitter</a:t>
            </a:r>
            <a:endParaRPr lang="cs-CZ" sz="2800" dirty="0"/>
          </a:p>
          <a:p>
            <a:r>
              <a:rPr lang="cs-CZ" sz="2800" dirty="0" err="1">
                <a:hlinkClick r:id="rId7"/>
              </a:rPr>
              <a:t>LinkedIn</a:t>
            </a:r>
            <a:endParaRPr lang="cs-CZ" sz="2800" dirty="0"/>
          </a:p>
          <a:p>
            <a:r>
              <a:rPr lang="cs-CZ" sz="2800" dirty="0">
                <a:hlinkClick r:id="rId8"/>
              </a:rPr>
              <a:t>Google+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4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Kurátorství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Curator</a:t>
            </a:r>
            <a:r>
              <a:rPr lang="cs-CZ" dirty="0" smtClean="0"/>
              <a:t> – opatrovník, správce</a:t>
            </a:r>
          </a:p>
          <a:p>
            <a:r>
              <a:rPr lang="cs-CZ" dirty="0" err="1" smtClean="0"/>
              <a:t>Klurátor</a:t>
            </a:r>
            <a:r>
              <a:rPr lang="cs-CZ" dirty="0" smtClean="0"/>
              <a:t> – ten kdo vytváří příběh, formu, překlad</a:t>
            </a:r>
          </a:p>
          <a:p>
            <a:r>
              <a:rPr lang="cs-CZ" dirty="0" smtClean="0"/>
              <a:t>Digitální kurátorství (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curation</a:t>
            </a:r>
            <a:r>
              <a:rPr lang="cs-CZ" dirty="0" smtClean="0"/>
              <a:t>) je souborem činností, které vedou k uchovávání digitálních materiálů a jejich zpřístupnění</a:t>
            </a:r>
          </a:p>
          <a:p>
            <a:r>
              <a:rPr lang="cs-CZ" dirty="0" smtClean="0"/>
              <a:t>Informační kurátorství (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curation</a:t>
            </a:r>
            <a:r>
              <a:rPr lang="cs-CZ" dirty="0" smtClean="0"/>
              <a:t>), je pojmem velice obsáhlým a zahrnuje vlastně libovolnou kurátorskou činnost spojenou s informačními artefakty</a:t>
            </a:r>
          </a:p>
          <a:p>
            <a:r>
              <a:rPr lang="cs-CZ" dirty="0" smtClean="0"/>
              <a:t>Digitální informační kurátorství – kombinace obojího</a:t>
            </a:r>
          </a:p>
          <a:p>
            <a:r>
              <a:rPr lang="cs-CZ" dirty="0" smtClean="0"/>
              <a:t>Je rozdíl mezi světem pedagogickým a informačně vědním (či technickým)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Kurátorství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Jak ICT využívají učitelé pro svoji osobní potřebu a přípravu na výuku? Jaké služby a technologie využívají?</a:t>
            </a:r>
          </a:p>
          <a:p>
            <a:pPr lvl="0"/>
            <a:r>
              <a:rPr lang="cs-CZ" dirty="0"/>
              <a:t>Jaké ICT využívají žáci? Jaké jsou jejich informační návyky? Jaký mají hardware, jakých služeb jsou zvyklí využívat?</a:t>
            </a:r>
          </a:p>
          <a:p>
            <a:pPr lvl="0"/>
            <a:r>
              <a:rPr lang="cs-CZ" dirty="0"/>
              <a:t>Jakým způsobem ICT využívá management školy k předávání informací, ale také vzdělávacích objektů ve škole? Liší se vertikální a horizontální způsob komunikace?</a:t>
            </a:r>
          </a:p>
          <a:p>
            <a:pPr lvl="0"/>
            <a:r>
              <a:rPr lang="cs-CZ" dirty="0"/>
              <a:t>Jak se ICT promítá do komunikace s rodiči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9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„Kvalitní vzdělávání přitom předpokládá také průběžnou modernizaci vzdělávacích zdrojů a vzdělávací infrastruktury, v níž stále významnější místo získávají informační a komunikační technologie. Možnosti jejich těsnější integrace do výuky vytváří vynikající příležitosti nejen pro podporu efektivních procesů učení postavených na principu individualizace v rámci školního vzdělávání, ale také základ pro celoživotní učení a život ve společnosti, která bude dalším rozvojem digitálních technologií zásadně ovlivňována</a:t>
            </a:r>
            <a:r>
              <a:rPr lang="cs-CZ" i="1" dirty="0" smtClean="0"/>
              <a:t>.“</a:t>
            </a:r>
            <a:endParaRPr lang="cs-CZ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20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</a:t>
            </a:r>
            <a:r>
              <a:rPr lang="cs-CZ" dirty="0" smtClean="0"/>
              <a:t> vs. </a:t>
            </a:r>
            <a:r>
              <a:rPr lang="cs-CZ" dirty="0" err="1" smtClean="0"/>
              <a:t>Kanterová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942053" y="1826043"/>
          <a:ext cx="5408790" cy="419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837981" y="1826042"/>
          <a:ext cx="5069574" cy="420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35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Výsledná myšlenka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Kurátorský proces spočívá v sestavení určitého balíčku (tematického), který bude přizpůsoben potřebám jednotlivce nebo určité skupiny.</a:t>
            </a:r>
          </a:p>
          <a:p>
            <a:r>
              <a:rPr lang="cs-CZ" dirty="0" smtClean="0"/>
              <a:t>Typicky integrujeme různé existující vzdělávací obsahy do jednoho promyšleného celku:</a:t>
            </a:r>
          </a:p>
          <a:p>
            <a:pPr lvl="1"/>
            <a:r>
              <a:rPr lang="cs-CZ" dirty="0" smtClean="0"/>
              <a:t>Pedagogický aspekt</a:t>
            </a:r>
          </a:p>
          <a:p>
            <a:pPr lvl="1"/>
            <a:r>
              <a:rPr lang="cs-CZ" dirty="0" smtClean="0"/>
              <a:t>Didaktický aspekt</a:t>
            </a:r>
          </a:p>
          <a:p>
            <a:pPr lvl="1"/>
            <a:r>
              <a:rPr lang="cs-CZ" dirty="0" smtClean="0"/>
              <a:t>Technický aspekt</a:t>
            </a:r>
          </a:p>
          <a:p>
            <a:pPr lvl="1"/>
            <a:r>
              <a:rPr lang="cs-CZ" dirty="0" smtClean="0"/>
              <a:t>Odborný aspekt</a:t>
            </a:r>
          </a:p>
          <a:p>
            <a:pPr lvl="1"/>
            <a:r>
              <a:rPr lang="cs-CZ" dirty="0" smtClean="0"/>
              <a:t>Otázka přístupnosti</a:t>
            </a:r>
          </a:p>
          <a:p>
            <a:pPr lvl="1"/>
            <a:r>
              <a:rPr lang="cs-CZ" dirty="0" smtClean="0"/>
              <a:t>Otázka autorskoprávní</a:t>
            </a:r>
          </a:p>
          <a:p>
            <a:pPr lvl="1"/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64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příklady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6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617638d6dc742cefaa2b50888c34d3cf56a1d1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983</Words>
  <Application>Microsoft Office PowerPoint</Application>
  <PresentationFormat>Vlastní</PresentationFormat>
  <Paragraphs>222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Century Gothic</vt:lpstr>
      <vt:lpstr>Continental_World_16x9</vt:lpstr>
      <vt:lpstr>Open source v e-learningu</vt:lpstr>
      <vt:lpstr>Open source není jen software</vt:lpstr>
      <vt:lpstr>Modulární programování</vt:lpstr>
      <vt:lpstr>Kurátorství</vt:lpstr>
      <vt:lpstr>Kurátorství ve škole</vt:lpstr>
      <vt:lpstr>Strategie 2020</vt:lpstr>
      <vt:lpstr>Bloom vs. Kanterová</vt:lpstr>
      <vt:lpstr>Výsledná myšlenka</vt:lpstr>
      <vt:lpstr>Dva příklady</vt:lpstr>
      <vt:lpstr>Bibblo</vt:lpstr>
      <vt:lpstr>Prezentace aplikace PowerPoint</vt:lpstr>
      <vt:lpstr>Scoop.it</vt:lpstr>
      <vt:lpstr>Prezentace aplikace PowerPoint</vt:lpstr>
      <vt:lpstr>Jednotlivé části</vt:lpstr>
      <vt:lpstr>Prostředí: Learning Management System</vt:lpstr>
      <vt:lpstr>Příklady otevřených prostředí</vt:lpstr>
      <vt:lpstr>Moodle</vt:lpstr>
      <vt:lpstr>Moodle</vt:lpstr>
      <vt:lpstr>Technické parametry</vt:lpstr>
      <vt:lpstr>Základní moduly</vt:lpstr>
      <vt:lpstr>Monitoring činností</vt:lpstr>
      <vt:lpstr>Otevřené kurzy</vt:lpstr>
      <vt:lpstr>edX</vt:lpstr>
      <vt:lpstr>Coursera</vt:lpstr>
      <vt:lpstr>Khan Academy</vt:lpstr>
      <vt:lpstr>Open source software</vt:lpstr>
      <vt:lpstr>Příklady zajímavých aplikací</vt:lpstr>
      <vt:lpstr>Otevřená vědecká data</vt:lpstr>
      <vt:lpstr>arXiv.org</vt:lpstr>
      <vt:lpstr>SIMBAD</vt:lpstr>
      <vt:lpstr>SIMBAD</vt:lpstr>
      <vt:lpstr>Další zdroje</vt:lpstr>
      <vt:lpstr>MAST</vt:lpstr>
      <vt:lpstr>Otevřené inspirace</vt:lpstr>
      <vt:lpstr>Inspirace</vt:lpstr>
      <vt:lpstr>Metodický portál RVP</vt:lpstr>
      <vt:lpstr>Závěrem</vt:lpstr>
      <vt:lpstr>Cíle</vt:lpstr>
      <vt:lpstr>Osobní sítě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2016-02-25T09:55:08Z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