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Default Extension="wdp" ContentType="image/vnd.ms-photo"/>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6"/>
  </p:notesMasterIdLst>
  <p:handoutMasterIdLst>
    <p:handoutMasterId r:id="rId27"/>
  </p:handoutMasterIdLst>
  <p:sldIdLst>
    <p:sldId id="256" r:id="rId5"/>
    <p:sldId id="277" r:id="rId6"/>
    <p:sldId id="257" r:id="rId7"/>
    <p:sldId id="278" r:id="rId8"/>
    <p:sldId id="279" r:id="rId9"/>
    <p:sldId id="266" r:id="rId10"/>
    <p:sldId id="267" r:id="rId11"/>
    <p:sldId id="268" r:id="rId12"/>
    <p:sldId id="272" r:id="rId13"/>
    <p:sldId id="274" r:id="rId14"/>
    <p:sldId id="275" r:id="rId15"/>
    <p:sldId id="276" r:id="rId16"/>
    <p:sldId id="269" r:id="rId17"/>
    <p:sldId id="270" r:id="rId18"/>
    <p:sldId id="273" r:id="rId19"/>
    <p:sldId id="271" r:id="rId20"/>
    <p:sldId id="261" r:id="rId21"/>
    <p:sldId id="262" r:id="rId22"/>
    <p:sldId id="263" r:id="rId23"/>
    <p:sldId id="264" r:id="rId24"/>
    <p:sldId id="265" r:id="rId25"/>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9" autoAdjust="0"/>
    <p:restoredTop sz="94660"/>
  </p:normalViewPr>
  <p:slideViewPr>
    <p:cSldViewPr snapToGrid="0" showGuides="1">
      <p:cViewPr varScale="1">
        <p:scale>
          <a:sx n="73" d="100"/>
          <a:sy n="73" d="100"/>
        </p:scale>
        <p:origin x="-570" y="-102"/>
      </p:cViewPr>
      <p:guideLst>
        <p:guide orient="horz" pos="2160"/>
        <p:guide pos="3840"/>
      </p:guideLst>
    </p:cSldViewPr>
  </p:slideViewPr>
  <p:notesTextViewPr>
    <p:cViewPr>
      <p:scale>
        <a:sx n="1" d="1"/>
        <a:sy n="1" d="1"/>
      </p:scale>
      <p:origin x="0" y="0"/>
    </p:cViewPr>
  </p:notesTextViewPr>
  <p:notesViewPr>
    <p:cSldViewPr snapToGrid="0" showGuides="1">
      <p:cViewPr varScale="1">
        <p:scale>
          <a:sx n="68" d="100"/>
          <a:sy n="68" d="100"/>
        </p:scale>
        <p:origin x="2802" y="66"/>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7F69F536-D7CD-4F8A-A0A4-CDD642847898}" type="datetime1">
              <a:rPr lang="cs-CZ" smtClean="0"/>
              <a:pPr algn="r" rtl="0"/>
              <a:t>21. 2. 2017</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cs-CZ" smtClean="0"/>
              <a:pPr algn="r" rtl="0"/>
              <a:t>‹#›</a:t>
            </a:fld>
            <a:endParaRPr lang="cs-CZ" dirty="0"/>
          </a:p>
        </p:txBody>
      </p:sp>
    </p:spTree>
    <p:extLst>
      <p:ext uri="{BB962C8B-B14F-4D97-AF65-F5344CB8AC3E}">
        <p14:creationId xmlns:p14="http://schemas.microsoft.com/office/powerpoint/2010/main" xmlns=""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00045748-579B-4EFC-AA9E-C7A9A1810BDD}" type="datetime1">
              <a:rPr lang="cs-CZ" smtClean="0"/>
              <a:pPr/>
              <a:t>21. 2. 2017</a:t>
            </a:fld>
            <a:endParaRPr lang="cs-CZ"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cs-CZ" smtClean="0"/>
              <a:pPr/>
              <a:t>‹#›</a:t>
            </a:fld>
            <a:endParaRPr lang="cs-CZ" dirty="0"/>
          </a:p>
        </p:txBody>
      </p:sp>
    </p:spTree>
    <p:extLst>
      <p:ext uri="{BB962C8B-B14F-4D97-AF65-F5344CB8AC3E}">
        <p14:creationId xmlns:p14="http://schemas.microsoft.com/office/powerpoint/2010/main" xmlns=""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A3C37BE-C303-496D-B5CD-85F2937540FC}" type="slidenum">
              <a:rPr lang="cs-CZ" smtClean="0"/>
              <a:pPr/>
              <a:t>3</a:t>
            </a:fld>
            <a:endParaRPr lang="cs-CZ" dirty="0"/>
          </a:p>
        </p:txBody>
      </p:sp>
    </p:spTree>
    <p:extLst>
      <p:ext uri="{BB962C8B-B14F-4D97-AF65-F5344CB8AC3E}">
        <p14:creationId xmlns:p14="http://schemas.microsoft.com/office/powerpoint/2010/main" xmlns="" val="2293594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A3C37BE-C303-496D-B5CD-85F2937540FC}" type="slidenum">
              <a:rPr lang="cs-CZ" smtClean="0"/>
              <a:pPr/>
              <a:t>17</a:t>
            </a:fld>
            <a:endParaRPr lang="cs-CZ" dirty="0"/>
          </a:p>
        </p:txBody>
      </p:sp>
    </p:spTree>
    <p:extLst>
      <p:ext uri="{BB962C8B-B14F-4D97-AF65-F5344CB8AC3E}">
        <p14:creationId xmlns:p14="http://schemas.microsoft.com/office/powerpoint/2010/main" xmlns="" val="4263772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A3C37BE-C303-496D-B5CD-85F2937540FC}" type="slidenum">
              <a:rPr lang="cs-CZ" smtClean="0"/>
              <a:pPr/>
              <a:t>18</a:t>
            </a:fld>
            <a:endParaRPr lang="cs-CZ" dirty="0"/>
          </a:p>
        </p:txBody>
      </p:sp>
    </p:spTree>
    <p:extLst>
      <p:ext uri="{BB962C8B-B14F-4D97-AF65-F5344CB8AC3E}">
        <p14:creationId xmlns:p14="http://schemas.microsoft.com/office/powerpoint/2010/main" xmlns="" val="2364627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A3C37BE-C303-496D-B5CD-85F2937540FC}" type="slidenum">
              <a:rPr lang="cs-CZ" smtClean="0"/>
              <a:pPr/>
              <a:t>19</a:t>
            </a:fld>
            <a:endParaRPr lang="cs-CZ" dirty="0"/>
          </a:p>
        </p:txBody>
      </p:sp>
    </p:spTree>
    <p:extLst>
      <p:ext uri="{BB962C8B-B14F-4D97-AF65-F5344CB8AC3E}">
        <p14:creationId xmlns:p14="http://schemas.microsoft.com/office/powerpoint/2010/main" xmlns="" val="2745078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A3C37BE-C303-496D-B5CD-85F2937540FC}" type="slidenum">
              <a:rPr lang="cs-CZ" smtClean="0"/>
              <a:pPr/>
              <a:t>20</a:t>
            </a:fld>
            <a:endParaRPr lang="cs-CZ" dirty="0"/>
          </a:p>
        </p:txBody>
      </p:sp>
    </p:spTree>
    <p:extLst>
      <p:ext uri="{BB962C8B-B14F-4D97-AF65-F5344CB8AC3E}">
        <p14:creationId xmlns:p14="http://schemas.microsoft.com/office/powerpoint/2010/main" xmlns="" val="991059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A3C37BE-C303-496D-B5CD-85F2937540FC}" type="slidenum">
              <a:rPr lang="cs-CZ" smtClean="0"/>
              <a:pPr/>
              <a:t>21</a:t>
            </a:fld>
            <a:endParaRPr lang="cs-CZ" dirty="0"/>
          </a:p>
        </p:txBody>
      </p:sp>
    </p:spTree>
    <p:extLst>
      <p:ext uri="{BB962C8B-B14F-4D97-AF65-F5344CB8AC3E}">
        <p14:creationId xmlns:p14="http://schemas.microsoft.com/office/powerpoint/2010/main" xmlns="" val="145235764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
        <p:nvSpPr>
          <p:cNvPr id="8" name="Obdélník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
        <p:nvSpPr>
          <p:cNvPr id="2" name="Nadpis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cs-CZ" smtClean="0"/>
              <a:t>Klepnutím lze upravit styl předlohy nadpisů.</a:t>
            </a:r>
            <a:endParaRPr lang="cs-CZ" dirty="0"/>
          </a:p>
        </p:txBody>
      </p:sp>
      <p:sp>
        <p:nvSpPr>
          <p:cNvPr id="3" name="Podnadpis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cs-CZ" smtClean="0"/>
              <a:t>Klepnutím lze upravit styl předlohy podnadpisů.</a:t>
            </a:r>
            <a:endParaRPr lang="cs-CZ" dirty="0"/>
          </a:p>
        </p:txBody>
      </p:sp>
      <p:sp>
        <p:nvSpPr>
          <p:cNvPr id="4" name="Zástupný symbol pro datum 3"/>
          <p:cNvSpPr>
            <a:spLocks noGrp="1"/>
          </p:cNvSpPr>
          <p:nvPr>
            <p:ph type="dt" sz="half" idx="10"/>
          </p:nvPr>
        </p:nvSpPr>
        <p:spPr/>
        <p:txBody>
          <a:bodyPr rtlCol="0"/>
          <a:lstStyle>
            <a:lvl1pPr>
              <a:defRPr/>
            </a:lvl1pPr>
          </a:lstStyle>
          <a:p>
            <a:fld id="{B17AC80E-4F33-49B8-96A1-28F8ECB3836E}" type="datetime1">
              <a:rPr lang="cs-CZ" smtClean="0"/>
              <a:pPr/>
              <a:t>21. 2. 2017</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pic>
        <p:nvPicPr>
          <p:cNvPr id="11" name="Obrázek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xmlns="">
                  <a14:imgLayer r:embed="rId3">
                    <a14:imgEffect>
                      <a14:saturation sat="30000"/>
                    </a14:imgEffect>
                  </a14:imgLayer>
                </a14:imgProps>
              </a:ext>
              <a:ext uri="{28A0092B-C50C-407E-A947-70E740481C1C}">
                <a14:useLocalDpi xmlns:a14="http://schemas.microsoft.com/office/drawing/2010/main" xmlns=""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xmlns="" val="16597565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chor="b"/>
          <a:lstStyle>
            <a:lvl1pPr algn="l" rtl="0">
              <a:defRPr sz="3200"/>
            </a:lvl1pPr>
          </a:lstStyle>
          <a:p>
            <a:pPr rtl="0"/>
            <a:r>
              <a:rPr lang="cs-CZ" smtClean="0"/>
              <a:t>Klepnutím lze upravit styl předlohy nadpisů.</a:t>
            </a:r>
            <a:endParaRPr lang="cs-CZ" dirty="0"/>
          </a:p>
        </p:txBody>
      </p:sp>
      <p:sp>
        <p:nvSpPr>
          <p:cNvPr id="3" name="Zástupný symbol obrázku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cs-CZ" smtClean="0"/>
              <a:t>Klepnutím na ikonu přidáte obrázek.</a:t>
            </a:r>
            <a:endParaRPr lang="cs-CZ" dirty="0"/>
          </a:p>
        </p:txBody>
      </p:sp>
      <p:sp>
        <p:nvSpPr>
          <p:cNvPr id="4" name="Zástupný symbol pro text 3"/>
          <p:cNvSpPr>
            <a:spLocks noGrp="1"/>
          </p:cNvSpPr>
          <p:nvPr>
            <p:ph type="body" sz="half" idx="2" hasCustomPrompt="1"/>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cs-CZ" dirty="0" smtClean="0"/>
              <a:t>Kliknutím lze upravit styly předlohy textu.</a:t>
            </a:r>
            <a:endParaRPr lang="cs-CZ" dirty="0"/>
          </a:p>
        </p:txBody>
      </p:sp>
      <p:sp>
        <p:nvSpPr>
          <p:cNvPr id="5" name="Zástupný symbol pro datum 4"/>
          <p:cNvSpPr>
            <a:spLocks noGrp="1"/>
          </p:cNvSpPr>
          <p:nvPr>
            <p:ph type="dt" sz="half" idx="10"/>
          </p:nvPr>
        </p:nvSpPr>
        <p:spPr/>
        <p:txBody>
          <a:bodyPr rtlCol="0"/>
          <a:lstStyle>
            <a:lvl1pPr>
              <a:defRPr/>
            </a:lvl1pPr>
          </a:lstStyle>
          <a:p>
            <a:fld id="{AE8FCEB6-C909-477C-8514-E6887E5FB50F}" type="datetime1">
              <a:rPr lang="cs-CZ" smtClean="0"/>
              <a:pPr/>
              <a:t>21. 2. 2017</a:t>
            </a:fld>
            <a:endParaRPr lang="cs-CZ" dirty="0"/>
          </a:p>
        </p:txBody>
      </p:sp>
      <p:sp>
        <p:nvSpPr>
          <p:cNvPr id="6" name="Zástupný symbol pro zápatí 5"/>
          <p:cNvSpPr>
            <a:spLocks noGrp="1"/>
          </p:cNvSpPr>
          <p:nvPr>
            <p:ph type="ftr" sz="quarter" idx="11"/>
          </p:nvPr>
        </p:nvSpPr>
        <p:spPr/>
        <p:txBody>
          <a:bodyPr rtlCol="0"/>
          <a:lstStyle/>
          <a:p>
            <a:pPr rtl="0"/>
            <a:endParaRPr lang="cs-CZ" dirty="0"/>
          </a:p>
        </p:txBody>
      </p:sp>
      <p:sp>
        <p:nvSpPr>
          <p:cNvPr id="7" name="Zástupný symbol pro číslo snímku 6"/>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7696370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Klepnutím lze upravit styl předlohy nadpisů.</a:t>
            </a:r>
            <a:endParaRPr lang="cs-CZ" dirty="0"/>
          </a:p>
        </p:txBody>
      </p:sp>
      <p:sp>
        <p:nvSpPr>
          <p:cNvPr id="3" name="Zástupný symbol pro svislý text 2"/>
          <p:cNvSpPr>
            <a:spLocks noGrp="1"/>
          </p:cNvSpPr>
          <p:nvPr>
            <p:ph type="body" orient="vert" idx="1" hasCustomPrompt="1"/>
          </p:nvPr>
        </p:nvSpPr>
        <p:spPr/>
        <p:txBody>
          <a:bodyPr vert="eaVert" rtlCol="0"/>
          <a:lstStyle>
            <a:lvl1pPr rtl="0">
              <a:defRPr/>
            </a:lvl1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4" name="Zástupný symbol pro datum 3"/>
          <p:cNvSpPr>
            <a:spLocks noGrp="1"/>
          </p:cNvSpPr>
          <p:nvPr>
            <p:ph type="dt" sz="half" idx="10"/>
          </p:nvPr>
        </p:nvSpPr>
        <p:spPr/>
        <p:txBody>
          <a:bodyPr rtlCol="0"/>
          <a:lstStyle>
            <a:lvl1pPr>
              <a:defRPr/>
            </a:lvl1pPr>
          </a:lstStyle>
          <a:p>
            <a:fld id="{FC124AEF-DB71-4AD3-A5A8-855C1082C53C}" type="datetime1">
              <a:rPr lang="cs-CZ" smtClean="0"/>
              <a:pPr/>
              <a:t>21. 2. 2017</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20120767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9372600" y="365125"/>
            <a:ext cx="1714500" cy="5811838"/>
          </a:xfrm>
        </p:spPr>
        <p:txBody>
          <a:bodyPr vert="eaVert" rtlCol="0"/>
          <a:lstStyle>
            <a:lvl1pPr rtl="0">
              <a:defRPr/>
            </a:lvl1pPr>
          </a:lstStyle>
          <a:p>
            <a:pPr rtl="0"/>
            <a:r>
              <a:rPr lang="cs-CZ" smtClean="0"/>
              <a:t>Klepnutím lze upravit styl předlohy nadpisů.</a:t>
            </a:r>
            <a:endParaRPr lang="cs-CZ" dirty="0"/>
          </a:p>
        </p:txBody>
      </p:sp>
      <p:sp>
        <p:nvSpPr>
          <p:cNvPr id="3" name="Zástupný symbol pro svislý text 2"/>
          <p:cNvSpPr>
            <a:spLocks noGrp="1"/>
          </p:cNvSpPr>
          <p:nvPr>
            <p:ph type="body" orient="vert" idx="1" hasCustomPrompt="1"/>
          </p:nvPr>
        </p:nvSpPr>
        <p:spPr>
          <a:xfrm>
            <a:off x="1104900" y="365125"/>
            <a:ext cx="8098896" cy="5811838"/>
          </a:xfrm>
        </p:spPr>
        <p:txBody>
          <a:bodyPr vert="eaVert" rtlCol="0"/>
          <a:lstStyle>
            <a:lvl1pPr rtl="0">
              <a:defRPr/>
            </a:lvl1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4" name="Zástupný symbol pro datum 3"/>
          <p:cNvSpPr>
            <a:spLocks noGrp="1"/>
          </p:cNvSpPr>
          <p:nvPr>
            <p:ph type="dt" sz="half" idx="10"/>
          </p:nvPr>
        </p:nvSpPr>
        <p:spPr/>
        <p:txBody>
          <a:bodyPr rtlCol="0"/>
          <a:lstStyle>
            <a:lvl1pPr>
              <a:defRPr/>
            </a:lvl1pPr>
          </a:lstStyle>
          <a:p>
            <a:fld id="{9FB08B4D-0BB8-42B8-9C30-99FE75163845}" type="datetime1">
              <a:rPr lang="cs-CZ" smtClean="0"/>
              <a:pPr/>
              <a:t>21. 2. 2017</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grpSp>
        <p:nvGrpSpPr>
          <p:cNvPr id="7" name="Skupina 6"/>
          <p:cNvGrpSpPr/>
          <p:nvPr/>
        </p:nvGrpSpPr>
        <p:grpSpPr>
          <a:xfrm rot="5400000">
            <a:off x="6514047" y="3228843"/>
            <a:ext cx="5632704" cy="84403"/>
            <a:chOff x="1073150" y="1219201"/>
            <a:chExt cx="10058400" cy="63125"/>
          </a:xfrm>
        </p:grpSpPr>
        <p:cxnSp>
          <p:nvCxnSpPr>
            <p:cNvPr id="8" name="Přímá spojnice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445927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Klepnutím lze upravit styl předlohy nadpisů.</a:t>
            </a:r>
            <a:endParaRPr lang="cs-CZ" dirty="0"/>
          </a:p>
        </p:txBody>
      </p:sp>
      <p:sp>
        <p:nvSpPr>
          <p:cNvPr id="3" name="Zástupný symbol pro obsah 2"/>
          <p:cNvSpPr>
            <a:spLocks noGrp="1"/>
          </p:cNvSpPr>
          <p:nvPr>
            <p:ph idx="1" hasCustomPrompt="1"/>
          </p:nvPr>
        </p:nvSpPr>
        <p:spPr/>
        <p:txBody>
          <a:bodyPr rtlCol="0"/>
          <a:lstStyle>
            <a:lvl1pPr rtl="0">
              <a:defRPr/>
            </a:lvl1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4" name="Zástupný symbol pro datum 3"/>
          <p:cNvSpPr>
            <a:spLocks noGrp="1"/>
          </p:cNvSpPr>
          <p:nvPr>
            <p:ph type="dt" sz="half" idx="10"/>
          </p:nvPr>
        </p:nvSpPr>
        <p:spPr/>
        <p:txBody>
          <a:bodyPr rtlCol="0"/>
          <a:lstStyle>
            <a:lvl1pPr>
              <a:defRPr/>
            </a:lvl1pPr>
          </a:lstStyle>
          <a:p>
            <a:fld id="{A0E4F371-173D-4253-9FF1-D29D037F6AA8}" type="datetime1">
              <a:rPr lang="cs-CZ" smtClean="0"/>
              <a:pPr/>
              <a:t>21. 2. 2017</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37868768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Úvodní snímek s obrázkem">
    <p:spTree>
      <p:nvGrpSpPr>
        <p:cNvPr id="1" name=""/>
        <p:cNvGrpSpPr/>
        <p:nvPr/>
      </p:nvGrpSpPr>
      <p:grpSpPr>
        <a:xfrm>
          <a:off x="0" y="0"/>
          <a:ext cx="0" cy="0"/>
          <a:chOff x="0" y="0"/>
          <a:chExt cx="0" cy="0"/>
        </a:xfrm>
      </p:grpSpPr>
      <p:grpSp>
        <p:nvGrpSpPr>
          <p:cNvPr id="13" name="Skupina 12"/>
          <p:cNvGrpSpPr/>
          <p:nvPr/>
        </p:nvGrpSpPr>
        <p:grpSpPr>
          <a:xfrm rot="10800000">
            <a:off x="0" y="5645510"/>
            <a:ext cx="12192000" cy="63125"/>
            <a:chOff x="507492" y="1501519"/>
            <a:chExt cx="8129016" cy="63125"/>
          </a:xfrm>
        </p:grpSpPr>
        <p:cxnSp>
          <p:nvCxnSpPr>
            <p:cNvPr id="17" name="Přímá spojnice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Skupina 13"/>
          <p:cNvGrpSpPr/>
          <p:nvPr/>
        </p:nvGrpSpPr>
        <p:grpSpPr>
          <a:xfrm>
            <a:off x="0" y="1143000"/>
            <a:ext cx="12192000" cy="63125"/>
            <a:chOff x="507492" y="1501519"/>
            <a:chExt cx="8129016" cy="63125"/>
          </a:xfrm>
        </p:grpSpPr>
        <p:cxnSp>
          <p:nvCxnSpPr>
            <p:cNvPr id="15" name="Přímá spojnice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Obdélník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
        <p:nvSpPr>
          <p:cNvPr id="8" name="Obdélník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
        <p:nvSpPr>
          <p:cNvPr id="2" name="Nadpis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cs-CZ" smtClean="0"/>
              <a:t>Klepnutím lze upravit styl předlohy nadpisů.</a:t>
            </a:r>
            <a:endParaRPr lang="cs-CZ" dirty="0"/>
          </a:p>
        </p:txBody>
      </p:sp>
      <p:sp>
        <p:nvSpPr>
          <p:cNvPr id="3" name="Podnadpis 2"/>
          <p:cNvSpPr>
            <a:spLocks noGrp="1"/>
          </p:cNvSpPr>
          <p:nvPr>
            <p:ph type="subTitle" idx="1" hasCustomPrompt="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cs-CZ" dirty="0" smtClean="0"/>
              <a:t>Kliknutím lze upravit styly předlohy textu.</a:t>
            </a:r>
            <a:endParaRPr lang="cs-CZ" dirty="0"/>
          </a:p>
        </p:txBody>
      </p:sp>
      <p:pic>
        <p:nvPicPr>
          <p:cNvPr id="10" name="Obrázek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xmlns="">
                  <a14:imgLayer r:embed="rId3">
                    <a14:imgEffect>
                      <a14:saturation sat="30000"/>
                    </a14:imgEffect>
                  </a14:imgLayer>
                </a14:imgProps>
              </a:ext>
              <a:ext uri="{28A0092B-C50C-407E-A947-70E740481C1C}">
                <a14:useLocalDpi xmlns:a14="http://schemas.microsoft.com/office/drawing/2010/main" xmlns="" val="0"/>
              </a:ext>
            </a:extLst>
          </a:blip>
          <a:srcRect/>
          <a:stretch/>
        </p:blipFill>
        <p:spPr>
          <a:xfrm>
            <a:off x="1325880" y="0"/>
            <a:ext cx="1747524" cy="2292094"/>
          </a:xfrm>
          <a:prstGeom prst="rect">
            <a:avLst/>
          </a:prstGeom>
        </p:spPr>
      </p:pic>
      <p:sp>
        <p:nvSpPr>
          <p:cNvPr id="11" name="Zástupný symbol obrázku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cs-CZ" smtClean="0"/>
              <a:t>Klepnutím na ikonu přidáte obrázek.</a:t>
            </a:r>
            <a:endParaRPr lang="cs-CZ" dirty="0"/>
          </a:p>
        </p:txBody>
      </p:sp>
      <p:sp>
        <p:nvSpPr>
          <p:cNvPr id="19" name="Pokyny"/>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cs-CZ" sz="1200" b="1" i="1" dirty="0" smtClean="0">
                <a:latin typeface="Arial" pitchFamily="34" charset="0"/>
                <a:cs typeface="Arial" pitchFamily="34" charset="0"/>
              </a:rPr>
              <a:t>POZNÁMKA:</a:t>
            </a:r>
          </a:p>
          <a:p>
            <a:pPr rtl="0"/>
            <a:r>
              <a:rPr lang="cs-CZ" sz="1200" i="1" dirty="0" smtClean="0">
                <a:latin typeface="Arial" pitchFamily="34" charset="0"/>
                <a:cs typeface="Arial" pitchFamily="34" charset="0"/>
              </a:rPr>
              <a:t>Pokud chcete změnit obrázek na tomto snímku, vyberte tento obrázek a odstraňte ho. Pak klikněte na ikonu Obrázky v zástupném symbolu a vložte vlastní obrázek.</a:t>
            </a:r>
            <a:endParaRPr lang="cs-CZ" sz="1200" i="1" dirty="0">
              <a:latin typeface="Arial" pitchFamily="34" charset="0"/>
              <a:cs typeface="Arial" pitchFamily="34" charset="0"/>
            </a:endParaRPr>
          </a:p>
        </p:txBody>
      </p:sp>
    </p:spTree>
    <p:extLst>
      <p:ext uri="{BB962C8B-B14F-4D97-AF65-F5344CB8AC3E}">
        <p14:creationId xmlns:p14="http://schemas.microsoft.com/office/powerpoint/2010/main" xmlns="" val="26739436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8" name="Skupina 7"/>
          <p:cNvGrpSpPr/>
          <p:nvPr/>
        </p:nvGrpSpPr>
        <p:grpSpPr>
          <a:xfrm>
            <a:off x="0" y="2514600"/>
            <a:ext cx="12192000" cy="3194035"/>
            <a:chOff x="647402" y="2514600"/>
            <a:chExt cx="10838688" cy="3194035"/>
          </a:xfrm>
        </p:grpSpPr>
        <p:grpSp>
          <p:nvGrpSpPr>
            <p:cNvPr id="9" name="Skupina 8"/>
            <p:cNvGrpSpPr/>
            <p:nvPr/>
          </p:nvGrpSpPr>
          <p:grpSpPr>
            <a:xfrm>
              <a:off x="647402" y="2514600"/>
              <a:ext cx="10838688" cy="63125"/>
              <a:chOff x="507492" y="1501519"/>
              <a:chExt cx="8129016" cy="63125"/>
            </a:xfrm>
          </p:grpSpPr>
          <p:cxnSp>
            <p:nvCxnSpPr>
              <p:cNvPr id="14" name="Přímá spojnice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Obdélník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grpSp>
          <p:nvGrpSpPr>
            <p:cNvPr id="11" name="Skupina 10"/>
            <p:cNvGrpSpPr/>
            <p:nvPr/>
          </p:nvGrpSpPr>
          <p:grpSpPr>
            <a:xfrm rot="10800000">
              <a:off x="647402" y="5645510"/>
              <a:ext cx="10838688" cy="63125"/>
              <a:chOff x="507492" y="1501519"/>
              <a:chExt cx="8129016" cy="63125"/>
            </a:xfrm>
          </p:grpSpPr>
          <p:cxnSp>
            <p:nvCxnSpPr>
              <p:cNvPr id="12" name="Přímá spojnice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Nadpis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cs-CZ" smtClean="0"/>
              <a:t>Klepnutím lze upravit styl předlohy nadpisů.</a:t>
            </a:r>
            <a:endParaRPr lang="cs-CZ" dirty="0"/>
          </a:p>
        </p:txBody>
      </p:sp>
      <p:sp>
        <p:nvSpPr>
          <p:cNvPr id="3" name="Zástupný symbol pro text 2"/>
          <p:cNvSpPr>
            <a:spLocks noGrp="1"/>
          </p:cNvSpPr>
          <p:nvPr>
            <p:ph type="body" idx="1" hasCustomPrompt="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cs-CZ" dirty="0" smtClean="0"/>
              <a:t>Kliknutím lze upravit styly předlohy textu.</a:t>
            </a:r>
            <a:endParaRPr lang="cs-CZ" dirty="0"/>
          </a:p>
        </p:txBody>
      </p:sp>
      <p:sp>
        <p:nvSpPr>
          <p:cNvPr id="4" name="Zástupný symbol pro datum 3"/>
          <p:cNvSpPr>
            <a:spLocks noGrp="1"/>
          </p:cNvSpPr>
          <p:nvPr>
            <p:ph type="dt" sz="half" idx="10"/>
          </p:nvPr>
        </p:nvSpPr>
        <p:spPr/>
        <p:txBody>
          <a:bodyPr rtlCol="0"/>
          <a:lstStyle>
            <a:lvl1pPr>
              <a:defRPr/>
            </a:lvl1pPr>
          </a:lstStyle>
          <a:p>
            <a:fld id="{7A0BA094-9792-4EE7-9531-C52506EF5896}" type="datetime1">
              <a:rPr lang="cs-CZ" smtClean="0"/>
              <a:pPr/>
              <a:t>21. 2. 2017</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pic>
        <p:nvPicPr>
          <p:cNvPr id="7" name="Obrázek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xmlns=""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xmlns="" val="36026788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Klepnutím lze upravit styl předlohy nadpisů.</a:t>
            </a:r>
            <a:endParaRPr lang="cs-CZ" dirty="0"/>
          </a:p>
        </p:txBody>
      </p:sp>
      <p:sp>
        <p:nvSpPr>
          <p:cNvPr id="3" name="Zástupný symbol pro obsah 2"/>
          <p:cNvSpPr>
            <a:spLocks noGrp="1"/>
          </p:cNvSpPr>
          <p:nvPr>
            <p:ph sz="half" idx="1" hasCustomPrompt="1"/>
          </p:nvPr>
        </p:nvSpPr>
        <p:spPr>
          <a:xfrm>
            <a:off x="1104900" y="1600200"/>
            <a:ext cx="4914900" cy="4571999"/>
          </a:xfrm>
        </p:spPr>
        <p:txBody>
          <a:bodyPr rtlCol="0"/>
          <a:lstStyle>
            <a:lvl1pPr rtl="0">
              <a:defRPr/>
            </a:lvl1pPr>
            <a:lvl5pPr algn="l" rtl="0">
              <a:defRPr/>
            </a:lvl5pPr>
            <a:lvl6pPr algn="l" rtl="0">
              <a:defRPr/>
            </a:lvl6pPr>
            <a:lvl7pPr algn="l" rtl="0">
              <a:defRPr/>
            </a:lvl7pPr>
            <a:lvl8pPr algn="l" rtl="0">
              <a:defRPr/>
            </a:lvl8pPr>
            <a:lvl9pPr algn="l" rtl="0">
              <a:defRPr/>
            </a:lvl9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4" name="Zástupný symbol pro obsah 3"/>
          <p:cNvSpPr>
            <a:spLocks noGrp="1"/>
          </p:cNvSpPr>
          <p:nvPr>
            <p:ph sz="half" idx="2" hasCustomPrompt="1"/>
          </p:nvPr>
        </p:nvSpPr>
        <p:spPr>
          <a:xfrm>
            <a:off x="6172200" y="1600200"/>
            <a:ext cx="4914900" cy="4571999"/>
          </a:xfrm>
        </p:spPr>
        <p:txBody>
          <a:bodyPr rtlCol="0"/>
          <a:lstStyle>
            <a:lvl1pPr rtl="0">
              <a:defRPr/>
            </a:lvl1pPr>
            <a:lvl5pPr algn="l" rtl="0">
              <a:defRPr/>
            </a:lvl5pPr>
            <a:lvl6pPr algn="l" rtl="0">
              <a:defRPr/>
            </a:lvl6pPr>
            <a:lvl7pPr algn="l" rtl="0">
              <a:defRPr/>
            </a:lvl7pPr>
            <a:lvl8pPr algn="l" rtl="0">
              <a:defRPr/>
            </a:lvl8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5" name="Zástupný symbol pro datum 4"/>
          <p:cNvSpPr>
            <a:spLocks noGrp="1"/>
          </p:cNvSpPr>
          <p:nvPr>
            <p:ph type="dt" sz="half" idx="10"/>
          </p:nvPr>
        </p:nvSpPr>
        <p:spPr/>
        <p:txBody>
          <a:bodyPr rtlCol="0"/>
          <a:lstStyle>
            <a:lvl1pPr>
              <a:defRPr/>
            </a:lvl1pPr>
          </a:lstStyle>
          <a:p>
            <a:fld id="{C58C8C2F-3EA4-4CEB-B3F9-AC7416FB37B8}" type="datetime1">
              <a:rPr lang="cs-CZ" smtClean="0"/>
              <a:pPr/>
              <a:t>21. 2. 2017</a:t>
            </a:fld>
            <a:endParaRPr lang="cs-CZ" dirty="0"/>
          </a:p>
        </p:txBody>
      </p:sp>
      <p:sp>
        <p:nvSpPr>
          <p:cNvPr id="6" name="Zástupný symbol pro zápatí 5"/>
          <p:cNvSpPr>
            <a:spLocks noGrp="1"/>
          </p:cNvSpPr>
          <p:nvPr>
            <p:ph type="ftr" sz="quarter" idx="11"/>
          </p:nvPr>
        </p:nvSpPr>
        <p:spPr/>
        <p:txBody>
          <a:bodyPr rtlCol="0"/>
          <a:lstStyle/>
          <a:p>
            <a:pPr rtl="0"/>
            <a:endParaRPr lang="cs-CZ" dirty="0"/>
          </a:p>
        </p:txBody>
      </p:sp>
      <p:sp>
        <p:nvSpPr>
          <p:cNvPr id="7" name="Zástupný symbol pro číslo snímku 6"/>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3527791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Klepnutím lze upravit styl předlohy nadpisů.</a:t>
            </a:r>
            <a:endParaRPr lang="cs-CZ" dirty="0"/>
          </a:p>
        </p:txBody>
      </p:sp>
      <p:sp>
        <p:nvSpPr>
          <p:cNvPr id="3" name="Zástupný symbol pro text 2"/>
          <p:cNvSpPr>
            <a:spLocks noGrp="1"/>
          </p:cNvSpPr>
          <p:nvPr>
            <p:ph type="body" idx="1" hasCustomPrompt="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cs-CZ" dirty="0" smtClean="0"/>
              <a:t>Kliknutím lze upravit styly předlohy textu.</a:t>
            </a:r>
            <a:endParaRPr lang="cs-CZ" dirty="0"/>
          </a:p>
        </p:txBody>
      </p:sp>
      <p:sp>
        <p:nvSpPr>
          <p:cNvPr id="4" name="Zástupný symbol pro obsah 3"/>
          <p:cNvSpPr>
            <a:spLocks noGrp="1"/>
          </p:cNvSpPr>
          <p:nvPr>
            <p:ph sz="half" idx="2" hasCustomPrompt="1"/>
          </p:nvPr>
        </p:nvSpPr>
        <p:spPr>
          <a:xfrm>
            <a:off x="1104900" y="2424112"/>
            <a:ext cx="4919472" cy="3748088"/>
          </a:xfrm>
        </p:spPr>
        <p:txBody>
          <a:bodyPr rtlCol="0"/>
          <a:lstStyle>
            <a:lvl1pPr rtl="0">
              <a:defRPr/>
            </a:lvl1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5" name="Zástupný symbol pro text 4"/>
          <p:cNvSpPr>
            <a:spLocks noGrp="1"/>
          </p:cNvSpPr>
          <p:nvPr>
            <p:ph type="body" sz="quarter" idx="3" hasCustomPrompt="1"/>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cs-CZ" dirty="0" smtClean="0"/>
              <a:t>Kliknutím lze upravit styly předlohy textu.</a:t>
            </a:r>
            <a:endParaRPr lang="cs-CZ" dirty="0"/>
          </a:p>
        </p:txBody>
      </p:sp>
      <p:sp>
        <p:nvSpPr>
          <p:cNvPr id="6" name="Zástupný symbol pro obsah 5"/>
          <p:cNvSpPr>
            <a:spLocks noGrp="1"/>
          </p:cNvSpPr>
          <p:nvPr>
            <p:ph sz="quarter" idx="4" hasCustomPrompt="1"/>
          </p:nvPr>
        </p:nvSpPr>
        <p:spPr>
          <a:xfrm>
            <a:off x="6166110" y="2424112"/>
            <a:ext cx="4919472" cy="3748088"/>
          </a:xfrm>
        </p:spPr>
        <p:txBody>
          <a:bodyPr rtlCol="0"/>
          <a:lstStyle>
            <a:lvl1pPr rtl="0">
              <a:defRPr/>
            </a:lvl1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7" name="Zástupný symbol pro datum 6"/>
          <p:cNvSpPr>
            <a:spLocks noGrp="1"/>
          </p:cNvSpPr>
          <p:nvPr>
            <p:ph type="dt" sz="half" idx="10"/>
          </p:nvPr>
        </p:nvSpPr>
        <p:spPr/>
        <p:txBody>
          <a:bodyPr rtlCol="0"/>
          <a:lstStyle>
            <a:lvl1pPr>
              <a:defRPr/>
            </a:lvl1pPr>
          </a:lstStyle>
          <a:p>
            <a:fld id="{23D7D809-6C93-4784-91D4-99174E39510A}" type="datetime1">
              <a:rPr lang="cs-CZ" smtClean="0"/>
              <a:pPr/>
              <a:t>21. 2. 2017</a:t>
            </a:fld>
            <a:endParaRPr lang="cs-CZ" dirty="0"/>
          </a:p>
        </p:txBody>
      </p:sp>
      <p:sp>
        <p:nvSpPr>
          <p:cNvPr id="8" name="Zástupný symbol pro zápatí 7"/>
          <p:cNvSpPr>
            <a:spLocks noGrp="1"/>
          </p:cNvSpPr>
          <p:nvPr>
            <p:ph type="ftr" sz="quarter" idx="11"/>
          </p:nvPr>
        </p:nvSpPr>
        <p:spPr/>
        <p:txBody>
          <a:bodyPr rtlCol="0"/>
          <a:lstStyle/>
          <a:p>
            <a:pPr rtl="0"/>
            <a:endParaRPr lang="cs-CZ" dirty="0"/>
          </a:p>
        </p:txBody>
      </p:sp>
      <p:sp>
        <p:nvSpPr>
          <p:cNvPr id="9" name="Zástupný symbol pro číslo snímku 8"/>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39710161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smtClean="0"/>
              <a:t>Klepnutím lze upravit styl předlohy nadpisů.</a:t>
            </a:r>
            <a:endParaRPr lang="cs-CZ" dirty="0"/>
          </a:p>
        </p:txBody>
      </p:sp>
      <p:sp>
        <p:nvSpPr>
          <p:cNvPr id="3" name="Zástupný symbol pro datum 2"/>
          <p:cNvSpPr>
            <a:spLocks noGrp="1"/>
          </p:cNvSpPr>
          <p:nvPr>
            <p:ph type="dt" sz="half" idx="10"/>
          </p:nvPr>
        </p:nvSpPr>
        <p:spPr/>
        <p:txBody>
          <a:bodyPr rtlCol="0"/>
          <a:lstStyle>
            <a:lvl1pPr>
              <a:defRPr/>
            </a:lvl1pPr>
          </a:lstStyle>
          <a:p>
            <a:fld id="{7C53E268-DA71-4AF5-895D-EEC063F0AE55}" type="datetime1">
              <a:rPr lang="cs-CZ" smtClean="0"/>
              <a:pPr/>
              <a:t>21. 2. 2017</a:t>
            </a:fld>
            <a:endParaRPr lang="cs-CZ" dirty="0"/>
          </a:p>
        </p:txBody>
      </p:sp>
      <p:sp>
        <p:nvSpPr>
          <p:cNvPr id="4" name="Zástupný symbol pro zápatí 3"/>
          <p:cNvSpPr>
            <a:spLocks noGrp="1"/>
          </p:cNvSpPr>
          <p:nvPr>
            <p:ph type="ftr" sz="quarter" idx="11"/>
          </p:nvPr>
        </p:nvSpPr>
        <p:spPr/>
        <p:txBody>
          <a:bodyPr rtlCol="0"/>
          <a:lstStyle/>
          <a:p>
            <a:pPr rtl="0"/>
            <a:endParaRPr lang="cs-CZ" dirty="0"/>
          </a:p>
        </p:txBody>
      </p:sp>
      <p:sp>
        <p:nvSpPr>
          <p:cNvPr id="5" name="Zástupný symbol pro číslo snímku 4"/>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17581115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lvl1pPr>
              <a:defRPr/>
            </a:lvl1pPr>
          </a:lstStyle>
          <a:p>
            <a:fld id="{69123BC6-6CE3-497B-8934-FF689E7ECD93}" type="datetime1">
              <a:rPr lang="cs-CZ" smtClean="0"/>
              <a:pPr/>
              <a:t>21. 2. 2017</a:t>
            </a:fld>
            <a:endParaRPr lang="cs-CZ" dirty="0"/>
          </a:p>
        </p:txBody>
      </p:sp>
      <p:sp>
        <p:nvSpPr>
          <p:cNvPr id="3" name="Zástupný symbol pro zápatí 2"/>
          <p:cNvSpPr>
            <a:spLocks noGrp="1"/>
          </p:cNvSpPr>
          <p:nvPr>
            <p:ph type="ftr" sz="quarter" idx="11"/>
          </p:nvPr>
        </p:nvSpPr>
        <p:spPr/>
        <p:txBody>
          <a:bodyPr rtlCol="0"/>
          <a:lstStyle/>
          <a:p>
            <a:pPr rtl="0"/>
            <a:endParaRPr lang="cs-CZ" dirty="0"/>
          </a:p>
        </p:txBody>
      </p:sp>
      <p:sp>
        <p:nvSpPr>
          <p:cNvPr id="4" name="Zástupný symbol pro číslo snímku 3"/>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3024169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chor="b"/>
          <a:lstStyle>
            <a:lvl1pPr algn="l" rtl="0">
              <a:defRPr sz="3200"/>
            </a:lvl1pPr>
          </a:lstStyle>
          <a:p>
            <a:pPr rtl="0"/>
            <a:r>
              <a:rPr lang="cs-CZ" smtClean="0"/>
              <a:t>Klepnutím lze upravit styl předlohy nadpisů.</a:t>
            </a:r>
            <a:endParaRPr lang="cs-CZ" dirty="0"/>
          </a:p>
        </p:txBody>
      </p:sp>
      <p:sp>
        <p:nvSpPr>
          <p:cNvPr id="3" name="Zástupný symbol pro obsah 2"/>
          <p:cNvSpPr>
            <a:spLocks noGrp="1"/>
          </p:cNvSpPr>
          <p:nvPr>
            <p:ph idx="1" hasCustomPrompt="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endParaRPr lang="cs-CZ" dirty="0"/>
          </a:p>
        </p:txBody>
      </p:sp>
      <p:sp>
        <p:nvSpPr>
          <p:cNvPr id="4" name="Zástupný symbol pro text 3"/>
          <p:cNvSpPr>
            <a:spLocks noGrp="1"/>
          </p:cNvSpPr>
          <p:nvPr>
            <p:ph type="body" sz="half" idx="2" hasCustomPrompt="1"/>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cs-CZ" dirty="0" smtClean="0"/>
              <a:t>Kliknutím lze upravit styly předlohy textu.</a:t>
            </a:r>
            <a:endParaRPr lang="cs-CZ" dirty="0"/>
          </a:p>
        </p:txBody>
      </p:sp>
      <p:sp>
        <p:nvSpPr>
          <p:cNvPr id="5" name="Zástupný symbol pro datum 4"/>
          <p:cNvSpPr>
            <a:spLocks noGrp="1"/>
          </p:cNvSpPr>
          <p:nvPr>
            <p:ph type="dt" sz="half" idx="10"/>
          </p:nvPr>
        </p:nvSpPr>
        <p:spPr/>
        <p:txBody>
          <a:bodyPr rtlCol="0"/>
          <a:lstStyle>
            <a:lvl1pPr>
              <a:defRPr/>
            </a:lvl1pPr>
          </a:lstStyle>
          <a:p>
            <a:fld id="{BF47B0D5-F90E-44F1-9E11-BFDEA8D40087}" type="datetime1">
              <a:rPr lang="cs-CZ" smtClean="0"/>
              <a:pPr/>
              <a:t>21. 2. 2017</a:t>
            </a:fld>
            <a:endParaRPr lang="cs-CZ" dirty="0"/>
          </a:p>
        </p:txBody>
      </p:sp>
      <p:sp>
        <p:nvSpPr>
          <p:cNvPr id="6" name="Zástupný symbol pro zápatí 5"/>
          <p:cNvSpPr>
            <a:spLocks noGrp="1"/>
          </p:cNvSpPr>
          <p:nvPr>
            <p:ph type="ftr" sz="quarter" idx="11"/>
          </p:nvPr>
        </p:nvSpPr>
        <p:spPr/>
        <p:txBody>
          <a:bodyPr rtlCol="0"/>
          <a:lstStyle/>
          <a:p>
            <a:pPr rtl="0"/>
            <a:endParaRPr lang="cs-CZ" dirty="0"/>
          </a:p>
        </p:txBody>
      </p:sp>
      <p:sp>
        <p:nvSpPr>
          <p:cNvPr id="7" name="Zástupný symbol pro číslo snímku 6"/>
          <p:cNvSpPr>
            <a:spLocks noGrp="1"/>
          </p:cNvSpPr>
          <p:nvPr>
            <p:ph type="sldNum" sz="quarter" idx="12"/>
          </p:nvPr>
        </p:nvSpPr>
        <p:spPr/>
        <p:txBody>
          <a:bodyPr rtlCol="0"/>
          <a:lstStyle/>
          <a:p>
            <a:pPr rtl="0"/>
            <a:fld id="{0FF54DE5-C571-48E8-A5BC-B369434E2F44}" type="slidenum">
              <a:rPr lang="cs-CZ" smtClean="0"/>
              <a:pPr rtl="0"/>
              <a:t>‹#›</a:t>
            </a:fld>
            <a:endParaRPr lang="cs-CZ" dirty="0"/>
          </a:p>
        </p:txBody>
      </p:sp>
    </p:spTree>
    <p:extLst>
      <p:ext uri="{BB962C8B-B14F-4D97-AF65-F5344CB8AC3E}">
        <p14:creationId xmlns:p14="http://schemas.microsoft.com/office/powerpoint/2010/main" xmlns="" val="37697646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cs-CZ" dirty="0" smtClean="0"/>
              <a:t>Kliknutím lze upravit styl.</a:t>
            </a:r>
            <a:endParaRPr lang="cs-CZ" dirty="0"/>
          </a:p>
        </p:txBody>
      </p:sp>
      <p:sp>
        <p:nvSpPr>
          <p:cNvPr id="3" name="Zástupný symbol pro text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cs-CZ" dirty="0" smtClean="0"/>
              <a:t>Kliknutím lze upravit styly předlohy textu.</a:t>
            </a:r>
          </a:p>
          <a:p>
            <a:pPr lvl="1" rtl="0"/>
            <a:r>
              <a:rPr lang="cs-CZ" dirty="0" smtClean="0"/>
              <a:t>Druhá úroveň</a:t>
            </a:r>
          </a:p>
          <a:p>
            <a:pPr lvl="2" rtl="0"/>
            <a:r>
              <a:rPr lang="cs-CZ" dirty="0" smtClean="0"/>
              <a:t>Třetí úroveň</a:t>
            </a:r>
          </a:p>
          <a:p>
            <a:pPr lvl="3" rtl="0"/>
            <a:r>
              <a:rPr lang="cs-CZ" dirty="0" smtClean="0"/>
              <a:t>Čtvrtá úroveň</a:t>
            </a:r>
          </a:p>
          <a:p>
            <a:pPr lvl="4" rtl="0"/>
            <a:r>
              <a:rPr lang="cs-CZ" dirty="0" smtClean="0"/>
              <a:t>Pátá úroveň</a:t>
            </a:r>
          </a:p>
          <a:p>
            <a:pPr lvl="5" rtl="0"/>
            <a:r>
              <a:rPr lang="cs-CZ" dirty="0" smtClean="0"/>
              <a:t>Šestá úroveň</a:t>
            </a:r>
          </a:p>
          <a:p>
            <a:pPr lvl="6" rtl="0"/>
            <a:r>
              <a:rPr lang="cs-CZ" dirty="0" smtClean="0"/>
              <a:t>Sedmá úroveň</a:t>
            </a:r>
          </a:p>
          <a:p>
            <a:pPr lvl="7" rtl="0"/>
            <a:r>
              <a:rPr lang="cs-CZ" dirty="0" smtClean="0"/>
              <a:t>Osmá úroveň</a:t>
            </a:r>
          </a:p>
          <a:p>
            <a:pPr lvl="8" rtl="0"/>
            <a:r>
              <a:rPr lang="cs-CZ" dirty="0" smtClean="0"/>
              <a:t>Devátá úroveň</a:t>
            </a:r>
            <a:endParaRPr lang="cs-CZ" dirty="0"/>
          </a:p>
        </p:txBody>
      </p:sp>
      <p:sp>
        <p:nvSpPr>
          <p:cNvPr id="4" name="Zástupný symbol pro datum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fld id="{83F999F9-9AD6-42E4-9E11-47FF0B058EAB}" type="datetime1">
              <a:rPr lang="cs-CZ" smtClean="0"/>
              <a:pPr/>
              <a:t>21. 2. 2017</a:t>
            </a:fld>
            <a:endParaRPr lang="cs-CZ" dirty="0"/>
          </a:p>
        </p:txBody>
      </p:sp>
      <p:sp>
        <p:nvSpPr>
          <p:cNvPr id="5" name="Zástupný symbol pro zápatí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rtl="0"/>
            <a:endParaRPr lang="cs-CZ" dirty="0"/>
          </a:p>
        </p:txBody>
      </p:sp>
      <p:sp>
        <p:nvSpPr>
          <p:cNvPr id="6" name="Zástupný symbol pro číslo snímku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0FF54DE5-C571-48E8-A5BC-B369434E2F44}" type="slidenum">
              <a:rPr lang="cs-CZ" smtClean="0"/>
              <a:pPr/>
              <a:t>‹#›</a:t>
            </a:fld>
            <a:endParaRPr lang="cs-CZ" dirty="0"/>
          </a:p>
        </p:txBody>
      </p:sp>
      <p:grpSp>
        <p:nvGrpSpPr>
          <p:cNvPr id="15" name="Skupina 14"/>
          <p:cNvGrpSpPr/>
          <p:nvPr/>
        </p:nvGrpSpPr>
        <p:grpSpPr>
          <a:xfrm>
            <a:off x="1103376" y="1219201"/>
            <a:ext cx="9985248" cy="84403"/>
            <a:chOff x="1073150" y="1219201"/>
            <a:chExt cx="10058400" cy="63125"/>
          </a:xfrm>
        </p:grpSpPr>
        <p:cxnSp>
          <p:nvCxnSpPr>
            <p:cNvPr id="13" name="Přímá spojnice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Dějiny českého knihovnictví </a:t>
            </a:r>
            <a:br>
              <a:rPr lang="cs-CZ" smtClean="0"/>
            </a:br>
            <a:r>
              <a:rPr lang="cs-CZ" smtClean="0"/>
              <a:t>v každodennosti</a:t>
            </a:r>
            <a:endParaRPr lang="cs-CZ" dirty="0"/>
          </a:p>
        </p:txBody>
      </p:sp>
      <p:sp>
        <p:nvSpPr>
          <p:cNvPr id="3" name="Podnadpis 2"/>
          <p:cNvSpPr>
            <a:spLocks noGrp="1"/>
          </p:cNvSpPr>
          <p:nvPr>
            <p:ph type="subTitle" idx="1"/>
          </p:nvPr>
        </p:nvSpPr>
        <p:spPr/>
        <p:txBody>
          <a:bodyPr/>
          <a:lstStyle/>
          <a:p>
            <a:r>
              <a:rPr lang="cs-CZ" smtClean="0"/>
              <a:t>21. 2. 2017 / Úvod do kurzu</a:t>
            </a:r>
          </a:p>
          <a:p>
            <a:endParaRPr lang="cs-CZ" smtClean="0"/>
          </a:p>
          <a:p>
            <a:r>
              <a:rPr lang="cs-CZ" smtClean="0"/>
              <a:t>Pavlína Mazáčová</a:t>
            </a:r>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lidových knihoven a jejich předchůdců. Jedná se o „dekret vídeňské dvorské komise ze dne 23. srpna 1816, jenž stanovil, že v českých zemích mají gymnasijní učitelé a státní úředníci ovládat také češtinu. Toto nařízení bylo mocným impulsem dalšímu růstu českého národního života a dosáhlo mnohostranné odezvy“ 3 . Fakt, že se mezi nejširší orgány státní správy a učitelstvo dostali zejména němčinu ovládající Češi a nahradili tímto Němce či zcela germanizované příslušníky českého měšťanstva, znamenalo významné rozšíření vlasteneckých myšlenek mezi tyto stavy, ale rovněž povzbuzení činnosti v této době již „operujících“ vlastenců. Je samozřejmé, že se působení tohoto dekretu dotklo i českého lidového knihovnictví, jež se v této době pomalu probouzelo. Dekret se stal pro vlastence novým impulsem jeho rozvoji – možná nepříliš dynamickému, tím však neméně významnému. Zakládání českých lidových knihoven se však s příchodem národního obrození nestalo českým národním „sportovním odvětvím“, jak by se mohlo zdát. I přesto, že doba českého národního obrození nastolila podmínky k jejich vzniku, nebylo jejich zakládání a udržování nikterak snadné.</a:t>
            </a:r>
          </a:p>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Zakládání českých lidových knihoven se však s příchodem národního obrození nestalo českým národním „sportovním odvětvím“, jak by se mohlo zdát. I přesto, že doba českého národního obrození nastolila podmínky k jejich vzniku, nebylo jejich zakládání a udržování nikterak snadné. „Každý vlastenec, jemuž vpravdě o vzdělání a osvícení lidu běželo, přál si a dotíral na to, aby se knihovny zakládaly. Ale za staré vlády měla ta věc hrozné obtíže, neboť ona právě chtěla, aby se žádné osvícení mezi lidem nerozšiřovalo; ona chtěla mít jen dobré, poslušné poddané; jestli jim ale také paprsek pravdy mozkem pronikl, na tom jim nezáleželo, ano to hleděla v mnohých případech zamezit.“ 4</a:t>
            </a:r>
          </a:p>
          <a:p>
            <a:r>
              <a:rPr lang="cs-CZ" dirty="0" smtClean="0"/>
              <a:t>Josef Kajetán Tyl, článek O knihovnách, dle: KVĚTENSKÝ, Vlastimil. Knihovny </a:t>
            </a:r>
            <a:r>
              <a:rPr lang="cs-CZ" dirty="0" err="1" smtClean="0"/>
              <a:t>Náchodska</a:t>
            </a:r>
            <a:r>
              <a:rPr lang="cs-CZ" dirty="0" smtClean="0"/>
              <a:t> za obrození. Hradec Králové : Kruh, 1968. s. 24-25. </a:t>
            </a:r>
          </a:p>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„Zatímco nebyl dosud doceněn význam činnosti buditelů při zakládání knihoven a nebylo podrobněji poukázáno na pokrokové tradice knihovnické činnosti, předkládali historikové o vzniku lidového knihovnictví nekritickou tezi, podle níž se měly počátky lidových knihoven hledat v církevních a státních nařízeních tehdejší doby.“ 5 Jednotlivé dekrety týkající se přímo oblasti knihovnictví se sice týkají rovněž přímo zakládání a udržování knihoven, není však možné spojovat je s počátky českých knihoven lidových. Nepřímé spojení je samozřejmé, neboť neplánovaným důsledkem každého z dekretů mohla být snaha některého z obrozenců využít jej dle svých představ, jak se pokusím objasnit dále. V roce 1816 vešel v platnost dekret o zřízení knihoven na gymnáziích, o rok později pak dekret o zřízení knihoven na všech hlavních školách s kursy pro učitele. Nejenže však tyto dekrety neobsahují onu obrozeneckou myšlenku vzdělávání pro všechny, jež k zakládání českých lidových knihoven vedla, nemohou být považovány za základní kameny českého lidového knihovnictví již jen z časového hlediska. Pod vlivem národního obrození byly předchůdci lidových knihoven, tedy školní knihovny, </a:t>
            </a:r>
            <a:r>
              <a:rPr lang="cs-CZ" dirty="0" err="1" smtClean="0"/>
              <a:t>knihovny</a:t>
            </a:r>
            <a:r>
              <a:rPr lang="cs-CZ" dirty="0" smtClean="0"/>
              <a:t> při farnostech a čtenářské spolky, zřizovány již od počátku 19. století a v době vydání dekretů tedy již několik let fungovaly. </a:t>
            </a:r>
          </a:p>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C000"/>
                </a:solidFill>
              </a:rPr>
              <a:t>Lidové knihovny v Čechách</a:t>
            </a:r>
            <a:endParaRPr lang="cs-CZ" b="1" dirty="0">
              <a:solidFill>
                <a:srgbClr val="FFC000"/>
              </a:solidFill>
            </a:endParaRPr>
          </a:p>
        </p:txBody>
      </p:sp>
      <p:sp>
        <p:nvSpPr>
          <p:cNvPr id="3" name="Zástupný symbol pro obsah 2"/>
          <p:cNvSpPr>
            <a:spLocks noGrp="1"/>
          </p:cNvSpPr>
          <p:nvPr>
            <p:ph idx="1"/>
          </p:nvPr>
        </p:nvSpPr>
        <p:spPr/>
        <p:txBody>
          <a:bodyPr/>
          <a:lstStyle/>
          <a:p>
            <a:r>
              <a:rPr lang="cs-CZ" dirty="0" smtClean="0"/>
              <a:t>Až v době národního obrození nově vznikající a vycházející česká díla a rovněž české překlady významných děl cizojazyčných, umožnily vytvořit základ knihoven, které s ohledem na své vzdělání a jazykovou vybavenost mohly navštěvovat ty nejnižší a zároveň nejširší společenské vrstvy. A toto je také nejdůležitější podmínkou pro použití názvu „česká lidová knihovna“ – nejširší společenské vrstvy českého lidu, jež ji navštěvují. </a:t>
            </a:r>
          </a:p>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C000"/>
                </a:solidFill>
              </a:rPr>
              <a:t>Lidové knihovny v Čechách</a:t>
            </a:r>
            <a:endParaRPr lang="cs-CZ" dirty="0"/>
          </a:p>
        </p:txBody>
      </p:sp>
      <p:sp>
        <p:nvSpPr>
          <p:cNvPr id="3" name="Zástupný symbol pro obsah 2"/>
          <p:cNvSpPr>
            <a:spLocks noGrp="1"/>
          </p:cNvSpPr>
          <p:nvPr>
            <p:ph idx="1"/>
          </p:nvPr>
        </p:nvSpPr>
        <p:spPr/>
        <p:txBody>
          <a:bodyPr/>
          <a:lstStyle/>
          <a:p>
            <a:r>
              <a:rPr lang="cs-CZ" dirty="0" smtClean="0"/>
              <a:t>A pro zvyšování vzdělanosti venkova byly knihovny, jak se shodovali ti nejvýznamnější čeští obrozenci, tím nejlepším možným řešením. „Zřizování školních a městských veřejných knihoven považujeme za nejdůležitější a nejlepší prostředek ke vzdělání lidu – totiž z prostředků takových, které v naší vlastní soukromé moci jsou. Školy atd. </a:t>
            </a:r>
            <a:r>
              <a:rPr lang="cs-CZ" dirty="0" err="1" smtClean="0"/>
              <a:t>reformovati</a:t>
            </a:r>
            <a:r>
              <a:rPr lang="cs-CZ" dirty="0" smtClean="0"/>
              <a:t> jest jenom v rukou vlády, a protož zůstane nám vždy jenom zřizování </a:t>
            </a:r>
            <a:r>
              <a:rPr lang="cs-CZ" dirty="0" err="1" smtClean="0"/>
              <a:t>bibliothek</a:t>
            </a:r>
            <a:r>
              <a:rPr lang="cs-CZ" dirty="0" smtClean="0"/>
              <a:t> co hlavní základ budoucího pokroku. Neboť knihovna jest také škola a sice škola pro mládež i pro dorostlé – škola všestranná, v které učí mnoho moudrých učitelů a k tomu bez hole, bez metly, bez černé tabulky.“ 2 </a:t>
            </a:r>
          </a:p>
          <a:p>
            <a:r>
              <a:rPr lang="cs-CZ" dirty="0" smtClean="0"/>
              <a:t>Dle: HAVLÍČEK BOROVSKÝ, Karel. Karla Havlíčka Borovského Politické spisy : Pražské noviny (1846 – 1848). Praha : Jan </a:t>
            </a:r>
            <a:r>
              <a:rPr lang="cs-CZ" dirty="0" err="1" smtClean="0"/>
              <a:t>Laichter</a:t>
            </a:r>
            <a:r>
              <a:rPr lang="cs-CZ" dirty="0" smtClean="0"/>
              <a:t>, 1900. s. 280. </a:t>
            </a:r>
          </a:p>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r>
              <a:rPr lang="cs-CZ" dirty="0" smtClean="0"/>
              <a:t>Dějiny českého knihovnictví </a:t>
            </a:r>
            <a:br>
              <a:rPr lang="cs-CZ" dirty="0" smtClean="0"/>
            </a:br>
            <a:r>
              <a:rPr lang="cs-CZ" dirty="0" smtClean="0"/>
              <a:t>v každodennosti</a:t>
            </a:r>
            <a:endParaRPr lang="cs-CZ" dirty="0"/>
          </a:p>
        </p:txBody>
      </p:sp>
      <p:sp>
        <p:nvSpPr>
          <p:cNvPr id="3" name="Zástupný symbol pro text 2"/>
          <p:cNvSpPr>
            <a:spLocks noGrp="1"/>
          </p:cNvSpPr>
          <p:nvPr>
            <p:ph type="body" idx="1"/>
          </p:nvPr>
        </p:nvSpPr>
        <p:spPr/>
        <p:txBody>
          <a:bodyPr rtlCol="0"/>
          <a:lstStyle/>
          <a:p>
            <a:pPr rtl="0"/>
            <a:endParaRPr lang="cs-CZ" dirty="0"/>
          </a:p>
        </p:txBody>
      </p:sp>
    </p:spTree>
    <p:extLst>
      <p:ext uri="{BB962C8B-B14F-4D97-AF65-F5344CB8AC3E}">
        <p14:creationId xmlns:p14="http://schemas.microsoft.com/office/powerpoint/2010/main" xmlns="" val="1328843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endParaRPr lang="cs-CZ" dirty="0"/>
          </a:p>
        </p:txBody>
      </p:sp>
      <p:sp>
        <p:nvSpPr>
          <p:cNvPr id="3" name="Zástupný symbol pro text 2"/>
          <p:cNvSpPr>
            <a:spLocks noGrp="1"/>
          </p:cNvSpPr>
          <p:nvPr>
            <p:ph type="body" idx="1"/>
          </p:nvPr>
        </p:nvSpPr>
        <p:spPr/>
        <p:txBody>
          <a:bodyPr rtlCol="0"/>
          <a:lstStyle/>
          <a:p>
            <a:pPr rtl="0"/>
            <a:endParaRPr lang="cs-CZ" dirty="0"/>
          </a:p>
        </p:txBody>
      </p:sp>
      <p:sp>
        <p:nvSpPr>
          <p:cNvPr id="4" name="Zástupný symbol pro obsah 3"/>
          <p:cNvSpPr>
            <a:spLocks noGrp="1"/>
          </p:cNvSpPr>
          <p:nvPr>
            <p:ph sz="half" idx="2"/>
          </p:nvPr>
        </p:nvSpPr>
        <p:spPr/>
        <p:txBody>
          <a:bodyPr rtlCol="0"/>
          <a:lstStyle/>
          <a:p>
            <a:pPr rtl="0"/>
            <a:endParaRPr lang="cs-CZ" dirty="0"/>
          </a:p>
        </p:txBody>
      </p:sp>
      <p:sp>
        <p:nvSpPr>
          <p:cNvPr id="5" name="Zástupný symbol pro text 4"/>
          <p:cNvSpPr>
            <a:spLocks noGrp="1"/>
          </p:cNvSpPr>
          <p:nvPr>
            <p:ph type="body" sz="quarter" idx="3"/>
          </p:nvPr>
        </p:nvSpPr>
        <p:spPr/>
        <p:txBody>
          <a:bodyPr rtlCol="0"/>
          <a:lstStyle/>
          <a:p>
            <a:pPr rtl="0"/>
            <a:endParaRPr lang="cs-CZ" dirty="0"/>
          </a:p>
        </p:txBody>
      </p:sp>
      <p:sp>
        <p:nvSpPr>
          <p:cNvPr id="6" name="Zástupný symbol pro obsah 5"/>
          <p:cNvSpPr>
            <a:spLocks noGrp="1"/>
          </p:cNvSpPr>
          <p:nvPr>
            <p:ph sz="quarter" idx="4"/>
          </p:nvPr>
        </p:nvSpPr>
        <p:spPr/>
        <p:txBody>
          <a:bodyPr rtlCol="0"/>
          <a:lstStyle/>
          <a:p>
            <a:pPr rtl="0"/>
            <a:endParaRPr lang="cs-CZ" dirty="0"/>
          </a:p>
        </p:txBody>
      </p:sp>
    </p:spTree>
    <p:extLst>
      <p:ext uri="{BB962C8B-B14F-4D97-AF65-F5344CB8AC3E}">
        <p14:creationId xmlns:p14="http://schemas.microsoft.com/office/powerpoint/2010/main" xmlns="" val="22244958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endParaRPr lang="cs-CZ" dirty="0"/>
          </a:p>
        </p:txBody>
      </p:sp>
    </p:spTree>
    <p:extLst>
      <p:ext uri="{BB962C8B-B14F-4D97-AF65-F5344CB8AC3E}">
        <p14:creationId xmlns:p14="http://schemas.microsoft.com/office/powerpoint/2010/main" xmlns="" val="15270041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70C0"/>
                </a:solidFill>
              </a:rPr>
              <a:t>Cíle předmětu z pohledu studenta </a:t>
            </a:r>
            <a:r>
              <a:rPr lang="cs-CZ" b="1" dirty="0" smtClean="0">
                <a:solidFill>
                  <a:srgbClr val="0070C0"/>
                </a:solidFill>
                <a:sym typeface="Wingdings" pitchFamily="2" charset="2"/>
              </a:rPr>
              <a:t></a:t>
            </a:r>
            <a:endParaRPr lang="cs-CZ" b="1" dirty="0">
              <a:solidFill>
                <a:srgbClr val="0070C0"/>
              </a:solidFill>
            </a:endParaRPr>
          </a:p>
        </p:txBody>
      </p:sp>
      <p:sp>
        <p:nvSpPr>
          <p:cNvPr id="3" name="Zástupný symbol pro obsah 2"/>
          <p:cNvSpPr>
            <a:spLocks noGrp="1"/>
          </p:cNvSpPr>
          <p:nvPr>
            <p:ph idx="1"/>
          </p:nvPr>
        </p:nvSpPr>
        <p:spPr/>
        <p:txBody>
          <a:bodyPr/>
          <a:lstStyle/>
          <a:p>
            <a:r>
              <a:rPr lang="cs-CZ" sz="2400" dirty="0" smtClean="0">
                <a:latin typeface="Calibri" pitchFamily="34" charset="0"/>
              </a:rPr>
              <a:t>Získat vhled do literárně-kulturního </a:t>
            </a:r>
            <a:r>
              <a:rPr lang="cs-CZ" sz="2400" dirty="0" smtClean="0">
                <a:latin typeface="Calibri" pitchFamily="34" charset="0"/>
              </a:rPr>
              <a:t>a </a:t>
            </a:r>
            <a:r>
              <a:rPr lang="cs-CZ" sz="2400" dirty="0" smtClean="0">
                <a:latin typeface="Calibri" pitchFamily="34" charset="0"/>
              </a:rPr>
              <a:t>společenského kontextu novější </a:t>
            </a:r>
            <a:r>
              <a:rPr lang="cs-CZ" sz="2400" dirty="0" smtClean="0">
                <a:latin typeface="Calibri" pitchFamily="34" charset="0"/>
              </a:rPr>
              <a:t>historie českého </a:t>
            </a:r>
            <a:r>
              <a:rPr lang="cs-CZ" sz="2400" dirty="0" smtClean="0">
                <a:latin typeface="Calibri" pitchFamily="34" charset="0"/>
              </a:rPr>
              <a:t>knihovnictví</a:t>
            </a:r>
            <a:endParaRPr lang="cs-CZ" sz="2400" dirty="0" smtClean="0">
              <a:latin typeface="Calibri" pitchFamily="34" charset="0"/>
            </a:endParaRPr>
          </a:p>
          <a:p>
            <a:pPr lvl="0"/>
            <a:r>
              <a:rPr lang="cs-CZ" sz="2400" dirty="0" smtClean="0">
                <a:latin typeface="Calibri" pitchFamily="34" charset="0"/>
              </a:rPr>
              <a:t>Chápat novější </a:t>
            </a:r>
            <a:r>
              <a:rPr lang="cs-CZ" sz="2400" dirty="0" smtClean="0">
                <a:latin typeface="Calibri" pitchFamily="34" charset="0"/>
              </a:rPr>
              <a:t>dějinný vývoj českého </a:t>
            </a:r>
            <a:r>
              <a:rPr lang="cs-CZ" sz="2400" dirty="0" smtClean="0">
                <a:latin typeface="Calibri" pitchFamily="34" charset="0"/>
              </a:rPr>
              <a:t>knihovnictví v zrcadle každodennosti </a:t>
            </a:r>
            <a:endParaRPr lang="cs-CZ" sz="2400" dirty="0" smtClean="0">
              <a:latin typeface="Calibri" pitchFamily="34" charset="0"/>
            </a:endParaRPr>
          </a:p>
          <a:p>
            <a:pPr lvl="0"/>
            <a:r>
              <a:rPr lang="cs-CZ" sz="2400" dirty="0" smtClean="0">
                <a:latin typeface="Calibri" pitchFamily="34" charset="0"/>
              </a:rPr>
              <a:t>Získat přehled o významných meznících a osobnostech novější </a:t>
            </a:r>
            <a:r>
              <a:rPr lang="cs-CZ" sz="2400" dirty="0" smtClean="0">
                <a:latin typeface="Calibri" pitchFamily="34" charset="0"/>
              </a:rPr>
              <a:t>historie českého </a:t>
            </a:r>
            <a:r>
              <a:rPr lang="cs-CZ" sz="2400" dirty="0" smtClean="0">
                <a:latin typeface="Calibri" pitchFamily="34" charset="0"/>
              </a:rPr>
              <a:t>knihovnictví</a:t>
            </a:r>
            <a:endParaRPr lang="cs-CZ" sz="2400" dirty="0" smtClean="0">
              <a:latin typeface="Calibri" pitchFamily="34" charset="0"/>
            </a:endParaRPr>
          </a:p>
          <a:p>
            <a:pPr lvl="0"/>
            <a:r>
              <a:rPr lang="cs-CZ" sz="2400" dirty="0" smtClean="0">
                <a:latin typeface="Calibri" pitchFamily="34" charset="0"/>
              </a:rPr>
              <a:t>Mít dovednost kriticky </a:t>
            </a:r>
            <a:r>
              <a:rPr lang="cs-CZ" sz="2400" dirty="0" smtClean="0">
                <a:latin typeface="Calibri" pitchFamily="34" charset="0"/>
              </a:rPr>
              <a:t>číst a interpretovat literární i institucionální dokumenty vztahující se </a:t>
            </a:r>
            <a:r>
              <a:rPr lang="cs-CZ" sz="2400" dirty="0" smtClean="0">
                <a:latin typeface="Calibri" pitchFamily="34" charset="0"/>
              </a:rPr>
              <a:t>k jednotlivým </a:t>
            </a:r>
            <a:r>
              <a:rPr lang="cs-CZ" sz="2400" dirty="0" smtClean="0">
                <a:latin typeface="Calibri" pitchFamily="34" charset="0"/>
              </a:rPr>
              <a:t>etapám vývoje českého knihovnictví od poloviny </a:t>
            </a:r>
            <a:r>
              <a:rPr lang="cs-CZ" sz="2400" dirty="0" smtClean="0">
                <a:latin typeface="Calibri" pitchFamily="34" charset="0"/>
              </a:rPr>
              <a:t>  19</a:t>
            </a:r>
            <a:r>
              <a:rPr lang="cs-CZ" sz="2400" dirty="0" smtClean="0">
                <a:latin typeface="Calibri" pitchFamily="34" charset="0"/>
              </a:rPr>
              <a:t>. století do </a:t>
            </a:r>
            <a:r>
              <a:rPr lang="cs-CZ" sz="2400" dirty="0" smtClean="0">
                <a:latin typeface="Calibri" pitchFamily="34" charset="0"/>
              </a:rPr>
              <a:t>současnosti</a:t>
            </a:r>
            <a:endParaRPr lang="cs-CZ" sz="2400" dirty="0" smtClean="0">
              <a:latin typeface="Calibri" pitchFamily="34" charset="0"/>
            </a:endParaRPr>
          </a:p>
          <a:p>
            <a:pPr lvl="0"/>
            <a:r>
              <a:rPr lang="cs-CZ" sz="2400" dirty="0" smtClean="0">
                <a:latin typeface="Calibri" pitchFamily="34" charset="0"/>
              </a:rPr>
              <a:t>Získat schopnost písemnou </a:t>
            </a:r>
            <a:r>
              <a:rPr lang="cs-CZ" sz="2400" dirty="0" smtClean="0">
                <a:latin typeface="Calibri" pitchFamily="34" charset="0"/>
              </a:rPr>
              <a:t>formou kriticky reflektovat téma, které se </a:t>
            </a:r>
            <a:r>
              <a:rPr lang="cs-CZ" sz="2400" dirty="0" smtClean="0">
                <a:latin typeface="Calibri" pitchFamily="34" charset="0"/>
              </a:rPr>
              <a:t>k novějším </a:t>
            </a:r>
            <a:r>
              <a:rPr lang="cs-CZ" sz="2400" dirty="0" smtClean="0">
                <a:latin typeface="Calibri" pitchFamily="34" charset="0"/>
              </a:rPr>
              <a:t>dějinám českého knihovnictví </a:t>
            </a:r>
            <a:r>
              <a:rPr lang="cs-CZ" sz="2400" dirty="0" smtClean="0">
                <a:latin typeface="Calibri" pitchFamily="34" charset="0"/>
              </a:rPr>
              <a:t>vztahuje</a:t>
            </a:r>
            <a:endParaRPr lang="cs-CZ" sz="2400" dirty="0" smtClean="0">
              <a:latin typeface="Calibri" pitchFamily="34" charset="0"/>
            </a:endParaRPr>
          </a:p>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003801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endParaRPr lang="cs-CZ" dirty="0"/>
          </a:p>
        </p:txBody>
      </p:sp>
      <p:sp>
        <p:nvSpPr>
          <p:cNvPr id="3" name="Zástupný symbol pro obsah 2"/>
          <p:cNvSpPr>
            <a:spLocks noGrp="1"/>
          </p:cNvSpPr>
          <p:nvPr>
            <p:ph idx="1"/>
          </p:nvPr>
        </p:nvSpPr>
        <p:spPr/>
        <p:txBody>
          <a:bodyPr rtlCol="0"/>
          <a:lstStyle/>
          <a:p>
            <a:pPr rtl="0"/>
            <a:endParaRPr lang="cs-CZ" dirty="0"/>
          </a:p>
        </p:txBody>
      </p:sp>
      <p:sp>
        <p:nvSpPr>
          <p:cNvPr id="4" name="Zástupný symbol pro text 3"/>
          <p:cNvSpPr>
            <a:spLocks noGrp="1"/>
          </p:cNvSpPr>
          <p:nvPr>
            <p:ph type="body" sz="half" idx="2"/>
          </p:nvPr>
        </p:nvSpPr>
        <p:spPr/>
        <p:txBody>
          <a:bodyPr rtlCol="0"/>
          <a:lstStyle/>
          <a:p>
            <a:pPr rtl="0"/>
            <a:endParaRPr lang="cs-CZ" dirty="0"/>
          </a:p>
        </p:txBody>
      </p:sp>
    </p:spTree>
    <p:extLst>
      <p:ext uri="{BB962C8B-B14F-4D97-AF65-F5344CB8AC3E}">
        <p14:creationId xmlns:p14="http://schemas.microsoft.com/office/powerpoint/2010/main" xmlns="" val="31970234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pPr rtl="0"/>
            <a:r>
              <a:rPr lang="cs-CZ" b="1" dirty="0" smtClean="0">
                <a:solidFill>
                  <a:srgbClr val="FFC000"/>
                </a:solidFill>
              </a:rPr>
              <a:t>Základní obsahový rámec předmětu</a:t>
            </a:r>
            <a:endParaRPr lang="cs-CZ" b="1" dirty="0">
              <a:solidFill>
                <a:srgbClr val="FFC000"/>
              </a:solidFill>
            </a:endParaRPr>
          </a:p>
        </p:txBody>
      </p:sp>
      <p:sp>
        <p:nvSpPr>
          <p:cNvPr id="14" name="Zástupný symbol pro obsah 13"/>
          <p:cNvSpPr>
            <a:spLocks noGrp="1"/>
          </p:cNvSpPr>
          <p:nvPr>
            <p:ph idx="1"/>
          </p:nvPr>
        </p:nvSpPr>
        <p:spPr/>
        <p:txBody>
          <a:bodyPr rtlCol="0">
            <a:normAutofit/>
          </a:bodyPr>
          <a:lstStyle/>
          <a:p>
            <a:r>
              <a:rPr lang="cs-CZ" dirty="0" smtClean="0">
                <a:latin typeface="Calibri" pitchFamily="34" charset="0"/>
              </a:rPr>
              <a:t>1</a:t>
            </a:r>
            <a:r>
              <a:rPr lang="cs-CZ" sz="2400" dirty="0" smtClean="0">
                <a:latin typeface="Calibri" pitchFamily="34" charset="0"/>
              </a:rPr>
              <a:t>. a 2. hodina (21. 2./28. 2.): úvod do předmětu, </a:t>
            </a:r>
            <a:r>
              <a:rPr lang="cs-CZ" sz="2400" b="1" dirty="0" smtClean="0">
                <a:latin typeface="Calibri" pitchFamily="34" charset="0"/>
              </a:rPr>
              <a:t>1845-1890	</a:t>
            </a:r>
          </a:p>
          <a:p>
            <a:pPr lvl="1"/>
            <a:r>
              <a:rPr lang="cs-CZ" sz="2000" dirty="0" smtClean="0">
                <a:latin typeface="Calibri" pitchFamily="34" charset="0"/>
              </a:rPr>
              <a:t>rozmach </a:t>
            </a:r>
            <a:r>
              <a:rPr lang="cs-CZ" sz="2000" dirty="0" smtClean="0">
                <a:latin typeface="Calibri" pitchFamily="34" charset="0"/>
              </a:rPr>
              <a:t>časopisectví i na lokální úrovni, časopisy pro literaturu, humor, pro ženy, osobnosti Neruda, Hálek, Sládek, Krásnohorská; časopisy vztahující se ke knihovnám a spolkům, rozrůzněnost typů publikací, vztah ke čtení </a:t>
            </a:r>
            <a:r>
              <a:rPr lang="cs-CZ" sz="2000" dirty="0" smtClean="0">
                <a:latin typeface="Calibri" pitchFamily="34" charset="0"/>
              </a:rPr>
              <a:t>v kontextu školství aj.</a:t>
            </a:r>
            <a:endParaRPr lang="cs-CZ" sz="2000" dirty="0" smtClean="0">
              <a:latin typeface="Calibri" pitchFamily="34" charset="0"/>
            </a:endParaRPr>
          </a:p>
          <a:p>
            <a:r>
              <a:rPr lang="cs-CZ" sz="2400" dirty="0" smtClean="0">
                <a:latin typeface="Calibri" pitchFamily="34" charset="0"/>
              </a:rPr>
              <a:t>3</a:t>
            </a:r>
            <a:r>
              <a:rPr lang="cs-CZ" sz="2400" dirty="0" smtClean="0">
                <a:latin typeface="Calibri" pitchFamily="34" charset="0"/>
              </a:rPr>
              <a:t>. a 4. hodina (7. 3. / 14. 3.): </a:t>
            </a:r>
            <a:r>
              <a:rPr lang="cs-CZ" sz="2400" b="1" dirty="0" smtClean="0">
                <a:latin typeface="Calibri" pitchFamily="34" charset="0"/>
              </a:rPr>
              <a:t>1891-1920</a:t>
            </a:r>
          </a:p>
          <a:p>
            <a:pPr lvl="1"/>
            <a:r>
              <a:rPr lang="cs-CZ" sz="2000" dirty="0" smtClean="0">
                <a:latin typeface="Calibri" pitchFamily="34" charset="0"/>
              </a:rPr>
              <a:t>bibliofilie</a:t>
            </a:r>
            <a:r>
              <a:rPr lang="cs-CZ" sz="2000" dirty="0" smtClean="0">
                <a:latin typeface="Calibri" pitchFamily="34" charset="0"/>
              </a:rPr>
              <a:t>, kultura a styl psaní, moderna, čtenářské publikum, osobnosti Březina, Arnošt Procházka, Šalda, knihovnická činnost pro nevidomé, První knihovní </a:t>
            </a:r>
            <a:r>
              <a:rPr lang="cs-CZ" sz="2000" dirty="0" smtClean="0">
                <a:latin typeface="Calibri" pitchFamily="34" charset="0"/>
              </a:rPr>
              <a:t>zákon aj.</a:t>
            </a:r>
            <a:endParaRPr lang="cs-CZ" sz="2000" dirty="0" smtClean="0">
              <a:latin typeface="Calibri" pitchFamily="34" charset="0"/>
            </a:endParaRPr>
          </a:p>
          <a:p>
            <a:r>
              <a:rPr lang="cs-CZ" sz="2400" dirty="0" smtClean="0">
                <a:latin typeface="Calibri" pitchFamily="34" charset="0"/>
              </a:rPr>
              <a:t>5</a:t>
            </a:r>
            <a:r>
              <a:rPr lang="cs-CZ" sz="2400" dirty="0" smtClean="0">
                <a:latin typeface="Calibri" pitchFamily="34" charset="0"/>
              </a:rPr>
              <a:t>. a 6. hodina (21. 3. / samostudium – výuka odpadá): </a:t>
            </a:r>
            <a:r>
              <a:rPr lang="cs-CZ" sz="2400" b="1" dirty="0" smtClean="0">
                <a:latin typeface="Calibri" pitchFamily="34" charset="0"/>
              </a:rPr>
              <a:t>1921-1945</a:t>
            </a:r>
          </a:p>
          <a:p>
            <a:pPr lvl="1"/>
            <a:r>
              <a:rPr lang="cs-CZ" dirty="0" smtClean="0">
                <a:latin typeface="Calibri" pitchFamily="34" charset="0"/>
              </a:rPr>
              <a:t> </a:t>
            </a:r>
            <a:r>
              <a:rPr lang="cs-CZ" sz="2000" dirty="0" smtClean="0">
                <a:latin typeface="Calibri" pitchFamily="34" charset="0"/>
              </a:rPr>
              <a:t>knihovny </a:t>
            </a:r>
            <a:r>
              <a:rPr lang="cs-CZ" sz="2000" dirty="0" smtClean="0">
                <a:latin typeface="Calibri" pitchFamily="34" charset="0"/>
              </a:rPr>
              <a:t>a kontext republiky a protektorátu, významní autoři Masaryk, Čapek, </a:t>
            </a:r>
            <a:r>
              <a:rPr lang="cs-CZ" sz="2000" dirty="0" err="1" smtClean="0">
                <a:latin typeface="Calibri" pitchFamily="34" charset="0"/>
              </a:rPr>
              <a:t>Mahen</a:t>
            </a:r>
            <a:r>
              <a:rPr lang="cs-CZ" sz="2000" dirty="0" smtClean="0">
                <a:latin typeface="Calibri" pitchFamily="34" charset="0"/>
              </a:rPr>
              <a:t>, </a:t>
            </a:r>
            <a:r>
              <a:rPr lang="cs-CZ" sz="2000" dirty="0" err="1" smtClean="0">
                <a:latin typeface="Calibri" pitchFamily="34" charset="0"/>
              </a:rPr>
              <a:t>Deml</a:t>
            </a:r>
            <a:r>
              <a:rPr lang="cs-CZ" sz="2000" dirty="0" smtClean="0">
                <a:latin typeface="Calibri" pitchFamily="34" charset="0"/>
              </a:rPr>
              <a:t>, Lidové noviny, dopad Prvního knihovního zákona, česko-německý kontext historie </a:t>
            </a:r>
            <a:r>
              <a:rPr lang="cs-CZ" sz="2000" dirty="0" smtClean="0">
                <a:latin typeface="Calibri" pitchFamily="34" charset="0"/>
              </a:rPr>
              <a:t>oboru aj.</a:t>
            </a:r>
            <a:endParaRPr lang="cs-CZ" sz="2000" dirty="0" smtClean="0">
              <a:latin typeface="Calibri" pitchFamily="34" charset="0"/>
            </a:endParaRPr>
          </a:p>
        </p:txBody>
      </p:sp>
    </p:spTree>
    <p:extLst>
      <p:ext uri="{BB962C8B-B14F-4D97-AF65-F5344CB8AC3E}">
        <p14:creationId xmlns:p14="http://schemas.microsoft.com/office/powerpoint/2010/main" xmlns="" val="16542553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C000"/>
                </a:solidFill>
              </a:rPr>
              <a:t>Základní obsahový rámec předmětu</a:t>
            </a:r>
            <a:endParaRPr lang="cs-CZ" dirty="0"/>
          </a:p>
        </p:txBody>
      </p:sp>
      <p:sp>
        <p:nvSpPr>
          <p:cNvPr id="3" name="Zástupný symbol pro obsah 2"/>
          <p:cNvSpPr>
            <a:spLocks noGrp="1"/>
          </p:cNvSpPr>
          <p:nvPr>
            <p:ph idx="1"/>
          </p:nvPr>
        </p:nvSpPr>
        <p:spPr/>
        <p:txBody>
          <a:bodyPr>
            <a:normAutofit/>
          </a:bodyPr>
          <a:lstStyle/>
          <a:p>
            <a:r>
              <a:rPr lang="cs-CZ" dirty="0" smtClean="0">
                <a:latin typeface="Calibri" pitchFamily="34" charset="0"/>
              </a:rPr>
              <a:t>7. a 8. hodina (5. 4. / 12. 4.): </a:t>
            </a:r>
            <a:r>
              <a:rPr lang="cs-CZ" b="1" dirty="0" smtClean="0">
                <a:latin typeface="Calibri" pitchFamily="34" charset="0"/>
              </a:rPr>
              <a:t>1946-1960</a:t>
            </a:r>
          </a:p>
          <a:p>
            <a:pPr lvl="1"/>
            <a:r>
              <a:rPr lang="cs-CZ" dirty="0" smtClean="0">
                <a:latin typeface="Calibri" pitchFamily="34" charset="0"/>
              </a:rPr>
              <a:t> </a:t>
            </a:r>
            <a:r>
              <a:rPr lang="cs-CZ" dirty="0" smtClean="0">
                <a:latin typeface="Calibri" pitchFamily="34" charset="0"/>
              </a:rPr>
              <a:t>(ideologie a její vliv na vývoj, funkci a postavení knihoven, důležité sjezdy spisovatelů a jejich závěry v~kontextu literární historie, procesy se spisovateli, problémy intelektuálů, Václav Černý, </a:t>
            </a:r>
            <a:r>
              <a:rPr lang="cs-CZ" b="1" dirty="0" smtClean="0">
                <a:latin typeface="Calibri" pitchFamily="34" charset="0"/>
              </a:rPr>
              <a:t>Knihovnický zákon 1959 a jeho vliv na každodennost  knihoven</a:t>
            </a:r>
            <a:r>
              <a:rPr lang="cs-CZ" dirty="0" smtClean="0">
                <a:latin typeface="Calibri" pitchFamily="34" charset="0"/>
              </a:rPr>
              <a:t>);</a:t>
            </a:r>
          </a:p>
          <a:p>
            <a:r>
              <a:rPr lang="cs-CZ" dirty="0" smtClean="0">
                <a:latin typeface="Calibri" pitchFamily="34" charset="0"/>
              </a:rPr>
              <a:t>9</a:t>
            </a:r>
            <a:r>
              <a:rPr lang="cs-CZ" dirty="0" smtClean="0">
                <a:latin typeface="Calibri" pitchFamily="34" charset="0"/>
              </a:rPr>
              <a:t>. a 10. hodina (19. 4. /26. 4.): </a:t>
            </a:r>
            <a:r>
              <a:rPr lang="cs-CZ" b="1" dirty="0" smtClean="0">
                <a:latin typeface="Calibri" pitchFamily="34" charset="0"/>
              </a:rPr>
              <a:t>1961-1989</a:t>
            </a:r>
          </a:p>
          <a:p>
            <a:pPr lvl="1"/>
            <a:r>
              <a:rPr lang="cs-CZ" dirty="0" smtClean="0">
                <a:latin typeface="Calibri" pitchFamily="34" charset="0"/>
              </a:rPr>
              <a:t> </a:t>
            </a:r>
            <a:r>
              <a:rPr lang="cs-CZ" dirty="0" smtClean="0">
                <a:latin typeface="Calibri" pitchFamily="34" charset="0"/>
              </a:rPr>
              <a:t>(ideologie a její vliv na fungování knihovnictví v~českých zemích, samizdat, exilová a samizdatová nakladatelství, názorově liberální časopisy, autoři </a:t>
            </a:r>
            <a:r>
              <a:rPr lang="cs-CZ" dirty="0" err="1" smtClean="0">
                <a:latin typeface="Calibri" pitchFamily="34" charset="0"/>
              </a:rPr>
              <a:t>Škvorecký</a:t>
            </a:r>
            <a:r>
              <a:rPr lang="cs-CZ" dirty="0" smtClean="0">
                <a:latin typeface="Calibri" pitchFamily="34" charset="0"/>
              </a:rPr>
              <a:t>, Hrabal, Šotola, </a:t>
            </a:r>
            <a:r>
              <a:rPr lang="cs-CZ" b="1" dirty="0" smtClean="0">
                <a:latin typeface="Calibri" pitchFamily="34" charset="0"/>
              </a:rPr>
              <a:t>každodennost knihoven – výroční zprávy, cenzura, literatura pro děti a mládež, překladová literatura a knižní kultura jako únik před politickým tlakem</a:t>
            </a:r>
            <a:r>
              <a:rPr lang="cs-CZ" dirty="0" smtClean="0">
                <a:latin typeface="Calibri" pitchFamily="34" charset="0"/>
              </a:rPr>
              <a:t>);</a:t>
            </a:r>
          </a:p>
          <a:p>
            <a:r>
              <a:rPr lang="cs-CZ" dirty="0" smtClean="0">
                <a:latin typeface="Calibri" pitchFamily="34" charset="0"/>
              </a:rPr>
              <a:t>11</a:t>
            </a:r>
            <a:r>
              <a:rPr lang="cs-CZ" dirty="0" smtClean="0">
                <a:latin typeface="Calibri" pitchFamily="34" charset="0"/>
              </a:rPr>
              <a:t>. a 12. hodina (2. 5. / 9. 5.): 1990-současnost </a:t>
            </a:r>
            <a:endParaRPr lang="cs-CZ" dirty="0" smtClean="0">
              <a:latin typeface="Calibri" pitchFamily="34" charset="0"/>
            </a:endParaRPr>
          </a:p>
          <a:p>
            <a:pPr lvl="1"/>
            <a:r>
              <a:rPr lang="cs-CZ" dirty="0" smtClean="0">
                <a:latin typeface="Calibri" pitchFamily="34" charset="0"/>
              </a:rPr>
              <a:t>(</a:t>
            </a:r>
            <a:r>
              <a:rPr lang="cs-CZ" dirty="0" smtClean="0">
                <a:latin typeface="Calibri" pitchFamily="34" charset="0"/>
              </a:rPr>
              <a:t>porevoluční kontext, transformace nakladatelského podnikání, internet, digitalizace, osobnosti Havel, Vaculík, Kundera, </a:t>
            </a:r>
            <a:r>
              <a:rPr lang="cs-CZ" b="1" dirty="0" smtClean="0">
                <a:latin typeface="Calibri" pitchFamily="34" charset="0"/>
              </a:rPr>
              <a:t>nový knihovní zákon 2001 a změna pojetí knihovnické práce)</a:t>
            </a:r>
            <a:r>
              <a:rPr lang="cs-CZ" dirty="0" smtClean="0">
                <a:latin typeface="Calibri" pitchFamily="34" charset="0"/>
              </a:rPr>
              <a:t>;</a:t>
            </a:r>
          </a:p>
          <a:p>
            <a:r>
              <a:rPr lang="cs-CZ" dirty="0" smtClean="0">
                <a:latin typeface="Calibri" pitchFamily="34" charset="0"/>
              </a:rPr>
              <a:t>13</a:t>
            </a:r>
            <a:r>
              <a:rPr lang="cs-CZ" dirty="0" smtClean="0">
                <a:latin typeface="Calibri" pitchFamily="34" charset="0"/>
              </a:rPr>
              <a:t>. hodina (16. 5.): Společná reflexe předmětu</a:t>
            </a:r>
          </a:p>
          <a:p>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
        <p:nvSpPr>
          <p:cNvPr id="4" name="Obdélník 3"/>
          <p:cNvSpPr/>
          <p:nvPr/>
        </p:nvSpPr>
        <p:spPr>
          <a:xfrm>
            <a:off x="3048000" y="2967335"/>
            <a:ext cx="6096000" cy="923330"/>
          </a:xfrm>
          <a:prstGeom prst="rect">
            <a:avLst/>
          </a:prstGeom>
        </p:spPr>
        <p:txBody>
          <a:bodyPr>
            <a:spAutoFit/>
          </a:bodyPr>
          <a:lstStyle/>
          <a:p>
            <a:r>
              <a:rPr lang="cs-CZ" dirty="0" smtClean="0">
                <a:latin typeface="Calibri" pitchFamily="34" charset="0"/>
              </a:rPr>
              <a:t>Lidové knihovnictví v českých zemích </a:t>
            </a:r>
          </a:p>
          <a:p>
            <a:r>
              <a:rPr lang="cs-CZ" dirty="0" smtClean="0">
                <a:latin typeface="Calibri" pitchFamily="34" charset="0"/>
              </a:rPr>
              <a:t>Spolky čtenářské a čítárny</a:t>
            </a:r>
          </a:p>
          <a:p>
            <a:r>
              <a:rPr lang="cs-CZ" dirty="0" smtClean="0">
                <a:latin typeface="Calibri" pitchFamily="34" charset="0"/>
              </a:rPr>
              <a:t>Školní knihovny osvěta dělnická  </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C000"/>
                </a:solidFill>
              </a:rPr>
              <a:t>Knihovnictví v každodennosti</a:t>
            </a:r>
            <a:endParaRPr lang="cs-CZ" b="1" dirty="0">
              <a:solidFill>
                <a:srgbClr val="FFC00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zachytit přesně skutečnost.</a:t>
            </a:r>
          </a:p>
          <a:p>
            <a:r>
              <a:rPr lang="cs-CZ" dirty="0" err="1" smtClean="0"/>
              <a:t>Braudel</a:t>
            </a:r>
            <a:r>
              <a:rPr lang="cs-CZ" dirty="0" smtClean="0"/>
              <a:t> svůj koncept každodennosti charakterizoval těmito slovy: „Každodenní život se skládá z maličkostí, kterých si v prostoru a čase jen sotva povšimneme. Tyto maličkosti o společnosti vše prozrazují. Způsob, jakým v jednotlivých společenských vrstvách lidé jedí, oblékají se či bydlí není vůbec lhostejný.“</a:t>
            </a:r>
          </a:p>
          <a:p>
            <a:r>
              <a:rPr lang="cs-CZ" dirty="0" smtClean="0"/>
              <a:t>do konceptu dějin každodennosti patří i </a:t>
            </a:r>
            <a:r>
              <a:rPr lang="cs-CZ" dirty="0" err="1" smtClean="0"/>
              <a:t>mikrohistorie</a:t>
            </a:r>
            <a:r>
              <a:rPr lang="cs-CZ" dirty="0" smtClean="0"/>
              <a:t> (jejímiž charakteristickými znaky je sledování jedné individuální pohybující se v rámci určité lokality)</a:t>
            </a:r>
          </a:p>
          <a:p>
            <a:r>
              <a:rPr lang="cs-CZ" dirty="0" smtClean="0"/>
              <a:t> Každodennost je tvořena rutinními aktivitami, jako je jídlo, pití, oblékání, spánek, hygiena, obstarávání věcí, cestování, setkávání s přáteli, péče o děti…</a:t>
            </a:r>
          </a:p>
          <a:p>
            <a:r>
              <a:rPr lang="cs-CZ" dirty="0" smtClean="0"/>
              <a:t> Historikové každodennosti popisují a analyzují dějiny „zdola" a „zevnitř". Je to kultura pojímaná ve svém určitém </a:t>
            </a:r>
            <a:r>
              <a:rPr lang="cs-CZ" dirty="0" err="1" smtClean="0"/>
              <a:t>sociálněgeografickém</a:t>
            </a:r>
            <a:r>
              <a:rPr lang="cs-CZ" dirty="0" smtClean="0"/>
              <a:t> časovém rámci jako vzorek lidského jednání a chování i jako odpověď dané společnosti na podmínky jejího životního prostředí, která představuje její vlastní životní styl.</a:t>
            </a:r>
          </a:p>
          <a:p>
            <a:r>
              <a:rPr lang="cs-CZ" dirty="0" smtClean="0"/>
              <a:t>vede k pochopení jakéhosi „přízemí" naší civilizace: proč a jak mohou lidé žít, tak jak žijí, jaké podoby má jejich reflexe této žité reality? Proto dějiny každodennosti zkoumají vedle světa věcí a způsobu jejich využití také dějiny postojů zaujímaných k předmětům, jevům, k technologiím i „technikám těla".</a:t>
            </a:r>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C000"/>
                </a:solidFill>
              </a:rPr>
              <a:t>Alfred </a:t>
            </a:r>
            <a:r>
              <a:rPr lang="cs-CZ" b="1" dirty="0" err="1" smtClean="0">
                <a:solidFill>
                  <a:srgbClr val="FFC000"/>
                </a:solidFill>
              </a:rPr>
              <a:t>Schütz</a:t>
            </a:r>
            <a:r>
              <a:rPr lang="cs-CZ" b="1" dirty="0" smtClean="0">
                <a:solidFill>
                  <a:srgbClr val="FFC000"/>
                </a:solidFill>
              </a:rPr>
              <a:t> – zakladatel fenomenologické sociologie (každodennost)</a:t>
            </a:r>
            <a:endParaRPr lang="cs-CZ" b="1" dirty="0">
              <a:solidFill>
                <a:srgbClr val="FFC000"/>
              </a:solidFill>
            </a:endParaRPr>
          </a:p>
        </p:txBody>
      </p:sp>
      <p:sp>
        <p:nvSpPr>
          <p:cNvPr id="3" name="Zástupný symbol pro obsah 2"/>
          <p:cNvSpPr>
            <a:spLocks noGrp="1"/>
          </p:cNvSpPr>
          <p:nvPr>
            <p:ph idx="1"/>
          </p:nvPr>
        </p:nvSpPr>
        <p:spPr/>
        <p:txBody>
          <a:bodyPr>
            <a:normAutofit fontScale="85000" lnSpcReduction="10000"/>
          </a:bodyPr>
          <a:lstStyle/>
          <a:p>
            <a:r>
              <a:rPr lang="cs-CZ" dirty="0" smtClean="0"/>
              <a:t>přínosu R. van </a:t>
            </a:r>
            <a:r>
              <a:rPr lang="cs-CZ" dirty="0" err="1" smtClean="0"/>
              <a:t>Dülmena</a:t>
            </a:r>
            <a:r>
              <a:rPr lang="cs-CZ" dirty="0" smtClean="0"/>
              <a:t>, chápe dějiny každodennosti jako dějiny kultury v nejširším slova smyslu - tedy včetně problematiky spojené s kolektivní psychologií našich více či méně vzdálených předků</a:t>
            </a:r>
          </a:p>
          <a:p>
            <a:r>
              <a:rPr lang="cs-CZ" dirty="0" smtClean="0"/>
              <a:t>mikrokosmos životního prostředí lidí, jejich profesí a rolí</a:t>
            </a:r>
          </a:p>
          <a:p>
            <a:r>
              <a:rPr lang="cs-CZ" dirty="0" smtClean="0"/>
              <a:t>Nelze už popisovat historické děje z nějaké ideologické pozice, je nutno jim porozumět na základě sociálního kontextu, neptat se po významu událostí a procesů pro společnost, ale pro konkrétního člověka. Ptát se, zda jednal svobodně, volil mezi více možnostmi, co při své volbě požíval. Každé lidské jednání je rozporuplné, je třeba se soustředit právě na tyto rozpory a nesrovnalosti.</a:t>
            </a:r>
          </a:p>
          <a:p>
            <a:r>
              <a:rPr lang="cs-CZ" dirty="0" smtClean="0"/>
              <a:t>Nelze posuzovat minulé z hlediska dnešních hodnotových představ, je třeba </a:t>
            </a:r>
            <a:r>
              <a:rPr lang="cs-CZ" dirty="0" err="1" smtClean="0"/>
              <a:t>interpretativního</a:t>
            </a:r>
            <a:r>
              <a:rPr lang="cs-CZ" dirty="0" smtClean="0"/>
              <a:t> porozumění, vždyť každá doba a každá kultura má své vlastní představy o životě a vlastní zákony, které historik musí akceptovat</a:t>
            </a:r>
          </a:p>
          <a:p>
            <a:r>
              <a:rPr lang="cs-CZ" dirty="0" smtClean="0"/>
              <a:t>Historická antropologie je charakterizována zálibou v malých prostorech, sociálních skupinách a malých, transparentních jednotkách, méně se zajímá o </a:t>
            </a:r>
            <a:r>
              <a:rPr lang="cs-CZ" dirty="0" err="1" smtClean="0"/>
              <a:t>makrohistorické</a:t>
            </a:r>
            <a:r>
              <a:rPr lang="cs-CZ" dirty="0" smtClean="0"/>
              <a:t> výzkumy. Historická sociální věda sice také propaguje případové studie, ale nejde v nich o postižení specifičnosti daného případu, ale o získání stavebních prvků, korektur a zpřesnění pro celkový dějinný kontext. </a:t>
            </a:r>
          </a:p>
          <a:p>
            <a:r>
              <a:rPr lang="cs-CZ" dirty="0" smtClean="0"/>
              <a:t>Životní svět je světem každodennosti, jedná se o subjektivní svět aktérů, který tvoří primární realitu.</a:t>
            </a:r>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C000"/>
                </a:solidFill>
              </a:rPr>
              <a:t>Co tvoří knihovnickou každodennost</a:t>
            </a:r>
            <a:endParaRPr lang="cs-CZ" b="1" dirty="0">
              <a:solidFill>
                <a:srgbClr val="FFC000"/>
              </a:solidFill>
            </a:endParaRPr>
          </a:p>
        </p:txBody>
      </p:sp>
      <p:sp>
        <p:nvSpPr>
          <p:cNvPr id="3" name="Zástupný symbol pro obsah 2"/>
          <p:cNvSpPr>
            <a:spLocks noGrp="1"/>
          </p:cNvSpPr>
          <p:nvPr>
            <p:ph idx="1"/>
          </p:nvPr>
        </p:nvSpPr>
        <p:spPr/>
        <p:txBody>
          <a:bodyPr/>
          <a:lstStyle/>
          <a:p>
            <a:r>
              <a:rPr lang="cs-CZ" dirty="0" smtClean="0"/>
              <a:t>Každodenní běžné činnosti knihovníků – dokumentace o tom</a:t>
            </a:r>
          </a:p>
          <a:p>
            <a:r>
              <a:rPr lang="cs-CZ" dirty="0" err="1" smtClean="0"/>
              <a:t>Mikrohistorie</a:t>
            </a:r>
            <a:r>
              <a:rPr lang="cs-CZ" dirty="0" smtClean="0"/>
              <a:t> místa, dané knihovny</a:t>
            </a:r>
          </a:p>
          <a:p>
            <a:r>
              <a:rPr lang="cs-CZ" dirty="0" smtClean="0"/>
              <a:t>Postoje knihovníků a čtenářů k dějinným událostem </a:t>
            </a:r>
            <a:r>
              <a:rPr lang="cs-CZ" smtClean="0"/>
              <a:t>- cenzura </a:t>
            </a:r>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C000"/>
                </a:solidFill>
              </a:rPr>
              <a:t>Období před vznikáním masivním knihoven </a:t>
            </a:r>
            <a:endParaRPr lang="cs-CZ" b="1" dirty="0">
              <a:solidFill>
                <a:srgbClr val="FFC000"/>
              </a:solidFill>
            </a:endParaRPr>
          </a:p>
        </p:txBody>
      </p:sp>
      <p:sp>
        <p:nvSpPr>
          <p:cNvPr id="3" name="Zástupný symbol pro obsah 2"/>
          <p:cNvSpPr>
            <a:spLocks noGrp="1"/>
          </p:cNvSpPr>
          <p:nvPr>
            <p:ph idx="1"/>
          </p:nvPr>
        </p:nvSpPr>
        <p:spPr/>
        <p:txBody>
          <a:bodyPr/>
          <a:lstStyle/>
          <a:p>
            <a:r>
              <a:rPr lang="cs-CZ" dirty="0" smtClean="0"/>
              <a:t>V první polovině 19. století bylo vydáno množství dekretů, které měly zásadní význam pro vznik a vývoj českého lidového knihovnictví. Předně je nutné zmínit dekret, jenž znamenal jisté uvolnění germanizačních snah Habsburské monarchie a tímto byl významným činitelem v procesu vzniku českých </a:t>
            </a:r>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tf03431380">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_9411642_TF03431380_TF03431380.potx" id="{FC8ED493-DAFA-4BB0-BAEB-20F759C85AAA}" vid="{D0665444-A03D-43BD-AD0D-D262B007E499}"/>
    </a:ext>
  </a:extLst>
</a:theme>
</file>

<file path=ppt/theme/theme2.xml><?xml version="1.0" encoding="utf-8"?>
<a:theme xmlns:a="http://schemas.openxmlformats.org/drawingml/2006/main" name="Motiv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Motiv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schemas.microsoft.com/office/2006/metadata/properties"/>
    <ds:schemaRef ds:uri="http://schemas.microsoft.com/office/infopath/2007/PartnerControls"/>
    <ds:schemaRef ds:uri="4873beb7-5857-4685-be1f-d57550cc96cc"/>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1468</Words>
  <Application>Microsoft Office PowerPoint</Application>
  <PresentationFormat>Vlastní</PresentationFormat>
  <Paragraphs>64</Paragraphs>
  <Slides>21</Slides>
  <Notes>6</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tf03431380</vt:lpstr>
      <vt:lpstr>Dějiny českého knihovnictví  v každodennosti</vt:lpstr>
      <vt:lpstr>Cíle předmětu z pohledu studenta </vt:lpstr>
      <vt:lpstr>Základní obsahový rámec předmětu</vt:lpstr>
      <vt:lpstr>Základní obsahový rámec předmětu</vt:lpstr>
      <vt:lpstr>Snímek 5</vt:lpstr>
      <vt:lpstr>Knihovnictví v každodennosti</vt:lpstr>
      <vt:lpstr>Alfred Schütz – zakladatel fenomenologické sociologie (každodennost)</vt:lpstr>
      <vt:lpstr>Co tvoří knihovnickou každodennost</vt:lpstr>
      <vt:lpstr>Období před vznikáním masivním knihoven </vt:lpstr>
      <vt:lpstr>Snímek 10</vt:lpstr>
      <vt:lpstr>Snímek 11</vt:lpstr>
      <vt:lpstr>Snímek 12</vt:lpstr>
      <vt:lpstr>Lidové knihovny v Čechách</vt:lpstr>
      <vt:lpstr>Lidové knihovny v Čechách</vt:lpstr>
      <vt:lpstr>Snímek 15</vt:lpstr>
      <vt:lpstr>Snímek 16</vt:lpstr>
      <vt:lpstr>Dějiny českého knihovnictví  v každodennosti</vt:lpstr>
      <vt:lpstr>Snímek 18</vt:lpstr>
      <vt:lpstr>Snímek 19</vt:lpstr>
      <vt:lpstr>Snímek 20</vt:lpstr>
      <vt:lpstr>Snímek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2017-02-20T20:40:51Z</dcterms:created>
  <dcterms:modified xsi:type="dcterms:W3CDTF">2017-02-21T07:22:09Z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