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6" r:id="rId11"/>
    <p:sldId id="285" r:id="rId12"/>
    <p:sldId id="28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6547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1307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4548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8646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9618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1647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993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635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6909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8338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5944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EC2240E-50A1-4B3E-976F-17A419BB3B8C}" type="datetimeFigureOut">
              <a:rPr lang="cs-CZ" smtClean="0"/>
              <a:pPr/>
              <a:t>8. 3. 2017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6C04660-86DA-46A5-BC4D-CEC875A3F5D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283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zk.cz/o-knihovne/historie/podrobna-historie-mz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Veřejné knihovny, půjčovny </a:t>
            </a:r>
            <a:br>
              <a:rPr lang="cs-CZ" dirty="0" smtClean="0"/>
            </a:br>
            <a:r>
              <a:rPr lang="cs-CZ" dirty="0" smtClean="0"/>
              <a:t>a čtenářské spolky </a:t>
            </a:r>
            <a:br>
              <a:rPr lang="cs-CZ" dirty="0" smtClean="0"/>
            </a:br>
            <a:r>
              <a:rPr lang="cs-CZ" dirty="0" smtClean="0"/>
              <a:t>(na příkladu Brna, 18./19. st.)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Dějiny knihovnictví</a:t>
            </a:r>
          </a:p>
          <a:p>
            <a:r>
              <a:rPr lang="cs-CZ" sz="2000" dirty="0" smtClean="0"/>
              <a:t>v každodennosti</a:t>
            </a:r>
          </a:p>
          <a:p>
            <a:r>
              <a:rPr lang="cs-CZ" sz="2000" dirty="0" smtClean="0"/>
              <a:t>7. březen 2017</a:t>
            </a:r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knihovny v Brně 18.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noProof="1"/>
              <a:t>Střediskem českého kulturního života v Brně od 30. let 19. století </a:t>
            </a:r>
            <a:r>
              <a:rPr lang="cs-CZ" b="1" noProof="1"/>
              <a:t>bohoslovecké učiliště na dnešní Dominikánské ulici</a:t>
            </a:r>
          </a:p>
          <a:p>
            <a:r>
              <a:rPr lang="cs-CZ" noProof="1"/>
              <a:t>1832 (zásluhou východočeského vlastence Františka Cyrila Kampelíka) vzniká </a:t>
            </a:r>
            <a:r>
              <a:rPr lang="cs-CZ" b="1" noProof="1"/>
              <a:t>první skutečně česká veřejná knihovna v Brně</a:t>
            </a:r>
          </a:p>
          <a:p>
            <a:r>
              <a:rPr lang="cs-CZ" noProof="1"/>
              <a:t>základem knižního fondu dary, které zaslaly různé osobnosti českého kulturního života - např. Jan Kollár, Josef Jungmann nebo Jan Svatopluk Presl.</a:t>
            </a:r>
          </a:p>
          <a:p>
            <a:r>
              <a:rPr lang="cs-CZ" noProof="1"/>
              <a:t>správci </a:t>
            </a:r>
            <a:r>
              <a:rPr lang="cs-CZ" noProof="1" smtClean="0"/>
              <a:t>„slovanské knihovny“ </a:t>
            </a:r>
            <a:r>
              <a:rPr lang="cs-CZ" noProof="1"/>
              <a:t>zvoleni dva studenti, z nichž jeden jako knihovník knihy půjčoval, druhý pak jako pokladník za každou půjčenou knihu vybíral po krejcaru</a:t>
            </a:r>
          </a:p>
          <a:p>
            <a:pPr lvl="1"/>
            <a:r>
              <a:rPr lang="cs-CZ" noProof="1" smtClean="0"/>
              <a:t>Půjčují si nejen studenti a učitelé z ostatních škol, ale i národně probudilí brněnští měšťané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1470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115592"/>
          </a:xfrm>
        </p:spPr>
        <p:txBody>
          <a:bodyPr/>
          <a:lstStyle/>
          <a:p>
            <a:r>
              <a:rPr lang="cs-CZ" dirty="0" smtClean="0"/>
              <a:t>Další české </a:t>
            </a:r>
            <a:r>
              <a:rPr lang="cs-CZ" dirty="0" smtClean="0"/>
              <a:t>knihovny v brně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700808"/>
            <a:ext cx="7290055" cy="48245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noProof="1" smtClean="0"/>
              <a:t>1838 – další česká knihovna – podle informací z časopisu Květy</a:t>
            </a:r>
          </a:p>
          <a:p>
            <a:r>
              <a:rPr lang="cs-CZ" noProof="1" smtClean="0"/>
              <a:t>40 brněnských obchodníků založilo český čtenářský spolek (postupně 200 členů; odebíral Časopis českého muzea, Květy, Pražské noviny a Českou včelu</a:t>
            </a:r>
          </a:p>
          <a:p>
            <a:pPr marL="0" indent="0">
              <a:buNone/>
            </a:pPr>
            <a:r>
              <a:rPr lang="cs-CZ" noProof="1" smtClean="0"/>
              <a:t>1848 – knihovna a "čtenárna" na Zelném trhu - </a:t>
            </a:r>
            <a:r>
              <a:rPr lang="cs-CZ" b="1" noProof="1" smtClean="0"/>
              <a:t>Jednota moravská (první řádný český knihovní, osvětový a vydavatelský spolek na Moravě</a:t>
            </a:r>
          </a:p>
          <a:p>
            <a:r>
              <a:rPr lang="cs-CZ" noProof="1" smtClean="0"/>
              <a:t>Založili ji A. V. Šembera, F. Sušil, hrabě B. Sylva-Tarouca a další představitelé národně uvědomělé inteligence</a:t>
            </a:r>
          </a:p>
          <a:p>
            <a:r>
              <a:rPr lang="cs-CZ" noProof="1" smtClean="0"/>
              <a:t>Poslání: zabezpečení rovných práv češtiny a němčiny na Moravě, vzdělávání v českém jazyce a vydávání poučných spisů pro lid</a:t>
            </a:r>
          </a:p>
          <a:p>
            <a:pPr marL="0" indent="0">
              <a:buNone/>
            </a:pPr>
            <a:r>
              <a:rPr lang="cs-CZ" noProof="1" smtClean="0"/>
              <a:t>Nástupkyní r. 1849 Národní jednota sv. Cyrila a Metoděje, přejmenovaná později na Moravskou národní jednotu (spolek vědecký a humanitní, jehož účelem je vydávání knih, podporování knihoven, čítáren, přírodozpytných sbírek a uměleckých děl) - kalendář Koleda.</a:t>
            </a:r>
          </a:p>
          <a:p>
            <a:pPr marL="0" indent="0">
              <a:buNone/>
            </a:pPr>
            <a:r>
              <a:rPr lang="cs-CZ" noProof="1" smtClean="0"/>
              <a:t>1854 sdružení přetvořeno v </a:t>
            </a:r>
            <a:r>
              <a:rPr lang="cs-CZ" b="1" noProof="1" smtClean="0"/>
              <a:t>Matici moravskou</a:t>
            </a:r>
          </a:p>
          <a:p>
            <a:pPr marL="0" indent="0">
              <a:buNone/>
            </a:pPr>
            <a:r>
              <a:rPr lang="cs-CZ" noProof="1" smtClean="0"/>
              <a:t>1869 vznikl </a:t>
            </a:r>
            <a:r>
              <a:rPr lang="cs-CZ" b="1" noProof="1" smtClean="0"/>
              <a:t>Časopis Matice moravské, vůbec první český vědecký časopis na Moravě</a:t>
            </a:r>
          </a:p>
          <a:p>
            <a:r>
              <a:rPr lang="cs-CZ" noProof="1" smtClean="0"/>
              <a:t>Fond knihovny (mohl ho užívat za stanovených podmínek i Český čtenářský spolek) po r. 1910 přesunut z Besedního domu do Moravské zemské knihovny</a:t>
            </a:r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xmlns="" val="469898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Především:</a:t>
            </a:r>
          </a:p>
          <a:p>
            <a:r>
              <a:rPr lang="cs-CZ" dirty="0" smtClean="0"/>
              <a:t>Archivy a odborné články jednotlivých </a:t>
            </a:r>
            <a:r>
              <a:rPr lang="cs-CZ" smtClean="0"/>
              <a:t>brněnských knihoven a </a:t>
            </a:r>
            <a:r>
              <a:rPr lang="cs-CZ" dirty="0" smtClean="0"/>
              <a:t>archivů</a:t>
            </a:r>
          </a:p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www.mzk.cz/o-knihovne/historie/podrobna-historie-mzk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noProof="1" smtClean="0"/>
              <a:t>čtenářskÉ kroužkY v brně </a:t>
            </a:r>
            <a:endParaRPr lang="cs-CZ" noProof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Počátky </a:t>
            </a:r>
            <a:r>
              <a:rPr lang="cs-CZ" sz="2800" dirty="0" smtClean="0"/>
              <a:t>úzce </a:t>
            </a:r>
            <a:r>
              <a:rPr lang="cs-CZ" sz="2800" dirty="0"/>
              <a:t>spjaty s </a:t>
            </a:r>
            <a:r>
              <a:rPr lang="cs-CZ" sz="2800" dirty="0" smtClean="0"/>
              <a:t>hospodářským rozmachem Brna</a:t>
            </a:r>
          </a:p>
          <a:p>
            <a:r>
              <a:rPr lang="cs-CZ" sz="2800" dirty="0" smtClean="0"/>
              <a:t>Projevem mj. vznik prvních </a:t>
            </a:r>
            <a:r>
              <a:rPr lang="cs-CZ" sz="2800" dirty="0"/>
              <a:t>místních pravidelných novin </a:t>
            </a:r>
            <a:r>
              <a:rPr lang="cs-CZ" sz="2800" dirty="0" smtClean="0"/>
              <a:t>= návěstníku</a:t>
            </a:r>
          </a:p>
          <a:p>
            <a:pPr lvl="1"/>
            <a:r>
              <a:rPr lang="cs-CZ" sz="2000" b="1" noProof="1" smtClean="0"/>
              <a:t>Wochentliche Intelligenz-Zettel  </a:t>
            </a:r>
            <a:r>
              <a:rPr lang="cs-CZ" sz="2000" noProof="1" smtClean="0"/>
              <a:t>(1755); obchodní informační kancelář při První půjčovní bance u Matky Boží</a:t>
            </a:r>
          </a:p>
          <a:p>
            <a:pPr lvl="1"/>
            <a:r>
              <a:rPr lang="cs-CZ" sz="2000" noProof="1" smtClean="0"/>
              <a:t>V roce </a:t>
            </a:r>
            <a:r>
              <a:rPr lang="cs-CZ" sz="2000" b="1" noProof="1" smtClean="0"/>
              <a:t>1758</a:t>
            </a:r>
            <a:r>
              <a:rPr lang="cs-CZ" sz="2000" noProof="1" smtClean="0"/>
              <a:t> v nich zpráva = </a:t>
            </a:r>
            <a:r>
              <a:rPr lang="cs-CZ" sz="2000" b="1" noProof="1" smtClean="0"/>
              <a:t>nejstarší známý doklad o pokusu zorganizovat v českých zemích čtenářský kroužek</a:t>
            </a:r>
            <a:r>
              <a:rPr lang="cs-CZ" sz="2000" noProof="1" smtClean="0"/>
              <a:t> (prostřednictvím inzerátu hledal neznámý iniciátor členy pro společnost, která by odebírala zahraniční noviny)</a:t>
            </a:r>
            <a:endParaRPr lang="cs-CZ" sz="2000" noProof="1"/>
          </a:p>
        </p:txBody>
      </p:sp>
    </p:spTree>
    <p:extLst>
      <p:ext uri="{BB962C8B-B14F-4D97-AF65-F5344CB8AC3E}">
        <p14:creationId xmlns:p14="http://schemas.microsoft.com/office/powerpoint/2010/main" xmlns="" val="3112486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Půjčovny knih v brně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2. polovina 18</a:t>
            </a:r>
            <a:r>
              <a:rPr lang="cs-CZ" sz="2800" dirty="0"/>
              <a:t>. století </a:t>
            </a:r>
            <a:endParaRPr lang="cs-CZ" sz="2800" dirty="0" smtClean="0"/>
          </a:p>
          <a:p>
            <a:r>
              <a:rPr lang="cs-CZ" sz="2800" noProof="1" smtClean="0"/>
              <a:t>Komerční půjčovny (</a:t>
            </a:r>
            <a:r>
              <a:rPr lang="cs-CZ" sz="2800" b="1" noProof="1" smtClean="0"/>
              <a:t>Leihbibliotheken</a:t>
            </a:r>
            <a:r>
              <a:rPr lang="cs-CZ" sz="2800" noProof="1" smtClean="0"/>
              <a:t>) a čítárny (čtenářské kabinety)</a:t>
            </a:r>
          </a:p>
          <a:p>
            <a:pPr lvl="1"/>
            <a:r>
              <a:rPr lang="cs-CZ" sz="2000" noProof="1" smtClean="0"/>
              <a:t>zámožní knihkupci, nakladatelé či tiskaři při svých obchodech </a:t>
            </a:r>
          </a:p>
          <a:p>
            <a:pPr lvl="1"/>
            <a:r>
              <a:rPr lang="cs-CZ" sz="2000" noProof="1" smtClean="0"/>
              <a:t>podle půjčoven se často posuzovala i vzdělanost jednotlivých měst</a:t>
            </a:r>
          </a:p>
          <a:p>
            <a:pPr lvl="1"/>
            <a:r>
              <a:rPr lang="cs-CZ" sz="2000" noProof="1" smtClean="0"/>
              <a:t>Jan Julius Hempel - v roce 1796 se pozastavuje nad kulturní úrovní Brňanů (prý se oddávají hlavně četbě rytířských historek a staroněmeckých románů </a:t>
            </a:r>
            <a:r>
              <a:rPr lang="cs-CZ" sz="2000" noProof="1" smtClean="0">
                <a:sym typeface="Wingdings" panose="05000000000000000000" pitchFamily="2" charset="2"/>
              </a:rPr>
              <a:t> )</a:t>
            </a:r>
            <a:endParaRPr lang="cs-CZ" sz="2000" noProof="1"/>
          </a:p>
        </p:txBody>
      </p:sp>
    </p:spTree>
    <p:extLst>
      <p:ext uri="{BB962C8B-B14F-4D97-AF65-F5344CB8AC3E}">
        <p14:creationId xmlns:p14="http://schemas.microsoft.com/office/powerpoint/2010/main" xmlns="" val="1497939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čítárny v Brně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88840"/>
            <a:ext cx="7290055" cy="4224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První čítárna</a:t>
            </a:r>
            <a:r>
              <a:rPr lang="cs-CZ" dirty="0" smtClean="0"/>
              <a:t>: obchodník </a:t>
            </a:r>
            <a:r>
              <a:rPr lang="cs-CZ" b="1" noProof="1" smtClean="0"/>
              <a:t>Jakub Bianchi 15. ledna 1774 </a:t>
            </a:r>
            <a:r>
              <a:rPr lang="cs-CZ" b="1" noProof="1" smtClean="0"/>
              <a:t>„</a:t>
            </a:r>
            <a:r>
              <a:rPr lang="cs-CZ" noProof="1" smtClean="0"/>
              <a:t>k </a:t>
            </a:r>
            <a:r>
              <a:rPr lang="cs-CZ" noProof="1" smtClean="0"/>
              <a:t>obecnému prospěchu obzvláště milovníků umění a </a:t>
            </a:r>
            <a:r>
              <a:rPr lang="cs-CZ" noProof="1" smtClean="0"/>
              <a:t>věd“ </a:t>
            </a:r>
            <a:r>
              <a:rPr lang="cs-CZ" noProof="1" smtClean="0"/>
              <a:t>(předtím Vídeň) </a:t>
            </a:r>
          </a:p>
          <a:p>
            <a:r>
              <a:rPr lang="cs-CZ" noProof="1" smtClean="0"/>
              <a:t>Tištěný katalog s 990 záznamy, téměř polovina beletrie</a:t>
            </a:r>
          </a:p>
          <a:p>
            <a:r>
              <a:rPr lang="cs-CZ" noProof="1" smtClean="0"/>
              <a:t>Součástí nabídky soubory vázaných časopisů a běžná čísla časopisů a rakouských i říšských novin</a:t>
            </a:r>
          </a:p>
          <a:p>
            <a:r>
              <a:rPr lang="cs-CZ" noProof="1" smtClean="0"/>
              <a:t>Čítárna byla otevřena denně mimo neděle a svátky od 8 do 12 a od 14 do 20 hodin</a:t>
            </a:r>
          </a:p>
          <a:p>
            <a:r>
              <a:rPr lang="cs-CZ" noProof="1" smtClean="0"/>
              <a:t>Roční subskribce - 12 zl. = výpůjčky novin, časopisů a knih domů (nejvýše však 3 svazky), navíc čítárny mohl použít každý návštěvník, který zaplatil 7 kr. za půlden</a:t>
            </a:r>
          </a:p>
          <a:p>
            <a:pPr marL="0" indent="0">
              <a:buNone/>
            </a:pPr>
            <a:r>
              <a:rPr lang="cs-CZ" b="1" noProof="1" smtClean="0"/>
              <a:t>Další </a:t>
            </a:r>
            <a:r>
              <a:rPr lang="cs-CZ" b="1" noProof="1" smtClean="0"/>
              <a:t>čítárna r. 1777 </a:t>
            </a:r>
            <a:r>
              <a:rPr lang="cs-CZ" noProof="1" smtClean="0"/>
              <a:t>knihař Jakub Strassmann na Běhounské ulici. </a:t>
            </a:r>
          </a:p>
          <a:p>
            <a:pPr marL="0" indent="0">
              <a:buNone/>
            </a:pPr>
            <a:r>
              <a:rPr lang="cs-CZ" noProof="1" smtClean="0"/>
              <a:t>V 90. letech 18. století knihkupec a nakladatel </a:t>
            </a:r>
            <a:r>
              <a:rPr lang="cs-CZ" b="1" noProof="1" smtClean="0"/>
              <a:t>Johann Georg Gastl </a:t>
            </a:r>
            <a:r>
              <a:rPr lang="cs-CZ" dirty="0" smtClean="0"/>
              <a:t>(půjčoval knihy) – sortiment jeho knihkupectví (</a:t>
            </a:r>
            <a:r>
              <a:rPr lang="cs-CZ" dirty="0"/>
              <a:t>922 </a:t>
            </a:r>
            <a:r>
              <a:rPr lang="cs-CZ" dirty="0" smtClean="0"/>
              <a:t>knih – včetně českých)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59805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Čtenářská společnost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Zakládání souvisí s potřebami </a:t>
            </a:r>
            <a:r>
              <a:rPr lang="cs-CZ" sz="2400" dirty="0"/>
              <a:t>osvícenské inteligence sdružovat se za účelem propagace </a:t>
            </a:r>
            <a:r>
              <a:rPr lang="cs-CZ" sz="2400" dirty="0" smtClean="0"/>
              <a:t>osvícenských myšlenek a ideálů </a:t>
            </a:r>
          </a:p>
          <a:p>
            <a:r>
              <a:rPr lang="cs-CZ" sz="2400" b="1" noProof="1" smtClean="0"/>
              <a:t>Brno: roku 1785</a:t>
            </a:r>
            <a:r>
              <a:rPr lang="cs-CZ" sz="2400" noProof="1" smtClean="0"/>
              <a:t>; trojice místních osvícenců v čele se zednářským mistrem </a:t>
            </a:r>
            <a:r>
              <a:rPr lang="cs-CZ" sz="2400" b="1" noProof="1" smtClean="0"/>
              <a:t>Viktorem Heinrichem Rieckem</a:t>
            </a:r>
            <a:r>
              <a:rPr lang="cs-CZ" sz="2400" noProof="1" smtClean="0"/>
              <a:t> (v Brně od roku 1782 pastor nově vzniklého evangelického sboru) </a:t>
            </a:r>
          </a:p>
          <a:p>
            <a:pPr lvl="1"/>
            <a:r>
              <a:rPr lang="cs-CZ" sz="2000" noProof="1" smtClean="0"/>
              <a:t>humanitní otázky (prosazení hromadného očkování proti černým neštovicím</a:t>
            </a:r>
          </a:p>
          <a:p>
            <a:pPr lvl="1"/>
            <a:r>
              <a:rPr lang="cs-CZ" sz="2000" noProof="1" smtClean="0"/>
              <a:t>jeho dcera Žofie později provdala za brněnského podnikatele </a:t>
            </a:r>
            <a:r>
              <a:rPr lang="cs-CZ" sz="2000" b="1" noProof="1" smtClean="0"/>
              <a:t>Josefa Karafiáta</a:t>
            </a:r>
            <a:r>
              <a:rPr lang="cs-CZ" sz="2000" noProof="1" smtClean="0"/>
              <a:t>, (jimramovský evangelický </a:t>
            </a:r>
            <a:r>
              <a:rPr lang="cs-CZ" sz="2000" dirty="0" smtClean="0"/>
              <a:t>rod autora Broučků)</a:t>
            </a:r>
          </a:p>
        </p:txBody>
      </p:sp>
    </p:spTree>
    <p:extLst>
      <p:ext uri="{BB962C8B-B14F-4D97-AF65-F5344CB8AC3E}">
        <p14:creationId xmlns:p14="http://schemas.microsoft.com/office/powerpoint/2010/main" xmlns="" val="3441688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259608"/>
          </a:xfrm>
        </p:spPr>
        <p:txBody>
          <a:bodyPr/>
          <a:lstStyle/>
          <a:p>
            <a:r>
              <a:rPr lang="cs-CZ" dirty="0"/>
              <a:t>Čtenářské společnosti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60848"/>
            <a:ext cx="7290055" cy="4680520"/>
          </a:xfrm>
        </p:spPr>
        <p:txBody>
          <a:bodyPr>
            <a:normAutofit fontScale="62500" lnSpcReduction="20000"/>
          </a:bodyPr>
          <a:lstStyle/>
          <a:p>
            <a:r>
              <a:rPr lang="cs-CZ" sz="2600" b="1" noProof="1" smtClean="0"/>
              <a:t>Cíl společnosti</a:t>
            </a:r>
            <a:r>
              <a:rPr lang="cs-CZ" sz="2600" noProof="1" smtClean="0"/>
              <a:t>: podporovat v kruzích brněnské osvícenské inteligence zájem o kulturu, vzdělání a užitečnou zábavu</a:t>
            </a:r>
          </a:p>
          <a:p>
            <a:r>
              <a:rPr lang="cs-CZ" sz="2600" b="1" noProof="1" smtClean="0"/>
              <a:t>Co se četlo? </a:t>
            </a:r>
          </a:p>
          <a:p>
            <a:pPr lvl="1"/>
            <a:r>
              <a:rPr lang="cs-CZ" sz="2600" noProof="1" smtClean="0"/>
              <a:t>Populárně naučné a zábavné knihy (dodával lipský nakladatel Göschen)</a:t>
            </a:r>
          </a:p>
          <a:p>
            <a:pPr lvl="1"/>
            <a:r>
              <a:rPr lang="cs-CZ" sz="2600" noProof="1" smtClean="0"/>
              <a:t>O složení fondu rozhodoval na základě návrhů členů a podle stavu pokladny sekretář a knihovník Traubenburg (knihy uloženy v jeho bytě na Starobrněnské ulici č. 6)</a:t>
            </a:r>
          </a:p>
          <a:p>
            <a:pPr lvl="1"/>
            <a:r>
              <a:rPr lang="cs-CZ" sz="2600" noProof="1" smtClean="0"/>
              <a:t>Vybrané knihy z kolujících seznamů roznášel poslíček</a:t>
            </a:r>
          </a:p>
          <a:p>
            <a:pPr marL="514350" indent="-457200"/>
            <a:r>
              <a:rPr lang="cs-CZ" sz="2600" noProof="1" smtClean="0"/>
              <a:t>Na veřejnost působila společnost i prostřednictvím vlastních časopisů:</a:t>
            </a:r>
          </a:p>
          <a:p>
            <a:pPr marL="914400" lvl="1" indent="-457200"/>
            <a:r>
              <a:rPr lang="cs-CZ" sz="2600" noProof="1" smtClean="0"/>
              <a:t>výchovně osvětový časopis </a:t>
            </a:r>
            <a:r>
              <a:rPr lang="cs-CZ" sz="2600" b="1" noProof="1" smtClean="0"/>
              <a:t>Brünner Wochenschrift zum Besten der Armen </a:t>
            </a:r>
            <a:r>
              <a:rPr lang="cs-CZ" sz="2600" noProof="1" smtClean="0"/>
              <a:t>(Brněnský týdeník pro dobro chudých) - vydával v r. 1786 Viktor Riecke </a:t>
            </a:r>
          </a:p>
          <a:p>
            <a:pPr marL="1314450" lvl="2" indent="-457200"/>
            <a:r>
              <a:rPr lang="cs-CZ" sz="2600" noProof="1" smtClean="0"/>
              <a:t>Informace k povznesení zemědělství, zdravotnické osvěty, šíření filantropických myšlenek </a:t>
            </a:r>
          </a:p>
          <a:p>
            <a:pPr marL="1314450" lvl="2" indent="-457200"/>
            <a:r>
              <a:rPr lang="cs-CZ" sz="2600" noProof="1" smtClean="0"/>
              <a:t>výtěžek byl určen k podpoře nemajetných Brňanů – brzký zánik (nezájem) </a:t>
            </a:r>
          </a:p>
          <a:p>
            <a:pPr marL="1314450" lvl="2" indent="-457200"/>
            <a:endParaRPr lang="cs-CZ" noProof="1" smtClean="0"/>
          </a:p>
          <a:p>
            <a:pPr marL="0" indent="0">
              <a:buNone/>
            </a:pPr>
            <a:r>
              <a:rPr lang="cs-CZ" sz="2900" noProof="1" smtClean="0"/>
              <a:t>2. polovina 18. století - nejstarší vrstva knižního fondu dnešní Moravské zemské knihovny (základem </a:t>
            </a:r>
            <a:r>
              <a:rPr lang="cs-CZ" sz="2900" b="1" noProof="1" smtClean="0"/>
              <a:t>příruční knihovna moravských přírodovědných společností </a:t>
            </a:r>
            <a:r>
              <a:rPr lang="cs-CZ" sz="2900" noProof="1" smtClean="0"/>
              <a:t>(cca 1780); Z ní vzešla knihovna Františkova muzea, přímá předchůdkyně pozdější univerzitní knihovny</a:t>
            </a:r>
          </a:p>
          <a:p>
            <a:pPr marL="1314450" lvl="2" indent="-457200"/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xmlns="" val="2722929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Politické zákulisí vývoje knihovnictví 18.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Rakousko</a:t>
            </a:r>
          </a:p>
          <a:p>
            <a:r>
              <a:rPr lang="cs-CZ" dirty="0" smtClean="0"/>
              <a:t>Z </a:t>
            </a:r>
            <a:r>
              <a:rPr lang="cs-CZ" dirty="0"/>
              <a:t>obavy před šířením francouzských revolučních nálad </a:t>
            </a:r>
            <a:r>
              <a:rPr lang="cs-CZ" dirty="0" smtClean="0"/>
              <a:t>činnost </a:t>
            </a:r>
            <a:r>
              <a:rPr lang="cs-CZ" dirty="0"/>
              <a:t>čtenářských kabinetů a výdělečných půjčoven </a:t>
            </a:r>
            <a:r>
              <a:rPr lang="cs-CZ" dirty="0" smtClean="0"/>
              <a:t>úplně </a:t>
            </a:r>
            <a:r>
              <a:rPr lang="cs-CZ" b="1" dirty="0" smtClean="0"/>
              <a:t>přerušena</a:t>
            </a:r>
          </a:p>
          <a:p>
            <a:r>
              <a:rPr lang="cs-CZ" dirty="0" smtClean="0"/>
              <a:t>1798 dekret dvorské </a:t>
            </a:r>
            <a:r>
              <a:rPr lang="cs-CZ" dirty="0"/>
              <a:t>kanceláře ve </a:t>
            </a:r>
            <a:r>
              <a:rPr lang="cs-CZ" dirty="0" smtClean="0"/>
              <a:t>Vídni - zrušeny </a:t>
            </a:r>
            <a:r>
              <a:rPr lang="cs-CZ" dirty="0"/>
              <a:t>všechny </a:t>
            </a:r>
            <a:r>
              <a:rPr lang="cs-CZ" dirty="0" smtClean="0"/>
              <a:t>čítárny</a:t>
            </a:r>
          </a:p>
          <a:p>
            <a:r>
              <a:rPr lang="cs-CZ" dirty="0" smtClean="0"/>
              <a:t>1799 – zrušeny půjčovny knih (povoleny v Rakousku </a:t>
            </a:r>
            <a:r>
              <a:rPr lang="cs-CZ" dirty="0"/>
              <a:t>opět </a:t>
            </a:r>
            <a:r>
              <a:rPr lang="cs-CZ" dirty="0" smtClean="0"/>
              <a:t>v </a:t>
            </a:r>
            <a:r>
              <a:rPr lang="cs-CZ" dirty="0"/>
              <a:t>roce </a:t>
            </a:r>
            <a:r>
              <a:rPr lang="cs-CZ" dirty="0" smtClean="0"/>
              <a:t>1811)</a:t>
            </a:r>
          </a:p>
          <a:p>
            <a:r>
              <a:rPr lang="cs-CZ" b="1" dirty="0" smtClean="0"/>
              <a:t>Provozování </a:t>
            </a:r>
            <a:r>
              <a:rPr lang="cs-CZ" b="1" dirty="0"/>
              <a:t>půjčoven </a:t>
            </a:r>
            <a:r>
              <a:rPr lang="cs-CZ" b="1" dirty="0" smtClean="0"/>
              <a:t>vázáno </a:t>
            </a:r>
            <a:r>
              <a:rPr lang="cs-CZ" b="1" dirty="0"/>
              <a:t>na koncesi a složení kauce, mravní a politickou zachovalost a literární </a:t>
            </a:r>
            <a:r>
              <a:rPr lang="cs-CZ" b="1" dirty="0" smtClean="0"/>
              <a:t>vzdělání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164622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043584"/>
          </a:xfrm>
        </p:spPr>
        <p:txBody>
          <a:bodyPr/>
          <a:lstStyle/>
          <a:p>
            <a:r>
              <a:rPr lang="cs-CZ" dirty="0" smtClean="0"/>
              <a:t>Veřejné půjčovny knih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772816"/>
            <a:ext cx="7290055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Brno 1811</a:t>
            </a:r>
          </a:p>
          <a:p>
            <a:r>
              <a:rPr lang="cs-CZ" b="1" noProof="1" smtClean="0"/>
              <a:t>První půjčovna </a:t>
            </a:r>
            <a:r>
              <a:rPr lang="cs-CZ" noProof="1" smtClean="0"/>
              <a:t>– o souhlas se zřízením veřejné půjčovny knih žádají </a:t>
            </a:r>
            <a:r>
              <a:rPr lang="cs-CZ" b="1" noProof="1" smtClean="0"/>
              <a:t>knihkupci Josef Georg Trassler a Johann Georg Gastl</a:t>
            </a:r>
          </a:p>
          <a:p>
            <a:r>
              <a:rPr lang="cs-CZ" noProof="1" smtClean="0"/>
              <a:t>Trassler (původem z Vídně, kde v mládí zaučoval do tiskařského umění samotného korunního prince, budoucího císaře Josefa II.) - rozsáhlý půjčovní fond, ale BEZ českých knih (vydával je však)</a:t>
            </a:r>
          </a:p>
          <a:p>
            <a:r>
              <a:rPr lang="cs-CZ" noProof="1" smtClean="0"/>
              <a:t>1826 má Trasslerova knihovna na 8 000 svazků</a:t>
            </a:r>
          </a:p>
          <a:p>
            <a:r>
              <a:rPr lang="cs-CZ" noProof="1" smtClean="0"/>
              <a:t>Trassler podnikatelem na trhu s lacinými publikacemi, vydělával na tisku map, rytin i periodik</a:t>
            </a:r>
          </a:p>
          <a:p>
            <a:pPr lvl="1"/>
            <a:r>
              <a:rPr lang="cs-CZ" noProof="1" smtClean="0"/>
              <a:t>celoevropsky známý časopis </a:t>
            </a:r>
            <a:r>
              <a:rPr lang="cs-CZ" b="1" noProof="1" smtClean="0"/>
              <a:t>Allgemeines europäisches Journal </a:t>
            </a:r>
            <a:r>
              <a:rPr lang="cs-CZ" noProof="1" smtClean="0"/>
              <a:t>(přetiskoval zajímavé články ze 40 různých časopisů, informace z průmyslu a hospodářství - pravidelně přinášel i vzorník látek, které vyráběly brněnské továrny</a:t>
            </a:r>
          </a:p>
          <a:p>
            <a:pPr lvl="1"/>
            <a:r>
              <a:rPr lang="cs-CZ" noProof="1" smtClean="0"/>
              <a:t>textilní problematiku spojil se zprávami ze světa módy, otiskoval návrhy divadelních kostýmů, dekorací a informoval o divadle v monarchii i v Německu</a:t>
            </a:r>
          </a:p>
          <a:p>
            <a:pPr lvl="1"/>
            <a:r>
              <a:rPr lang="cs-CZ" b="1" noProof="1" smtClean="0"/>
              <a:t>Více o dobovém dění v Brně např. v dokumentovém románu Fabrika (autorka Tučková)</a:t>
            </a:r>
            <a:endParaRPr lang="cs-CZ" b="1" noProof="1"/>
          </a:p>
        </p:txBody>
      </p:sp>
    </p:spTree>
    <p:extLst>
      <p:ext uri="{BB962C8B-B14F-4D97-AF65-F5344CB8AC3E}">
        <p14:creationId xmlns:p14="http://schemas.microsoft.com/office/powerpoint/2010/main" xmlns="" val="1404582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půjčovny </a:t>
            </a:r>
            <a:r>
              <a:rPr lang="cs-CZ" dirty="0" smtClean="0"/>
              <a:t>knih (knihovny)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656536"/>
          </a:xfrm>
        </p:spPr>
        <p:txBody>
          <a:bodyPr>
            <a:normAutofit/>
          </a:bodyPr>
          <a:lstStyle/>
          <a:p>
            <a:r>
              <a:rPr lang="cs-CZ" b="1" noProof="1" smtClean="0"/>
              <a:t>Druhá půjčovna</a:t>
            </a:r>
            <a:r>
              <a:rPr lang="cs-CZ" noProof="1" smtClean="0"/>
              <a:t> byla v Brně - povolena až v roce </a:t>
            </a:r>
            <a:r>
              <a:rPr lang="cs-CZ" b="1" noProof="1" smtClean="0"/>
              <a:t>1831 </a:t>
            </a:r>
            <a:r>
              <a:rPr lang="cs-CZ" noProof="1" smtClean="0"/>
              <a:t>(knihkupec a nakladatel František Gastl</a:t>
            </a:r>
          </a:p>
          <a:p>
            <a:r>
              <a:rPr lang="cs-CZ" noProof="1" smtClean="0"/>
              <a:t>1841 - specializovaná půjčovna hudebnin (knihkupec Karel Winiker</a:t>
            </a:r>
          </a:p>
          <a:p>
            <a:pPr lvl="1"/>
            <a:r>
              <a:rPr lang="cs-CZ" noProof="1" smtClean="0"/>
              <a:t>Hudebniny z této prodejny a půjčovny základem fondu hudebního oddělení Moravské zemské knihovny</a:t>
            </a:r>
          </a:p>
          <a:p>
            <a:r>
              <a:rPr lang="cs-CZ" noProof="1" smtClean="0"/>
              <a:t>Knihkupecké půjčovny 2. poloviny 19. století: např. v roce 1883 František Karafiát na Velkém náměstí 17</a:t>
            </a:r>
          </a:p>
          <a:p>
            <a:endParaRPr lang="cs-CZ" noProof="1" smtClean="0"/>
          </a:p>
        </p:txBody>
      </p:sp>
    </p:spTree>
    <p:extLst>
      <p:ext uri="{BB962C8B-B14F-4D97-AF65-F5344CB8AC3E}">
        <p14:creationId xmlns:p14="http://schemas.microsoft.com/office/powerpoint/2010/main" xmlns="" val="3674472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950</TotalTime>
  <Words>1135</Words>
  <Application>Microsoft Office PowerPoint</Application>
  <PresentationFormat>Předvádění na obrazovce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Integrál</vt:lpstr>
      <vt:lpstr>Veřejné knihovny, půjčovny  a čtenářské spolky  (na příkladu Brna, 18./19. st.)</vt:lpstr>
      <vt:lpstr>čtenářskÉ kroužkY v brně </vt:lpstr>
      <vt:lpstr>Půjčovny knih v brně </vt:lpstr>
      <vt:lpstr>Veřejné čítárny v Brně </vt:lpstr>
      <vt:lpstr>Čtenářská společnost </vt:lpstr>
      <vt:lpstr>Čtenářské společnosti </vt:lpstr>
      <vt:lpstr>Politické zákulisí vývoje knihovnictví 18. století</vt:lpstr>
      <vt:lpstr>Veřejné půjčovny knih</vt:lpstr>
      <vt:lpstr>Veřejné půjčovny knih (knihovny)</vt:lpstr>
      <vt:lpstr>České knihovny v Brně 18. století</vt:lpstr>
      <vt:lpstr>Další české knihovny v brně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Pavlína Pavík</dc:creator>
  <cp:lastModifiedBy>Pavlína Pavík</cp:lastModifiedBy>
  <cp:revision>13</cp:revision>
  <dcterms:created xsi:type="dcterms:W3CDTF">2017-02-27T17:59:46Z</dcterms:created>
  <dcterms:modified xsi:type="dcterms:W3CDTF">2017-03-08T06:32:06Z</dcterms:modified>
</cp:coreProperties>
</file>