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83" r:id="rId4"/>
    <p:sldId id="257" r:id="rId5"/>
    <p:sldId id="258" r:id="rId6"/>
    <p:sldId id="266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8" r:id="rId15"/>
    <p:sldId id="265" r:id="rId16"/>
    <p:sldId id="269" r:id="rId17"/>
    <p:sldId id="270" r:id="rId18"/>
    <p:sldId id="295" r:id="rId19"/>
    <p:sldId id="272" r:id="rId20"/>
    <p:sldId id="296" r:id="rId21"/>
    <p:sldId id="273" r:id="rId22"/>
    <p:sldId id="284" r:id="rId23"/>
    <p:sldId id="274" r:id="rId24"/>
    <p:sldId id="275" r:id="rId25"/>
    <p:sldId id="291" r:id="rId26"/>
    <p:sldId id="292" r:id="rId27"/>
    <p:sldId id="301" r:id="rId28"/>
    <p:sldId id="277" r:id="rId29"/>
    <p:sldId id="302" r:id="rId30"/>
    <p:sldId id="298" r:id="rId31"/>
    <p:sldId id="305" r:id="rId32"/>
    <p:sldId id="290" r:id="rId33"/>
    <p:sldId id="281" r:id="rId34"/>
    <p:sldId id="299" r:id="rId35"/>
    <p:sldId id="285" r:id="rId36"/>
    <p:sldId id="286" r:id="rId37"/>
    <p:sldId id="287" r:id="rId38"/>
    <p:sldId id="282" r:id="rId39"/>
    <p:sldId id="289" r:id="rId40"/>
    <p:sldId id="288" r:id="rId41"/>
    <p:sldId id="303" r:id="rId42"/>
    <p:sldId id="306" r:id="rId43"/>
    <p:sldId id="307" r:id="rId44"/>
    <p:sldId id="300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18. 4. 2017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 smtClean="0"/>
              <a:t>Příprava výuky, edukační cíle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Design vzdělávacího procesu</a:t>
            </a:r>
          </a:p>
          <a:p>
            <a:endParaRPr lang="cs-CZ" sz="2400" dirty="0"/>
          </a:p>
          <a:p>
            <a:r>
              <a:rPr lang="cs-CZ" sz="2400" dirty="0" smtClean="0"/>
              <a:t>11. duben 2017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44832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A.) „Blesková příprava“</a:t>
            </a:r>
            <a:endParaRPr lang="cs-CZ" dirty="0"/>
          </a:p>
          <a:p>
            <a:pPr lvl="1"/>
            <a:r>
              <a:rPr lang="cs-CZ" dirty="0" smtClean="0"/>
              <a:t>odpovídá </a:t>
            </a:r>
            <a:r>
              <a:rPr lang="cs-CZ" dirty="0"/>
              <a:t>na otázky </a:t>
            </a:r>
            <a:r>
              <a:rPr lang="cs-CZ" i="1" dirty="0"/>
              <a:t>Co?, Jak?</a:t>
            </a:r>
            <a:endParaRPr lang="cs-CZ" dirty="0"/>
          </a:p>
          <a:p>
            <a:pPr lvl="1"/>
            <a:r>
              <a:rPr lang="cs-CZ" dirty="0" smtClean="0"/>
              <a:t>učitel </a:t>
            </a:r>
            <a:r>
              <a:rPr lang="cs-CZ" dirty="0"/>
              <a:t>vymezí obsah, promyslí metody a prostředky</a:t>
            </a:r>
          </a:p>
          <a:p>
            <a:pPr lvl="1"/>
            <a:r>
              <a:rPr lang="cs-CZ" dirty="0" smtClean="0"/>
              <a:t>u výukových cílů </a:t>
            </a:r>
            <a:r>
              <a:rPr lang="cs-CZ" dirty="0"/>
              <a:t>předpokládá, že jsou zakomponovány do obsahu učiva uvedeného v učebnici</a:t>
            </a:r>
          </a:p>
          <a:p>
            <a:pPr lvl="1"/>
            <a:r>
              <a:rPr lang="cs-CZ" dirty="0" smtClean="0"/>
              <a:t>pečliví </a:t>
            </a:r>
            <a:r>
              <a:rPr lang="cs-CZ" dirty="0"/>
              <a:t>učitelé z nedostatku času tohoto typu přípravy někdy využijí</a:t>
            </a:r>
          </a:p>
        </p:txBody>
      </p:sp>
    </p:spTree>
    <p:extLst>
      <p:ext uri="{BB962C8B-B14F-4D97-AF65-F5344CB8AC3E}">
        <p14:creationId xmlns:p14="http://schemas.microsoft.com/office/powerpoint/2010/main" xmlns="" val="344842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B) </a:t>
            </a:r>
          </a:p>
          <a:p>
            <a:pPr lvl="1"/>
            <a:r>
              <a:rPr lang="cs-CZ" dirty="0" smtClean="0"/>
              <a:t>odpovídá </a:t>
            </a:r>
            <a:r>
              <a:rPr lang="cs-CZ" dirty="0"/>
              <a:t>na otázky </a:t>
            </a:r>
            <a:r>
              <a:rPr lang="cs-CZ" i="1" dirty="0"/>
              <a:t>Co již bylo?, Čeho chci dosáhnout?, Jak a čím toho dosáhnout?, Jaké bude mít tato hodina pokračování?</a:t>
            </a:r>
            <a:endParaRPr lang="cs-CZ" dirty="0"/>
          </a:p>
          <a:p>
            <a:pPr lvl="1"/>
            <a:r>
              <a:rPr lang="cs-CZ" dirty="0" smtClean="0"/>
              <a:t>při </a:t>
            </a:r>
            <a:r>
              <a:rPr lang="cs-CZ" dirty="0"/>
              <a:t>takto pojaté přípravě již </a:t>
            </a:r>
            <a:r>
              <a:rPr lang="cs-CZ" dirty="0" smtClean="0"/>
              <a:t>učitel:</a:t>
            </a:r>
          </a:p>
          <a:p>
            <a:pPr lvl="2"/>
            <a:r>
              <a:rPr lang="cs-CZ" dirty="0" smtClean="0"/>
              <a:t>pracuje </a:t>
            </a:r>
            <a:r>
              <a:rPr lang="cs-CZ" dirty="0"/>
              <a:t>s cíli popisujícími, čemu se mají žáci naučit a na jaké </a:t>
            </a:r>
            <a:r>
              <a:rPr lang="cs-CZ" dirty="0" smtClean="0"/>
              <a:t>úrovni</a:t>
            </a:r>
          </a:p>
          <a:p>
            <a:pPr lvl="2"/>
            <a:r>
              <a:rPr lang="cs-CZ" dirty="0" smtClean="0"/>
              <a:t>zařazuje </a:t>
            </a:r>
            <a:r>
              <a:rPr lang="cs-CZ" dirty="0"/>
              <a:t>vyučovací jednotku do obsahových a časových souvislostí s tím, co bylo, a tím, co bude</a:t>
            </a:r>
          </a:p>
          <a:p>
            <a:pPr lvl="1"/>
            <a:r>
              <a:rPr lang="cs-CZ" dirty="0" smtClean="0"/>
              <a:t>to </a:t>
            </a:r>
            <a:r>
              <a:rPr lang="cs-CZ" dirty="0"/>
              <a:t>se prakticky projevuje např. opakováním učiva z minulé vyučovací jednotky, zadáním úkolu na </a:t>
            </a:r>
            <a:r>
              <a:rPr lang="cs-CZ" dirty="0" smtClean="0"/>
              <a:t>příští hodinu</a:t>
            </a:r>
            <a:endParaRPr lang="cs-CZ" dirty="0"/>
          </a:p>
          <a:p>
            <a:pPr lvl="1"/>
            <a:r>
              <a:rPr lang="cs-CZ" dirty="0" smtClean="0"/>
              <a:t>nejčastější typ přípravy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878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přípravy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C) nejnáročnější</a:t>
            </a:r>
            <a:endParaRPr lang="cs-CZ" dirty="0"/>
          </a:p>
          <a:p>
            <a:r>
              <a:rPr lang="cs-CZ" i="1" dirty="0" smtClean="0"/>
              <a:t>Otázky</a:t>
            </a:r>
          </a:p>
          <a:p>
            <a:pPr lvl="1"/>
            <a:r>
              <a:rPr lang="cs-CZ" sz="3300" b="1" i="1" dirty="0" smtClean="0"/>
              <a:t>Cíle</a:t>
            </a:r>
            <a:r>
              <a:rPr lang="cs-CZ" sz="3300" i="1" dirty="0" smtClean="0"/>
              <a:t> </a:t>
            </a:r>
            <a:r>
              <a:rPr lang="cs-CZ" sz="3300" i="1" dirty="0"/>
              <a:t>– co chci, čeho zamýšlím dosáhnout?, </a:t>
            </a:r>
            <a:r>
              <a:rPr lang="cs-CZ" sz="3300" i="1" dirty="0" smtClean="0"/>
              <a:t>Jakými </a:t>
            </a:r>
            <a:r>
              <a:rPr lang="cs-CZ" sz="3300" i="1" dirty="0"/>
              <a:t>prostředky chci těchto cílů dosáhnout?</a:t>
            </a:r>
            <a:r>
              <a:rPr lang="cs-CZ" sz="3300" dirty="0"/>
              <a:t> (obsah učiva, volba vyučovacích metod, didaktických pomůcek, metodický postup</a:t>
            </a:r>
            <a:r>
              <a:rPr lang="cs-CZ" sz="3300" dirty="0" smtClean="0"/>
              <a:t>)</a:t>
            </a:r>
            <a:endParaRPr lang="cs-CZ" sz="3300" dirty="0"/>
          </a:p>
          <a:p>
            <a:pPr lvl="1"/>
            <a:r>
              <a:rPr lang="cs-CZ" sz="3300" b="1" i="1" dirty="0"/>
              <a:t>Zvláštní didaktická hlediska </a:t>
            </a:r>
            <a:r>
              <a:rPr lang="cs-CZ" sz="3300" dirty="0"/>
              <a:t>(jaké mají žáci o tématu předběžné znalosti, co z učiva bude pro žáky nejobtížnější, jak budu žáky aktivizovat, jak zajistím časovou a obsahovou kontinuitu obsahu učiva, jaké učební úlohy je potřeba připravit k procvičování a upevňování učiva), </a:t>
            </a:r>
          </a:p>
          <a:p>
            <a:pPr lvl="1"/>
            <a:r>
              <a:rPr lang="cs-CZ" sz="3300" b="1" i="1" dirty="0"/>
              <a:t>Výchovné možnosti</a:t>
            </a:r>
            <a:r>
              <a:rPr lang="cs-CZ" sz="3300" b="1" dirty="0"/>
              <a:t> </a:t>
            </a:r>
            <a:r>
              <a:rPr lang="cs-CZ" sz="3300" dirty="0"/>
              <a:t>(jak mohu učiva i v průběhu vyučování výchovně využít), </a:t>
            </a:r>
          </a:p>
          <a:p>
            <a:pPr lvl="1"/>
            <a:r>
              <a:rPr lang="cs-CZ" sz="3300" b="1" i="1" dirty="0"/>
              <a:t>Organizace vyučovací jednotky </a:t>
            </a:r>
            <a:r>
              <a:rPr lang="cs-CZ" sz="3300" dirty="0"/>
              <a:t>(které pracovní podmínky si musím zabezpečit), </a:t>
            </a:r>
          </a:p>
          <a:p>
            <a:pPr lvl="1"/>
            <a:r>
              <a:rPr lang="cs-CZ" sz="3300" b="1" i="1" dirty="0"/>
              <a:t>Časový projekt </a:t>
            </a:r>
            <a:r>
              <a:rPr lang="cs-CZ" sz="3300" i="1" dirty="0"/>
              <a:t>vyučovací jednotky </a:t>
            </a:r>
            <a:r>
              <a:rPr lang="cs-CZ" sz="3300" dirty="0"/>
              <a:t>(kolik času mohu věnovat jednotlivým fázím vyučovací jednotky, kolik času si vyžádá domácí příprava žáků na další vyučovací jednotku), </a:t>
            </a:r>
          </a:p>
          <a:p>
            <a:pPr lvl="1"/>
            <a:r>
              <a:rPr lang="cs-CZ" sz="3300" b="1" i="1" dirty="0" smtClean="0"/>
              <a:t>Realizace přípravy </a:t>
            </a:r>
            <a:r>
              <a:rPr lang="cs-CZ" sz="3300" dirty="0"/>
              <a:t>(jak budu zajišťovat pracovní součinnost žáků, jak budu zjišťovat pracovní výsledky žáků) </a:t>
            </a:r>
          </a:p>
          <a:p>
            <a:pPr marL="0" indent="0">
              <a:buNone/>
            </a:pPr>
            <a:r>
              <a:rPr lang="cs-CZ" b="1" dirty="0" smtClean="0"/>
              <a:t>= komplexní didaktická analýza </a:t>
            </a:r>
            <a:r>
              <a:rPr lang="cs-CZ" b="1" dirty="0"/>
              <a:t>učiva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5516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Sedmero přípravy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Písemná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Obsahuje časový harmonogram vyučovací hodiny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Zahrnuje základní otázky ke zkoušení, diagnostice kompetencí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Upřesňuje materiálně-didaktických prostředků ve výuce použitých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bodech uvádí obsah výkladu a zápisu (na tabuli)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Obsahuje shrnutí učiva – základní otázky k fixaci učiva, učební aktivity sloužící ke shrnutí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Doplněna zadáním domácího úkolu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2238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Příklad „,metodického listu přípravy“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Tematický celek v ŠVP:</a:t>
            </a:r>
          </a:p>
          <a:p>
            <a:r>
              <a:rPr lang="cs-CZ" dirty="0" smtClean="0"/>
              <a:t>Předmět:</a:t>
            </a:r>
          </a:p>
          <a:p>
            <a:r>
              <a:rPr lang="cs-CZ" dirty="0" smtClean="0"/>
              <a:t>Téma:</a:t>
            </a:r>
          </a:p>
          <a:p>
            <a:r>
              <a:rPr lang="cs-CZ" dirty="0" smtClean="0"/>
              <a:t>Vzdělávací cíl tématu:</a:t>
            </a:r>
          </a:p>
          <a:p>
            <a:r>
              <a:rPr lang="cs-CZ" dirty="0" smtClean="0"/>
              <a:t>Použité metody, formy a pomůcky:</a:t>
            </a:r>
          </a:p>
          <a:p>
            <a:r>
              <a:rPr lang="cs-CZ" dirty="0" smtClean="0"/>
              <a:t>Fáze hodiny, orientační časový harmonogram:</a:t>
            </a:r>
          </a:p>
          <a:p>
            <a:pPr lvl="1"/>
            <a:r>
              <a:rPr lang="cs-CZ" dirty="0" smtClean="0"/>
              <a:t>1. Opakování (10 minut)</a:t>
            </a:r>
          </a:p>
          <a:p>
            <a:pPr lvl="1"/>
            <a:r>
              <a:rPr lang="cs-CZ" dirty="0" smtClean="0"/>
              <a:t>2. Expozice nové látky (15 minut)</a:t>
            </a:r>
          </a:p>
          <a:p>
            <a:pPr lvl="2"/>
            <a:r>
              <a:rPr lang="cs-CZ" dirty="0" smtClean="0"/>
              <a:t>Zápis (do sešitu) / vytištění, nalepení, vložení, poslání na společné úložiště …</a:t>
            </a:r>
          </a:p>
          <a:p>
            <a:pPr lvl="1"/>
            <a:r>
              <a:rPr lang="cs-CZ" dirty="0" smtClean="0"/>
              <a:t>3. Řešení problémových úloh (15 minut)</a:t>
            </a:r>
          </a:p>
          <a:p>
            <a:pPr lvl="1"/>
            <a:r>
              <a:rPr lang="cs-CZ" dirty="0" smtClean="0"/>
              <a:t>4. Zhodnocení práce žáků, pochvaly za aktivitu a správné uvažování (5 minut)</a:t>
            </a:r>
          </a:p>
          <a:p>
            <a:pPr marL="571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7091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Příprava – shrnující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přípravě učitele na výuku jde o profesionální, reflektované plánování:</a:t>
            </a:r>
          </a:p>
          <a:p>
            <a:pPr lvl="0"/>
            <a:r>
              <a:rPr lang="cs-CZ" dirty="0"/>
              <a:t>výběru z učiva</a:t>
            </a:r>
          </a:p>
          <a:p>
            <a:pPr lvl="0"/>
            <a:r>
              <a:rPr lang="cs-CZ" dirty="0"/>
              <a:t>učebních činností žáka</a:t>
            </a:r>
          </a:p>
          <a:p>
            <a:pPr lvl="0"/>
            <a:r>
              <a:rPr lang="cs-CZ" dirty="0"/>
              <a:t>činností učitele, které zvýší šanci, že se žák učivu </a:t>
            </a:r>
            <a:r>
              <a:rPr lang="cs-CZ" dirty="0" smtClean="0"/>
              <a:t>naučí</a:t>
            </a:r>
          </a:p>
          <a:p>
            <a:pPr lvl="0"/>
            <a:endParaRPr lang="cs-CZ" dirty="0"/>
          </a:p>
          <a:p>
            <a:r>
              <a:rPr lang="cs-CZ" dirty="0" smtClean="0"/>
              <a:t>Vodítkem </a:t>
            </a:r>
            <a:r>
              <a:rPr lang="cs-CZ" dirty="0"/>
              <a:t>při </a:t>
            </a:r>
            <a:r>
              <a:rPr lang="cs-CZ" dirty="0" smtClean="0"/>
              <a:t>plánování </a:t>
            </a:r>
            <a:r>
              <a:rPr lang="cs-CZ" dirty="0"/>
              <a:t>je </a:t>
            </a:r>
            <a:r>
              <a:rPr lang="cs-CZ" dirty="0">
                <a:solidFill>
                  <a:srgbClr val="C00000"/>
                </a:solidFill>
              </a:rPr>
              <a:t>popis žádoucích cílových kompetencí </a:t>
            </a:r>
            <a:r>
              <a:rPr lang="cs-CZ" dirty="0" smtClean="0">
                <a:solidFill>
                  <a:srgbClr val="C00000"/>
                </a:solidFill>
              </a:rPr>
              <a:t>žáka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Plánování </a:t>
            </a:r>
            <a:r>
              <a:rPr lang="cs-CZ" dirty="0">
                <a:solidFill>
                  <a:srgbClr val="C00000"/>
                </a:solidFill>
              </a:rPr>
              <a:t>výuky tedy není hledáním odpovědi na otázku, co bude dělat učitel, a rozhodně by tím neměla příprava začínat</a:t>
            </a:r>
          </a:p>
          <a:p>
            <a:pPr lvl="0"/>
            <a:r>
              <a:rPr lang="cs-CZ" dirty="0" smtClean="0"/>
              <a:t>Učitel </a:t>
            </a:r>
            <a:r>
              <a:rPr lang="cs-CZ" dirty="0"/>
              <a:t>při plánování výuky rozhoduje, zda vše, co je v osnovách a učebnici, je důležité, a zda tam něco důležitého nechybí</a:t>
            </a:r>
          </a:p>
          <a:p>
            <a:pPr lvl="0"/>
            <a:r>
              <a:rPr lang="cs-CZ" dirty="0" smtClean="0"/>
              <a:t>Učitel </a:t>
            </a:r>
            <a:r>
              <a:rPr lang="cs-CZ" dirty="0"/>
              <a:t>hledá, jaké činnosti žáků vedou k učení žáka a umožní dosažení cílů</a:t>
            </a:r>
          </a:p>
          <a:p>
            <a:pPr lvl="0"/>
            <a:r>
              <a:rPr lang="cs-CZ" dirty="0" smtClean="0"/>
              <a:t>Poté co má </a:t>
            </a:r>
            <a:r>
              <a:rPr lang="cs-CZ" dirty="0"/>
              <a:t>učitel jasno, co budou v hodině dělat žáci, odvodí z toho, co bude dělat on</a:t>
            </a:r>
          </a:p>
          <a:p>
            <a:pPr lvl="0"/>
            <a:r>
              <a:rPr lang="cs-CZ" dirty="0" smtClean="0"/>
              <a:t>Po </a:t>
            </a:r>
            <a:r>
              <a:rPr lang="cs-CZ" dirty="0"/>
              <a:t>vyučování se ke svému plánu vrací, hodnotí, zda bylo cílů dosaženo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585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Otázka: </a:t>
            </a:r>
          </a:p>
          <a:p>
            <a:pPr lvl="1"/>
            <a:r>
              <a:rPr lang="cs-CZ" dirty="0" smtClean="0"/>
              <a:t>jeden ze základních prostředků pedagogické komunikace</a:t>
            </a:r>
          </a:p>
          <a:p>
            <a:pPr lvl="1"/>
            <a:r>
              <a:rPr lang="cs-CZ" dirty="0" smtClean="0"/>
              <a:t>prostředek plnění výchovně-vzdělávacích cílů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Požadavky na otázku: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Přiměřená</a:t>
            </a:r>
            <a:r>
              <a:rPr lang="cs-CZ" dirty="0" smtClean="0"/>
              <a:t> (odráží znalosti, dovednosti a schopnosti žáků)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Srozumitelná </a:t>
            </a:r>
            <a:r>
              <a:rPr lang="cs-CZ" dirty="0"/>
              <a:t>–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C00000"/>
                </a:solidFill>
              </a:rPr>
              <a:t>stručná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Jednoznačná</a:t>
            </a:r>
            <a:r>
              <a:rPr lang="cs-CZ" dirty="0" smtClean="0"/>
              <a:t> (připouští 1 způsob odpovědi) / více možných odpovědí – učitel všechny respektuje bez ohledu na svůj vlastní názor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Věcně správná a přesná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Jazykově správná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75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Třídění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Mnoho typů…</a:t>
            </a:r>
          </a:p>
          <a:p>
            <a:endParaRPr lang="cs-CZ" dirty="0"/>
          </a:p>
          <a:p>
            <a:r>
              <a:rPr lang="cs-CZ" dirty="0" smtClean="0"/>
              <a:t>Otázky </a:t>
            </a:r>
            <a:r>
              <a:rPr lang="cs-CZ" dirty="0" smtClean="0">
                <a:solidFill>
                  <a:srgbClr val="C00000"/>
                </a:solidFill>
              </a:rPr>
              <a:t>reproduktivní:</a:t>
            </a:r>
          </a:p>
          <a:p>
            <a:pPr lvl="1"/>
            <a:r>
              <a:rPr lang="cs-CZ" dirty="0" smtClean="0"/>
              <a:t>Vyžadují po žákovi paměťové učení, zapamatování učiva; </a:t>
            </a:r>
            <a:r>
              <a:rPr lang="cs-CZ" dirty="0" err="1" smtClean="0"/>
              <a:t>NEvyžadují</a:t>
            </a:r>
            <a:r>
              <a:rPr lang="cs-CZ" dirty="0" smtClean="0"/>
              <a:t> myšlenkové operace s učivem</a:t>
            </a:r>
          </a:p>
          <a:p>
            <a:r>
              <a:rPr lang="cs-CZ" dirty="0" smtClean="0"/>
              <a:t>Otázky </a:t>
            </a:r>
            <a:r>
              <a:rPr lang="cs-CZ" dirty="0" smtClean="0">
                <a:solidFill>
                  <a:srgbClr val="C00000"/>
                </a:solidFill>
              </a:rPr>
              <a:t>produktivní:</a:t>
            </a:r>
          </a:p>
          <a:p>
            <a:pPr lvl="1"/>
            <a:r>
              <a:rPr lang="cs-CZ" dirty="0" smtClean="0"/>
              <a:t>Vyžadují myšlenkové operace s učivem, argumentaci, zhodnocení učiva žákem 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Příklady: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826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Otázky ve vztahu k </a:t>
            </a:r>
            <a:r>
              <a:rPr lang="cs-CZ" dirty="0" err="1" smtClean="0">
                <a:solidFill>
                  <a:srgbClr val="C00000"/>
                </a:solidFill>
              </a:rPr>
              <a:t>Bloomově</a:t>
            </a:r>
            <a:r>
              <a:rPr lang="cs-CZ" dirty="0" smtClean="0">
                <a:solidFill>
                  <a:srgbClr val="C00000"/>
                </a:solidFill>
              </a:rPr>
              <a:t> taxonomii vzdělávacích cílů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48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979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endParaRPr lang="cs-CZ" sz="2800" dirty="0" smtClean="0"/>
          </a:p>
          <a:p>
            <a:r>
              <a:rPr lang="cs-CZ" sz="2800" dirty="0" smtClean="0"/>
              <a:t>Co je to výchovně-vzdělávací / výukový cíl</a:t>
            </a:r>
          </a:p>
          <a:p>
            <a:r>
              <a:rPr lang="cs-CZ" sz="2800" dirty="0" smtClean="0"/>
              <a:t>Význam výukových cílů</a:t>
            </a:r>
          </a:p>
          <a:p>
            <a:r>
              <a:rPr lang="cs-CZ" sz="2800" dirty="0" smtClean="0"/>
              <a:t>Význam stanovení cílů výuky</a:t>
            </a:r>
          </a:p>
          <a:p>
            <a:r>
              <a:rPr lang="cs-CZ" sz="2800" dirty="0" smtClean="0"/>
              <a:t>Efektivní formulace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29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Co všechno by měla obsahovat příprava učitele na konkrétní vyučovací hodinu?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35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709046" cy="488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883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Výchovně-vzdělávací 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To, čeho chceme procesem vyučování dosáhnout</a:t>
            </a:r>
          </a:p>
          <a:p>
            <a:pPr lvl="1"/>
            <a:r>
              <a:rPr lang="cs-CZ" dirty="0" smtClean="0"/>
              <a:t>Účel, záměr výuky, výstup, výsledek výuky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Kurikulární</a:t>
            </a:r>
            <a:r>
              <a:rPr lang="cs-CZ" dirty="0" smtClean="0">
                <a:solidFill>
                  <a:srgbClr val="C00000"/>
                </a:solidFill>
              </a:rPr>
              <a:t> reforma – vymezování cílů v podobě kompetencí </a:t>
            </a:r>
          </a:p>
          <a:p>
            <a:pPr lvl="1"/>
            <a:r>
              <a:rPr lang="cs-CZ" dirty="0" smtClean="0"/>
              <a:t>Jaké znalosti a dovednosti by měl žák mít po absolvování povinné školní docházky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Základní dělení</a:t>
            </a:r>
          </a:p>
          <a:p>
            <a:pPr marL="914400" lvl="1" indent="-457200"/>
            <a:r>
              <a:rPr lang="cs-CZ" dirty="0" smtClean="0"/>
              <a:t>Dlouhodobé / Krátkodobé</a:t>
            </a:r>
          </a:p>
          <a:p>
            <a:pPr marL="914400" lvl="1" indent="-457200"/>
            <a:r>
              <a:rPr lang="cs-CZ" dirty="0" smtClean="0">
                <a:solidFill>
                  <a:srgbClr val="C00000"/>
                </a:solidFill>
              </a:rPr>
              <a:t>Obecné </a:t>
            </a:r>
            <a:r>
              <a:rPr lang="cs-CZ" dirty="0" smtClean="0"/>
              <a:t>(zlepšovat schopnost porozumění odbornému textu)  / </a:t>
            </a:r>
            <a:r>
              <a:rPr lang="cs-CZ" dirty="0" smtClean="0">
                <a:solidFill>
                  <a:srgbClr val="C00000"/>
                </a:solidFill>
              </a:rPr>
              <a:t>Dílčí</a:t>
            </a:r>
            <a:r>
              <a:rPr lang="cs-CZ" dirty="0" smtClean="0"/>
              <a:t> (konkrétní výstupy, úkoly, učební požadavky)</a:t>
            </a:r>
          </a:p>
          <a:p>
            <a:pPr marL="514350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18066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</a:t>
            </a:r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cs-CZ" dirty="0"/>
              <a:t>Zahrnují 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POZNATKY</a:t>
            </a:r>
            <a:r>
              <a:rPr lang="cs-CZ" dirty="0"/>
              <a:t> o daném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POROZUMĚNÍ</a:t>
            </a:r>
            <a:r>
              <a:rPr lang="cs-CZ" dirty="0"/>
              <a:t>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HODNOTY a POSTOJE </a:t>
            </a:r>
            <a:r>
              <a:rPr lang="cs-CZ" dirty="0"/>
              <a:t>vztahující se k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PRODUKTIVNÍ</a:t>
            </a:r>
            <a:r>
              <a:rPr lang="cs-CZ" dirty="0"/>
              <a:t> činnosti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PRAKTICKÉ </a:t>
            </a:r>
            <a:r>
              <a:rPr lang="cs-CZ" dirty="0"/>
              <a:t>dovednosti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7214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Historický pohled na 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…</a:t>
            </a:r>
          </a:p>
          <a:p>
            <a:r>
              <a:rPr lang="cs-CZ" dirty="0" smtClean="0"/>
              <a:t>Pojetí současného školství v ČR:</a:t>
            </a:r>
          </a:p>
          <a:p>
            <a:pPr lvl="1"/>
            <a:r>
              <a:rPr lang="cs-CZ" dirty="0" smtClean="0"/>
              <a:t>Návaznost na reformní pedagogiku, pedocentrismus, alternativní školství, zahraniční koncepce </a:t>
            </a:r>
          </a:p>
          <a:p>
            <a:pPr lvl="1"/>
            <a:r>
              <a:rPr lang="cs-CZ" dirty="0" smtClean="0"/>
              <a:t>Rozvoj celé osobnosti žáka v duchu Komenského tezí</a:t>
            </a:r>
          </a:p>
          <a:p>
            <a:pPr lvl="1"/>
            <a:r>
              <a:rPr lang="cs-CZ" dirty="0" smtClean="0"/>
              <a:t>Všestranný harmonický rozvoj osobnosti</a:t>
            </a:r>
          </a:p>
          <a:p>
            <a:pPr lvl="1"/>
            <a:r>
              <a:rPr lang="cs-CZ" dirty="0" smtClean="0"/>
              <a:t>Naplňovány tři druhy cílů: </a:t>
            </a:r>
          </a:p>
          <a:p>
            <a:pPr lvl="2"/>
            <a:r>
              <a:rPr lang="cs-CZ" dirty="0" smtClean="0"/>
              <a:t>Kognitivní</a:t>
            </a:r>
          </a:p>
          <a:p>
            <a:pPr lvl="2"/>
            <a:r>
              <a:rPr lang="cs-CZ" dirty="0" smtClean="0"/>
              <a:t>Afektivní</a:t>
            </a:r>
          </a:p>
          <a:p>
            <a:pPr lvl="2"/>
            <a:r>
              <a:rPr lang="cs-CZ" dirty="0" smtClean="0"/>
              <a:t>Psychomotorický</a:t>
            </a:r>
            <a:endParaRPr lang="cs-CZ" dirty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2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Dělení cílů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Různé přístupy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Podle oblasti rozvoje žákovy osobnosti: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Kognitivní </a:t>
            </a:r>
            <a:r>
              <a:rPr lang="cs-CZ" dirty="0" smtClean="0"/>
              <a:t>(vzdělávací)</a:t>
            </a:r>
          </a:p>
          <a:p>
            <a:pPr marL="1371600" lvl="2" indent="-514350"/>
            <a:r>
              <a:rPr lang="cs-CZ" dirty="0" smtClean="0"/>
              <a:t>Osvojování vědomostí a intelektuální dovednosti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Afektivní</a:t>
            </a:r>
            <a:r>
              <a:rPr lang="cs-CZ" dirty="0" smtClean="0"/>
              <a:t> (postojové)</a:t>
            </a:r>
          </a:p>
          <a:p>
            <a:pPr marL="1371600" lvl="2" indent="-514350"/>
            <a:r>
              <a:rPr lang="cs-CZ" dirty="0" smtClean="0"/>
              <a:t>Osvojování postojů, vytváření hodnotové orientace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C00000"/>
                </a:solidFill>
              </a:rPr>
              <a:t>Psychomotorické</a:t>
            </a:r>
            <a:r>
              <a:rPr lang="cs-CZ" dirty="0" smtClean="0"/>
              <a:t> („výcvikové“)</a:t>
            </a:r>
          </a:p>
          <a:p>
            <a:pPr marL="1371600" lvl="2" indent="-514350"/>
            <a:r>
              <a:rPr lang="cs-CZ" dirty="0" smtClean="0"/>
              <a:t>Pohybové, řečové, při psaní, při manipulaci s předměty a nástroji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555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Požadavky na 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  </a:t>
            </a:r>
            <a:r>
              <a:rPr lang="cs-CZ" sz="2600" dirty="0" smtClean="0">
                <a:solidFill>
                  <a:srgbClr val="C00000"/>
                </a:solidFill>
              </a:rPr>
              <a:t>Komplexní </a:t>
            </a:r>
            <a:r>
              <a:rPr lang="cs-CZ" sz="2600" dirty="0" smtClean="0"/>
              <a:t>(rozvíjí se ve všech 3 složkách 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(kognitivní, afektivní, psychomotorické)</a:t>
            </a:r>
          </a:p>
          <a:p>
            <a:pPr marL="0" indent="0">
              <a:buNone/>
            </a:pPr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Konzistentní </a:t>
            </a:r>
            <a:r>
              <a:rPr lang="cs-CZ" sz="2600" dirty="0" smtClean="0"/>
              <a:t>(soudržnost a </a:t>
            </a:r>
            <a:r>
              <a:rPr lang="cs-CZ" sz="2600" dirty="0" err="1" smtClean="0"/>
              <a:t>provazba</a:t>
            </a:r>
            <a:r>
              <a:rPr lang="cs-CZ" sz="2600" dirty="0" smtClean="0"/>
              <a:t> mezi vyššími a nižšími cíli)</a:t>
            </a:r>
          </a:p>
          <a:p>
            <a:pPr marL="514350" indent="-457200"/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Kontrolovatelné </a:t>
            </a:r>
            <a:r>
              <a:rPr lang="cs-CZ" sz="2600" dirty="0" smtClean="0"/>
              <a:t>(cíl má vlastnost umožňující kontrolu jeho plnění)</a:t>
            </a:r>
          </a:p>
          <a:p>
            <a:pPr marL="514350" indent="-457200"/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Přiměřené</a:t>
            </a:r>
            <a:r>
              <a:rPr lang="cs-CZ" sz="2600" dirty="0" smtClean="0"/>
              <a:t> (cíl v souladu s požadavky výuky, možnostmi učitele, možnostmi žáka)</a:t>
            </a:r>
          </a:p>
          <a:p>
            <a:pPr marL="514350" indent="-457200"/>
            <a:endParaRPr lang="cs-CZ" sz="2600" dirty="0" smtClean="0"/>
          </a:p>
          <a:p>
            <a:pPr marL="514350" indent="-457200"/>
            <a:r>
              <a:rPr lang="cs-CZ" sz="2600" dirty="0" smtClean="0">
                <a:solidFill>
                  <a:srgbClr val="C00000"/>
                </a:solidFill>
              </a:rPr>
              <a:t>Jednoznačné</a:t>
            </a:r>
            <a:r>
              <a:rPr lang="cs-CZ" sz="2600" dirty="0" smtClean="0"/>
              <a:t> (nepřípustný rozdílný výklad o požadovaných změnách u učitele a žáků)</a:t>
            </a:r>
          </a:p>
          <a:p>
            <a:pPr marL="514350" indent="-457200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16146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Chyby ve vymezování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Ztotožnění cíle s tématem hodiny </a:t>
            </a:r>
          </a:p>
          <a:p>
            <a:pPr lvl="1"/>
            <a:r>
              <a:rPr lang="cs-CZ" dirty="0" smtClean="0"/>
              <a:t>Př.: české národní obrození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Záměna cíle s popisem činnosti učitele</a:t>
            </a:r>
          </a:p>
          <a:p>
            <a:pPr lvl="1"/>
            <a:r>
              <a:rPr lang="cs-CZ" dirty="0" smtClean="0"/>
              <a:t>Př.: vysvětlit pojem „internet“</a:t>
            </a:r>
          </a:p>
          <a:p>
            <a:pPr lvl="1"/>
            <a:endParaRPr lang="cs-CZ" dirty="0"/>
          </a:p>
          <a:p>
            <a:r>
              <a:rPr lang="cs-CZ" dirty="0" smtClean="0">
                <a:solidFill>
                  <a:srgbClr val="C00000"/>
                </a:solidFill>
              </a:rPr>
              <a:t>Příliš obecná </a:t>
            </a:r>
            <a:r>
              <a:rPr lang="cs-CZ" dirty="0" smtClean="0"/>
              <a:t>vymezení cílů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Není stanovena kvalita </a:t>
            </a:r>
            <a:r>
              <a:rPr lang="cs-CZ" dirty="0" smtClean="0"/>
              <a:t>či jiná kritéria žákova </a:t>
            </a:r>
            <a:r>
              <a:rPr lang="cs-CZ" dirty="0" smtClean="0">
                <a:solidFill>
                  <a:srgbClr val="C00000"/>
                </a:solidFill>
              </a:rPr>
              <a:t>výstupu </a:t>
            </a:r>
          </a:p>
          <a:p>
            <a:pPr lvl="1"/>
            <a:r>
              <a:rPr lang="cs-CZ" dirty="0" smtClean="0"/>
              <a:t>Př.: poznej ptáky X poznej ptáky, </a:t>
            </a:r>
            <a:r>
              <a:rPr lang="cs-CZ" b="1" dirty="0" smtClean="0"/>
              <a:t>kteří u nás přezimují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63427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Nastavování výukových cílů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63424" y="2348880"/>
            <a:ext cx="7417151" cy="349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646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Taxonomie výukových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Taxonomie- uspořádání podle náročnosti od nižší po vyšší náročnost na výkon žáka</a:t>
            </a:r>
          </a:p>
          <a:p>
            <a:r>
              <a:rPr lang="cs-CZ" sz="2400" dirty="0" smtClean="0"/>
              <a:t>Různé druhy taxonomií podle toho, na které oblasti rozvoje osobnosti žáka se zaměřují </a:t>
            </a:r>
          </a:p>
          <a:p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5181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9086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taxonomie výukových cílů</a:t>
            </a:r>
          </a:p>
        </p:txBody>
      </p:sp>
      <p:pic>
        <p:nvPicPr>
          <p:cNvPr id="4" name="Picture 2" descr="http://clanky.rvp.cz/wp-content/upload/obrazky/11113/full/2.jpg?1728280000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032823" cy="390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0771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964488" cy="4313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4527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 výukových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Zaměřena na kognitivní cíle</a:t>
            </a:r>
          </a:p>
          <a:p>
            <a:r>
              <a:rPr lang="cs-CZ" dirty="0" smtClean="0"/>
              <a:t>50. léta 20. století / revize zač. nového tisíciletí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68960"/>
            <a:ext cx="5586790" cy="338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34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Proč právě </a:t>
            </a:r>
            <a:r>
              <a:rPr lang="cs-CZ" dirty="0" err="1" smtClean="0"/>
              <a:t>Bloomova</a:t>
            </a:r>
            <a:r>
              <a:rPr lang="cs-CZ" dirty="0" smtClean="0"/>
              <a:t> taxonomie?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Pomáhá např. v </a:t>
            </a:r>
            <a:r>
              <a:rPr lang="cs-CZ" b="1" dirty="0"/>
              <a:t>sebehodnocení </a:t>
            </a:r>
            <a:r>
              <a:rPr lang="cs-CZ" dirty="0"/>
              <a:t> učitele </a:t>
            </a:r>
            <a:r>
              <a:rPr lang="cs-CZ" i="1" dirty="0"/>
              <a:t>– „Je moje výuka dostatečně náročná?“</a:t>
            </a:r>
          </a:p>
          <a:p>
            <a:pPr lvl="0"/>
            <a:r>
              <a:rPr lang="cs-CZ" dirty="0"/>
              <a:t>Vymezuje, co se mají vaši </a:t>
            </a:r>
            <a:r>
              <a:rPr lang="cs-CZ" dirty="0" smtClean="0"/>
              <a:t>žáci/studenti </a:t>
            </a:r>
            <a:r>
              <a:rPr lang="cs-CZ" dirty="0"/>
              <a:t>naučit (výukové cíle)</a:t>
            </a:r>
          </a:p>
          <a:p>
            <a:pPr lvl="0"/>
            <a:r>
              <a:rPr lang="cs-CZ" dirty="0"/>
              <a:t>Umožňuje </a:t>
            </a:r>
            <a:r>
              <a:rPr lang="cs-CZ" b="1" dirty="0"/>
              <a:t>plánovat  výuku </a:t>
            </a:r>
            <a:r>
              <a:rPr lang="cs-CZ" dirty="0"/>
              <a:t>k dosažení vysoké úrovně vzdělávacích výsledků (vhodné výukové prostředky, učební a vyučovací aktivity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Ukazuje </a:t>
            </a:r>
            <a:r>
              <a:rPr lang="cs-CZ" b="1" dirty="0"/>
              <a:t>cestu, jaké zvolit nástroje </a:t>
            </a:r>
            <a:r>
              <a:rPr lang="cs-CZ" dirty="0"/>
              <a:t>a metody hodnocení výsledků výuky</a:t>
            </a:r>
          </a:p>
          <a:p>
            <a:pPr lvl="0"/>
            <a:r>
              <a:rPr lang="cs-CZ" dirty="0"/>
              <a:t>Umožňuje </a:t>
            </a:r>
            <a:r>
              <a:rPr lang="cs-CZ" b="1" dirty="0" err="1"/>
              <a:t>provazbu</a:t>
            </a:r>
            <a:r>
              <a:rPr lang="cs-CZ" b="1" dirty="0"/>
              <a:t> cílů a učiva </a:t>
            </a:r>
            <a:r>
              <a:rPr lang="cs-CZ" dirty="0"/>
              <a:t>s předchozím učivem, k ostatním předmětům oboru, k profesnímu životu studentů</a:t>
            </a:r>
          </a:p>
        </p:txBody>
      </p:sp>
    </p:spTree>
    <p:extLst>
      <p:ext uri="{BB962C8B-B14F-4D97-AF65-F5344CB8AC3E}">
        <p14:creationId xmlns:p14="http://schemas.microsoft.com/office/powerpoint/2010/main" xmlns="" val="35337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Blooomovou</a:t>
            </a:r>
            <a:r>
              <a:rPr lang="cs-CZ" dirty="0" smtClean="0"/>
              <a:t> taxonomií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Záměr: používat pokud možno </a:t>
            </a:r>
            <a:r>
              <a:rPr lang="cs-CZ" dirty="0" smtClean="0">
                <a:solidFill>
                  <a:srgbClr val="C00000"/>
                </a:solidFill>
              </a:rPr>
              <a:t>všechny hladiny kognitivních cílů</a:t>
            </a:r>
          </a:p>
          <a:p>
            <a:r>
              <a:rPr lang="cs-CZ" dirty="0" smtClean="0"/>
              <a:t>Postupovat </a:t>
            </a:r>
            <a:r>
              <a:rPr lang="cs-CZ" dirty="0" smtClean="0">
                <a:solidFill>
                  <a:srgbClr val="C00000"/>
                </a:solidFill>
              </a:rPr>
              <a:t>od nižší hladiny k vyšší</a:t>
            </a:r>
          </a:p>
          <a:p>
            <a:pPr lvl="1"/>
            <a:r>
              <a:rPr lang="cs-CZ" dirty="0" smtClean="0"/>
              <a:t>K dosažení vyšší cílové kategorie je nezbytné důkladné zvládnutí učiva na nižší úrovni </a:t>
            </a:r>
          </a:p>
          <a:p>
            <a:pPr lvl="1"/>
            <a:r>
              <a:rPr lang="cs-CZ" dirty="0" smtClean="0"/>
              <a:t>„je třeba zapamatovat si, abychom tomu mohli porozumět“ / „je třeba porozumět, abychom mohli aplikovat v </a:t>
            </a:r>
            <a:r>
              <a:rPr lang="cs-CZ" smtClean="0"/>
              <a:t>praxi“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9397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Blooomovou</a:t>
            </a:r>
            <a:r>
              <a:rPr lang="cs-CZ" dirty="0"/>
              <a:t> taxonomií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48925"/>
            <a:ext cx="6141665" cy="50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914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Bloomovou</a:t>
            </a:r>
            <a:r>
              <a:rPr lang="cs-CZ" dirty="0" smtClean="0"/>
              <a:t> taxonomií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2348880"/>
            <a:ext cx="6212365" cy="350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991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Cíl 1: </a:t>
            </a:r>
            <a:r>
              <a:rPr lang="cs-CZ" b="1" dirty="0" smtClean="0"/>
              <a:t>Znalost</a:t>
            </a:r>
            <a:r>
              <a:rPr lang="cs-CZ" dirty="0" smtClean="0"/>
              <a:t> (zapamatovat)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Zapamatování, vybavení zapamatované informace</a:t>
            </a:r>
          </a:p>
          <a:p>
            <a:r>
              <a:rPr lang="cs-CZ" dirty="0" smtClean="0"/>
              <a:t>Paměťový obsah: </a:t>
            </a:r>
          </a:p>
          <a:p>
            <a:pPr lvl="1"/>
            <a:r>
              <a:rPr lang="cs-CZ" dirty="0"/>
              <a:t>konkrétní poznatky (pojmy, fakta, údaje, symboly atd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postupy</a:t>
            </a:r>
            <a:r>
              <a:rPr lang="cs-CZ" dirty="0"/>
              <a:t>, metody a prostředky práce s konkrétními vědomostmi (algoritmy, postupy, vzorce, pravidla, kritéria posuzování a hodnocení jevů, metodologie apod</a:t>
            </a:r>
            <a:r>
              <a:rPr lang="cs-CZ" dirty="0" smtClean="0"/>
              <a:t>.)</a:t>
            </a:r>
          </a:p>
          <a:p>
            <a:pPr lvl="1"/>
            <a:r>
              <a:rPr lang="cs-CZ" dirty="0"/>
              <a:t>všeobecné a abstraktní poznatky (zákony a všeobecné teorie sloužící k vysvětlení velkých celků skutečnosti, soubory kategorií používané ke klasifikaci jevů, vědomostní struktury</a:t>
            </a:r>
            <a:r>
              <a:rPr lang="cs-CZ" dirty="0" smtClean="0"/>
              <a:t>)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Příklad: </a:t>
            </a:r>
          </a:p>
          <a:p>
            <a:pPr lvl="1"/>
            <a:r>
              <a:rPr lang="cs-CZ" dirty="0" smtClean="0"/>
              <a:t>Žák umí definovat pojmy internet, počítač, síť </a:t>
            </a:r>
          </a:p>
          <a:p>
            <a:pPr lvl="1"/>
            <a:r>
              <a:rPr lang="cs-CZ" dirty="0" smtClean="0"/>
              <a:t>Žák řekne Pythagorovu větu</a:t>
            </a:r>
          </a:p>
          <a:p>
            <a:pPr lvl="1"/>
            <a:r>
              <a:rPr lang="cs-CZ" dirty="0" smtClean="0"/>
              <a:t>Žák popíše pojmy: sudokopytník, počítač</a:t>
            </a:r>
          </a:p>
          <a:p>
            <a:pPr lvl="1"/>
            <a:r>
              <a:rPr lang="cs-CZ" dirty="0" smtClean="0"/>
              <a:t>Žák uvede vyjmenovaná slova po „M“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091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2: </a:t>
            </a:r>
            <a:r>
              <a:rPr lang="cs-CZ" b="1" dirty="0" smtClean="0"/>
              <a:t>Porozumění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 smtClean="0"/>
              <a:t>Schopnost vyjadřovat se o získaných vědomostech vlastními slovy; z informací učitele udělat jednoduché závěry, informace zestručnit, vytáhnout to podstatné, </a:t>
            </a:r>
            <a:r>
              <a:rPr lang="cs-CZ" sz="3400" dirty="0"/>
              <a:t>zobecnit konkrétní příklady, dojít k vlastním jednoduchým závěrům </a:t>
            </a:r>
            <a:r>
              <a:rPr lang="cs-CZ" sz="3400" dirty="0" smtClean="0"/>
              <a:t>apod.</a:t>
            </a:r>
          </a:p>
          <a:p>
            <a:endParaRPr lang="cs-CZ" sz="3400" dirty="0" smtClean="0"/>
          </a:p>
          <a:p>
            <a:r>
              <a:rPr lang="cs-CZ" sz="3400" dirty="0"/>
              <a:t>Tato úroveň cílů </a:t>
            </a:r>
            <a:r>
              <a:rPr lang="cs-CZ" sz="3400" dirty="0" smtClean="0"/>
              <a:t>považována </a:t>
            </a:r>
            <a:r>
              <a:rPr lang="cs-CZ" sz="3400" dirty="0"/>
              <a:t>za nejnižší úroveň intelektuálních </a:t>
            </a:r>
            <a:r>
              <a:rPr lang="cs-CZ" sz="3400" dirty="0" smtClean="0"/>
              <a:t>schopností </a:t>
            </a:r>
          </a:p>
          <a:p>
            <a:endParaRPr lang="cs-CZ" sz="3400" dirty="0" smtClean="0"/>
          </a:p>
          <a:p>
            <a:pPr>
              <a:buNone/>
            </a:pPr>
            <a:r>
              <a:rPr lang="cs-CZ" sz="3400" b="1" dirty="0" smtClean="0"/>
              <a:t>Příklad</a:t>
            </a:r>
            <a:r>
              <a:rPr lang="cs-CZ" sz="3400" dirty="0" smtClean="0"/>
              <a:t>:</a:t>
            </a:r>
          </a:p>
          <a:p>
            <a:pPr lvl="1"/>
            <a:r>
              <a:rPr lang="cs-CZ" dirty="0" smtClean="0"/>
              <a:t>Žák vlastními slovy popíše vliv návykových látek na lidský organismus</a:t>
            </a:r>
          </a:p>
          <a:p>
            <a:pPr lvl="1"/>
            <a:r>
              <a:rPr lang="cs-CZ" dirty="0" smtClean="0"/>
              <a:t>Žák stručně uvede, co ví o období renesance</a:t>
            </a:r>
          </a:p>
          <a:p>
            <a:pPr lvl="1"/>
            <a:r>
              <a:rPr lang="cs-CZ" dirty="0" smtClean="0"/>
              <a:t>Žák vymezí, čím se zabývá datová žurnalistika</a:t>
            </a:r>
          </a:p>
          <a:p>
            <a:pPr lvl="1"/>
            <a:r>
              <a:rPr lang="cs-CZ" dirty="0" smtClean="0"/>
              <a:t>Na konkrétním příkladu žák ilustruje negativní důsledky fungování digitální stopy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97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3: </a:t>
            </a:r>
            <a:r>
              <a:rPr lang="cs-CZ" b="1" dirty="0" smtClean="0"/>
              <a:t>Aplikace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žáka užít abstrakci a zobecnění učiva v konkrétních situacích; schopnost rozpoznat</a:t>
            </a:r>
            <a:r>
              <a:rPr lang="cs-CZ" dirty="0"/>
              <a:t>, o jaký druh problémů se jedná a jaké obecné postupy vedou k jeho </a:t>
            </a:r>
            <a:r>
              <a:rPr lang="cs-CZ" dirty="0" smtClean="0"/>
              <a:t>řešení; schopnost takto </a:t>
            </a:r>
            <a:r>
              <a:rPr lang="cs-CZ" dirty="0"/>
              <a:t>používat osvojené techniky, principy, teorie, metody, zákony, postupy, pravidla, zákonitosti apod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Příklady:	</a:t>
            </a:r>
          </a:p>
          <a:p>
            <a:pPr lvl="1"/>
            <a:r>
              <a:rPr lang="cs-CZ" dirty="0" smtClean="0"/>
              <a:t>Žák načrtne komponenty počítače</a:t>
            </a:r>
          </a:p>
          <a:p>
            <a:pPr lvl="1"/>
            <a:r>
              <a:rPr lang="cs-CZ" dirty="0" smtClean="0"/>
              <a:t>Žák  vyřeší slovní úlohu pomocí trojčlenky </a:t>
            </a:r>
          </a:p>
          <a:p>
            <a:pPr lvl="1"/>
            <a:r>
              <a:rPr lang="cs-CZ" dirty="0" smtClean="0"/>
              <a:t>Žák interpretuje údaje z jednoduchého grafu / statistického přehledu </a:t>
            </a:r>
          </a:p>
          <a:p>
            <a:pPr lvl="1"/>
            <a:r>
              <a:rPr lang="cs-CZ" dirty="0" smtClean="0"/>
              <a:t>Žák uspořádá </a:t>
            </a:r>
            <a:r>
              <a:rPr lang="cs-CZ" dirty="0"/>
              <a:t>trestné činy podle jejich </a:t>
            </a:r>
            <a:r>
              <a:rPr lang="cs-CZ" dirty="0" smtClean="0"/>
              <a:t>závažnosti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410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4: </a:t>
            </a:r>
            <a:r>
              <a:rPr lang="cs-CZ" b="1" dirty="0" smtClean="0"/>
              <a:t>Analýza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Schopnost žáka rozčlenit učivo / </a:t>
            </a:r>
            <a:r>
              <a:rPr lang="cs-CZ" dirty="0"/>
              <a:t>celek věcí, jevů nebo událostí na jednotlivé části tak, aby postihli jejich vzájemné vztahy a </a:t>
            </a:r>
            <a:r>
              <a:rPr lang="cs-CZ" dirty="0" smtClean="0"/>
              <a:t>souvislosti</a:t>
            </a:r>
          </a:p>
          <a:p>
            <a:r>
              <a:rPr lang="cs-CZ" dirty="0" smtClean="0"/>
              <a:t>Může </a:t>
            </a:r>
            <a:r>
              <a:rPr lang="cs-CZ" dirty="0"/>
              <a:t>jít o rozbor nějaké konkrétní informace, systému nebo </a:t>
            </a:r>
            <a:r>
              <a:rPr lang="cs-CZ" dirty="0" smtClean="0"/>
              <a:t>procesu 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Příklad:</a:t>
            </a:r>
          </a:p>
          <a:p>
            <a:pPr lvl="1"/>
            <a:r>
              <a:rPr lang="cs-CZ" dirty="0" smtClean="0"/>
              <a:t>Žák vybere z textu podstatné informace</a:t>
            </a:r>
          </a:p>
          <a:p>
            <a:pPr lvl="1"/>
            <a:r>
              <a:rPr lang="cs-CZ" dirty="0" smtClean="0"/>
              <a:t>Žák popíše funkce nabídky a poptávky na trhu</a:t>
            </a:r>
          </a:p>
          <a:p>
            <a:pPr lvl="1"/>
            <a:r>
              <a:rPr lang="cs-CZ" dirty="0" smtClean="0"/>
              <a:t>Žák vymezí </a:t>
            </a:r>
            <a:r>
              <a:rPr lang="cs-CZ" dirty="0"/>
              <a:t>vztahy mezi jednotlivými částmi státní </a:t>
            </a:r>
            <a:r>
              <a:rPr lang="cs-CZ" dirty="0" smtClean="0"/>
              <a:t>moci</a:t>
            </a:r>
          </a:p>
          <a:p>
            <a:pPr lvl="1"/>
            <a:r>
              <a:rPr lang="cs-CZ" dirty="0" smtClean="0"/>
              <a:t>Žák provede rozbor </a:t>
            </a:r>
            <a:r>
              <a:rPr lang="cs-CZ" dirty="0"/>
              <a:t>faktorů ovlivňujících temperament </a:t>
            </a:r>
            <a:r>
              <a:rPr lang="cs-CZ" dirty="0" smtClean="0"/>
              <a:t>člověka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072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5: </a:t>
            </a:r>
            <a:r>
              <a:rPr lang="cs-CZ" b="1" dirty="0" smtClean="0"/>
              <a:t>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posoudit správnost a praktičnost jevů, věcí, procesů</a:t>
            </a:r>
          </a:p>
          <a:p>
            <a:r>
              <a:rPr lang="cs-CZ" dirty="0" smtClean="0"/>
              <a:t>Žák si vytváří vlastní názor, úsudek, závěr o sledovaných objektech svého poznání</a:t>
            </a:r>
          </a:p>
          <a:p>
            <a:r>
              <a:rPr lang="cs-CZ" dirty="0" smtClean="0"/>
              <a:t>Žák je schopen </a:t>
            </a:r>
            <a:r>
              <a:rPr lang="cs-CZ" dirty="0"/>
              <a:t>vyjádřit své hodnotové soudy týkající se různých věcí, jevů, procesů a událostí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Příklad:</a:t>
            </a:r>
          </a:p>
          <a:p>
            <a:pPr lvl="1"/>
            <a:r>
              <a:rPr lang="cs-CZ" dirty="0" smtClean="0"/>
              <a:t>Žák v sebereflexi posoudí kvalitu svého referátu v srovnání s ostatními spolužáky.</a:t>
            </a:r>
          </a:p>
          <a:p>
            <a:pPr lvl="1"/>
            <a:r>
              <a:rPr lang="cs-CZ" dirty="0" smtClean="0"/>
              <a:t>Žák zhodnotí </a:t>
            </a:r>
            <a:r>
              <a:rPr lang="cs-CZ" dirty="0"/>
              <a:t>výsledky činnosti Mezinárodního měnového fondu v afrických zemích, které jsou příjemcem jeho </a:t>
            </a:r>
            <a:r>
              <a:rPr lang="cs-CZ" dirty="0" smtClean="0"/>
              <a:t>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3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Co budeme řešit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Plánování</a:t>
            </a:r>
          </a:p>
          <a:p>
            <a:r>
              <a:rPr lang="cs-CZ" dirty="0" smtClean="0"/>
              <a:t>Příprava</a:t>
            </a:r>
          </a:p>
          <a:p>
            <a:r>
              <a:rPr lang="cs-CZ" dirty="0" smtClean="0"/>
              <a:t>Cíle výuky</a:t>
            </a:r>
          </a:p>
          <a:p>
            <a:pPr lvl="1"/>
            <a:r>
              <a:rPr lang="cs-CZ" dirty="0" smtClean="0"/>
              <a:t>Otázky </a:t>
            </a:r>
          </a:p>
          <a:p>
            <a:pPr lvl="1"/>
            <a:r>
              <a:rPr lang="cs-CZ" dirty="0" smtClean="0"/>
              <a:t>Úlohy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09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 6: </a:t>
            </a:r>
            <a:r>
              <a:rPr lang="cs-CZ" b="1" dirty="0" smtClean="0"/>
              <a:t>Tvorba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Nejvyšší cílová úroveň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r>
              <a:rPr lang="cs-CZ" dirty="0" smtClean="0"/>
              <a:t>Žák vytvoří „originální“ celek na základě dříve poznaného, dříve získaných informací a porozumění</a:t>
            </a:r>
          </a:p>
          <a:p>
            <a:r>
              <a:rPr lang="cs-CZ" dirty="0" smtClean="0"/>
              <a:t>Dovednost složit </a:t>
            </a:r>
            <a:r>
              <a:rPr lang="cs-CZ" dirty="0"/>
              <a:t>prvky a části do originálního celku, se kterým se žák dříve nesetkal, který je pro něj </a:t>
            </a:r>
            <a:r>
              <a:rPr lang="cs-CZ" dirty="0" smtClean="0"/>
              <a:t>nový</a:t>
            </a:r>
          </a:p>
          <a:p>
            <a:r>
              <a:rPr lang="cs-CZ" dirty="0" smtClean="0"/>
              <a:t>Celek - skladba prvků ve vzájemných funkčních vztazích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>
              <a:buNone/>
            </a:pPr>
            <a:r>
              <a:rPr lang="cs-CZ" b="1" dirty="0" smtClean="0"/>
              <a:t>Příklady:</a:t>
            </a:r>
          </a:p>
          <a:p>
            <a:pPr lvl="1"/>
            <a:r>
              <a:rPr lang="cs-CZ" dirty="0" smtClean="0"/>
              <a:t>Žák vypracuje zprávu   o splnění úkolu v laboratorním cvičení</a:t>
            </a:r>
          </a:p>
          <a:p>
            <a:pPr lvl="1"/>
            <a:r>
              <a:rPr lang="cs-CZ" dirty="0" smtClean="0"/>
              <a:t>Žák vyvodí </a:t>
            </a:r>
            <a:r>
              <a:rPr lang="cs-CZ" dirty="0"/>
              <a:t>všeobecné závěry z jednotlivých příkladů porušování </a:t>
            </a:r>
            <a:r>
              <a:rPr lang="cs-CZ" dirty="0" smtClean="0"/>
              <a:t>autorského zákona.</a:t>
            </a:r>
          </a:p>
          <a:p>
            <a:pPr lvl="1"/>
            <a:r>
              <a:rPr lang="cs-CZ" dirty="0" smtClean="0"/>
              <a:t>Žák zpracuje referát na téma „digitální stopa“.</a:t>
            </a:r>
          </a:p>
          <a:p>
            <a:pPr lvl="1"/>
            <a:r>
              <a:rPr lang="cs-CZ" dirty="0" smtClean="0"/>
              <a:t>Žák navrhne </a:t>
            </a:r>
            <a:r>
              <a:rPr lang="cs-CZ" dirty="0"/>
              <a:t>nové uspořádání třídy tak, aby to usnadnilo komunikaci mezi žáky a </a:t>
            </a:r>
            <a:r>
              <a:rPr lang="cs-CZ" dirty="0" smtClean="0"/>
              <a:t>učitelem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879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err="1" smtClean="0"/>
              <a:t>Provazba</a:t>
            </a:r>
            <a:r>
              <a:rPr lang="cs-CZ" dirty="0" smtClean="0"/>
              <a:t> cílů  s hodnocením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6001" y="1844824"/>
            <a:ext cx="581692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128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5 kroků postupu vymezování cílů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1) Analýza </a:t>
            </a:r>
            <a:r>
              <a:rPr lang="cs-CZ" b="1" dirty="0"/>
              <a:t>výukového obsahu </a:t>
            </a:r>
            <a:endParaRPr lang="cs-CZ" b="1" dirty="0" smtClean="0"/>
          </a:p>
          <a:p>
            <a:pPr marL="514350" indent="-514350"/>
            <a:r>
              <a:rPr lang="cs-CZ" dirty="0" smtClean="0"/>
              <a:t>stanovení </a:t>
            </a:r>
            <a:r>
              <a:rPr lang="cs-CZ" dirty="0"/>
              <a:t>základních prvků </a:t>
            </a:r>
            <a:r>
              <a:rPr lang="cs-CZ" dirty="0" smtClean="0"/>
              <a:t>učiva (fakta</a:t>
            </a:r>
            <a:r>
              <a:rPr lang="cs-CZ" dirty="0"/>
              <a:t>, pojmy, principy, zákony, postupy řešení </a:t>
            </a:r>
            <a:r>
              <a:rPr lang="cs-CZ" dirty="0" smtClean="0"/>
              <a:t>problémů)</a:t>
            </a:r>
          </a:p>
          <a:p>
            <a:pPr marL="514350" indent="-514350"/>
            <a:r>
              <a:rPr lang="cs-CZ" dirty="0" smtClean="0"/>
              <a:t>vymezení </a:t>
            </a:r>
            <a:r>
              <a:rPr lang="cs-CZ" dirty="0"/>
              <a:t>základního, rozšiřujícího a prohlubujícího učiva atd.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2) Vymezení </a:t>
            </a:r>
            <a:r>
              <a:rPr lang="cs-CZ" b="1" dirty="0"/>
              <a:t>cíle </a:t>
            </a:r>
            <a:r>
              <a:rPr lang="cs-CZ" dirty="0"/>
              <a:t>pomocí aktivních sloves, stanovení </a:t>
            </a:r>
            <a:r>
              <a:rPr lang="cs-CZ" b="1" dirty="0"/>
              <a:t>kompetencí</a:t>
            </a:r>
            <a:r>
              <a:rPr lang="cs-CZ" dirty="0"/>
              <a:t>, které si má žák osvojit, konkrétní vymezení požadovaného výkonu </a:t>
            </a:r>
            <a:r>
              <a:rPr lang="cs-CZ" dirty="0" smtClean="0"/>
              <a:t>žáka</a:t>
            </a:r>
          </a:p>
          <a:p>
            <a:pPr marL="0" indent="0">
              <a:buNone/>
            </a:pPr>
            <a:r>
              <a:rPr lang="cs-CZ" b="1" dirty="0" smtClean="0"/>
              <a:t>3) </a:t>
            </a:r>
            <a:r>
              <a:rPr lang="cs-CZ" dirty="0" smtClean="0"/>
              <a:t>Jednoznačné </a:t>
            </a:r>
            <a:r>
              <a:rPr lang="cs-CZ" dirty="0"/>
              <a:t>určení toho, </a:t>
            </a:r>
            <a:r>
              <a:rPr lang="cs-CZ" b="1" dirty="0"/>
              <a:t>co a v jakém rozsahu má žák </a:t>
            </a:r>
            <a:r>
              <a:rPr lang="cs-CZ" b="1" dirty="0" smtClean="0"/>
              <a:t>umět </a:t>
            </a:r>
            <a:r>
              <a:rPr lang="cs-CZ" dirty="0" smtClean="0"/>
              <a:t>(vyžadováno </a:t>
            </a:r>
            <a:r>
              <a:rPr lang="cs-CZ" dirty="0"/>
              <a:t>u </a:t>
            </a:r>
            <a:r>
              <a:rPr lang="cs-CZ" dirty="0" smtClean="0"/>
              <a:t>ověřování </a:t>
            </a:r>
            <a:r>
              <a:rPr lang="cs-CZ" dirty="0"/>
              <a:t>dosažené úrovně osvojení si výukového </a:t>
            </a:r>
            <a:r>
              <a:rPr lang="cs-CZ" dirty="0" smtClean="0"/>
              <a:t>obsahu/zkoušení…)</a:t>
            </a:r>
          </a:p>
          <a:p>
            <a:pPr marL="0" indent="0">
              <a:buNone/>
            </a:pPr>
            <a:r>
              <a:rPr lang="cs-CZ" b="1" dirty="0" smtClean="0"/>
              <a:t>4) Vymezení </a:t>
            </a:r>
            <a:r>
              <a:rPr lang="cs-CZ" b="1" dirty="0"/>
              <a:t>podmínek a prostředků</a:t>
            </a:r>
            <a:r>
              <a:rPr lang="cs-CZ" dirty="0"/>
              <a:t>, pomocí nichž má být požadovaný výkon realizován, aby mohly být všechny požadavky na výkon považovány za </a:t>
            </a:r>
            <a:r>
              <a:rPr lang="cs-CZ" dirty="0" smtClean="0"/>
              <a:t>splněné</a:t>
            </a:r>
          </a:p>
          <a:p>
            <a:pPr marL="0" indent="0">
              <a:buNone/>
            </a:pPr>
            <a:r>
              <a:rPr lang="cs-CZ" b="1" dirty="0" smtClean="0"/>
              <a:t>5) </a:t>
            </a:r>
            <a:r>
              <a:rPr lang="cs-CZ" dirty="0" smtClean="0"/>
              <a:t>Přesné </a:t>
            </a:r>
            <a:r>
              <a:rPr lang="cs-CZ" b="1" dirty="0"/>
              <a:t>stanovení normy požadovaného </a:t>
            </a:r>
            <a:r>
              <a:rPr lang="cs-CZ" b="1" dirty="0" smtClean="0"/>
              <a:t>výkonu </a:t>
            </a:r>
            <a:r>
              <a:rPr lang="cs-CZ" dirty="0" smtClean="0"/>
              <a:t>(v </a:t>
            </a:r>
            <a:r>
              <a:rPr lang="cs-CZ" dirty="0"/>
              <a:t>jaké podobě musí být výkon realizován, aby mohl být považován za dostatečný či </a:t>
            </a:r>
            <a:r>
              <a:rPr lang="cs-CZ" dirty="0" smtClean="0"/>
              <a:t>uspokojivý)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32027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Vzdělávací cíle podle </a:t>
                      </a:r>
                      <a:r>
                        <a:rPr lang="cs-CZ" sz="2000" dirty="0" err="1" smtClean="0"/>
                        <a:t>Blooma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Zjišťujeme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Jaké otázky můžeme klást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1. Znalost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Fakta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Kdo? Co? Kdy? Kde? Jak?</a:t>
                      </a:r>
                      <a:endParaRPr lang="cs-CZ" dirty="0"/>
                    </a:p>
                  </a:txBody>
                  <a:tcPr/>
                </a:tc>
              </a:tr>
              <a:tr h="603566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2. Porozumění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Míru porozumění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 </a:t>
                      </a:r>
                      <a:r>
                        <a:rPr lang="cs-CZ" b="1" dirty="0" smtClean="0"/>
                        <a:t>znamená</a:t>
                      </a:r>
                      <a:r>
                        <a:rPr lang="cs-CZ" dirty="0" smtClean="0"/>
                        <a:t>…? Jak lze </a:t>
                      </a:r>
                      <a:r>
                        <a:rPr lang="cs-CZ" b="1" dirty="0" smtClean="0"/>
                        <a:t>vysvětlit</a:t>
                      </a:r>
                      <a:r>
                        <a:rPr lang="cs-CZ" dirty="0" smtClean="0"/>
                        <a:t>…? </a:t>
                      </a:r>
                      <a:r>
                        <a:rPr lang="cs-CZ" b="1" dirty="0" smtClean="0"/>
                        <a:t>Proč</a:t>
                      </a:r>
                      <a:r>
                        <a:rPr lang="cs-CZ" dirty="0" smtClean="0"/>
                        <a:t>…?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3. Aplikace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 aplikace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Jaké jsou </a:t>
                      </a:r>
                      <a:r>
                        <a:rPr lang="cs-CZ" b="1" dirty="0" smtClean="0"/>
                        <a:t>další příklady</a:t>
                      </a:r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4 . Analýza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Analytické dovednosti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Jaké jsou </a:t>
                      </a:r>
                      <a:r>
                        <a:rPr lang="cs-CZ" b="1" dirty="0" smtClean="0"/>
                        <a:t>typické znaky</a:t>
                      </a:r>
                      <a:r>
                        <a:rPr lang="cs-CZ" dirty="0" smtClean="0"/>
                        <a:t>…? Jak lze </a:t>
                      </a:r>
                      <a:r>
                        <a:rPr lang="cs-CZ" b="1" dirty="0" smtClean="0"/>
                        <a:t>rozložit</a:t>
                      </a:r>
                      <a:r>
                        <a:rPr lang="cs-CZ" dirty="0" smtClean="0"/>
                        <a:t>…? Jaké jsou </a:t>
                      </a:r>
                      <a:r>
                        <a:rPr lang="cs-CZ" b="1" dirty="0" smtClean="0"/>
                        <a:t>důkazy</a:t>
                      </a:r>
                      <a:r>
                        <a:rPr lang="cs-CZ" dirty="0" smtClean="0"/>
                        <a:t> pro…?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5. Hodnocení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Schopnost kritického myšlení/hodnocení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Co si myslíte </a:t>
                      </a:r>
                      <a:r>
                        <a:rPr lang="cs-CZ" dirty="0" smtClean="0"/>
                        <a:t>o…? Podle čeho </a:t>
                      </a:r>
                      <a:r>
                        <a:rPr lang="cs-CZ" b="1" dirty="0" smtClean="0"/>
                        <a:t>usuzujete</a:t>
                      </a:r>
                      <a:r>
                        <a:rPr lang="cs-CZ" dirty="0" smtClean="0"/>
                        <a:t>…? Z jakého důvodu </a:t>
                      </a:r>
                      <a:r>
                        <a:rPr lang="cs-CZ" b="1" dirty="0" smtClean="0"/>
                        <a:t>považujete</a:t>
                      </a:r>
                      <a:r>
                        <a:rPr lang="cs-CZ" dirty="0" smtClean="0"/>
                        <a:t>…?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6. Tvorba</a:t>
                      </a:r>
                      <a:endParaRPr lang="cs-CZ" sz="24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Kreativitu, schopnost koncipovat nový „produkt“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Jak jste dospěli </a:t>
                      </a:r>
                      <a:r>
                        <a:rPr lang="cs-CZ" dirty="0" smtClean="0"/>
                        <a:t>k nové…? Jak lze </a:t>
                      </a:r>
                      <a:r>
                        <a:rPr lang="cs-CZ" b="1" dirty="0" smtClean="0"/>
                        <a:t>vyřešit</a:t>
                      </a:r>
                      <a:r>
                        <a:rPr lang="cs-CZ" dirty="0" smtClean="0"/>
                        <a:t>…? 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Výukové cíle a kladení otázek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Cíle – otázky </a:t>
            </a:r>
            <a:r>
              <a:rPr lang="cs-CZ" dirty="0"/>
              <a:t>–</a:t>
            </a:r>
            <a:r>
              <a:rPr lang="cs-CZ" dirty="0" smtClean="0"/>
              <a:t> úkoly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ÚKOL / aktivita v hodině: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 smtClean="0"/>
              <a:t>A) Najděte pro každou kognitivní hladinu </a:t>
            </a:r>
            <a:r>
              <a:rPr lang="cs-CZ" dirty="0" err="1" smtClean="0"/>
              <a:t>Bloomovy</a:t>
            </a:r>
            <a:r>
              <a:rPr lang="cs-CZ" dirty="0" smtClean="0"/>
              <a:t> taxonomie 1 úkol týkající se předmětu Informační a komunikační technologie – použijte vhodná slovesa.</a:t>
            </a:r>
          </a:p>
          <a:p>
            <a:pPr lvl="1">
              <a:buNone/>
            </a:pPr>
            <a:r>
              <a:rPr lang="cs-CZ" dirty="0" smtClean="0"/>
              <a:t>B) Položte k úkolu vhodnou otázku.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Plánování a příprava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Didaktická analýza učiva (zásadní část přípravy)</a:t>
            </a:r>
          </a:p>
          <a:p>
            <a:pPr marL="0" indent="0">
              <a:buNone/>
            </a:pPr>
            <a:r>
              <a:rPr lang="cs-CZ" dirty="0" smtClean="0"/>
              <a:t>= rozbor obsahu konkrétní učební látky</a:t>
            </a:r>
          </a:p>
          <a:p>
            <a:r>
              <a:rPr lang="cs-CZ" dirty="0" smtClean="0"/>
              <a:t>Cíl: vystihnout výchovnou a vzdělávací hodnotu učební látky / přetvořit vědecké poznatky na didaktické poznatky (učivo)</a:t>
            </a:r>
          </a:p>
          <a:p>
            <a:r>
              <a:rPr lang="cs-CZ" dirty="0" smtClean="0"/>
              <a:t>Použití:  </a:t>
            </a:r>
          </a:p>
          <a:p>
            <a:pPr lvl="1"/>
            <a:r>
              <a:rPr lang="cs-CZ" dirty="0" smtClean="0"/>
              <a:t>Při vypracování tematického plánu</a:t>
            </a:r>
          </a:p>
          <a:p>
            <a:pPr lvl="1"/>
            <a:r>
              <a:rPr lang="cs-CZ" dirty="0" smtClean="0"/>
              <a:t>Při přípravě na konkrétní vyučovací hodinu </a:t>
            </a:r>
          </a:p>
          <a:p>
            <a:pPr lvl="2"/>
            <a:r>
              <a:rPr lang="cs-CZ" dirty="0" smtClean="0"/>
              <a:t>učebnice, </a:t>
            </a:r>
            <a:r>
              <a:rPr lang="cs-CZ" dirty="0" err="1" smtClean="0"/>
              <a:t>kurikulární</a:t>
            </a:r>
            <a:r>
              <a:rPr lang="cs-CZ" dirty="0" smtClean="0"/>
              <a:t> dokumenty, edukační / metodický materiál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3313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Didaktická analýza učiva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Studium </a:t>
            </a:r>
            <a:r>
              <a:rPr lang="cs-CZ" u="sng" dirty="0"/>
              <a:t>učebních </a:t>
            </a:r>
            <a:r>
              <a:rPr lang="cs-CZ" u="sng" dirty="0" smtClean="0"/>
              <a:t>osnov</a:t>
            </a:r>
          </a:p>
          <a:p>
            <a:pPr lvl="1"/>
            <a:r>
              <a:rPr lang="cs-CZ" dirty="0" smtClean="0"/>
              <a:t>v</a:t>
            </a:r>
            <a:r>
              <a:rPr lang="cs-CZ" dirty="0"/>
              <a:t> nich </a:t>
            </a:r>
            <a:r>
              <a:rPr lang="cs-CZ" dirty="0" smtClean="0"/>
              <a:t>zpravidla </a:t>
            </a:r>
            <a:r>
              <a:rPr lang="cs-CZ" dirty="0"/>
              <a:t>formulovány výukové cíle, jichž mají žáci </a:t>
            </a:r>
            <a:r>
              <a:rPr lang="cs-CZ" dirty="0" smtClean="0"/>
              <a:t>dosáhnout</a:t>
            </a:r>
          </a:p>
          <a:p>
            <a:pPr lvl="1"/>
            <a:r>
              <a:rPr lang="cs-CZ" dirty="0" smtClean="0"/>
              <a:t>vedle </a:t>
            </a:r>
            <a:r>
              <a:rPr lang="cs-CZ" dirty="0"/>
              <a:t>osnov </a:t>
            </a:r>
            <a:r>
              <a:rPr lang="cs-CZ" dirty="0" smtClean="0"/>
              <a:t>důležitými </a:t>
            </a:r>
            <a:r>
              <a:rPr lang="cs-CZ" dirty="0" err="1"/>
              <a:t>kurikulárními</a:t>
            </a:r>
            <a:r>
              <a:rPr lang="cs-CZ" dirty="0"/>
              <a:t> dokumenty </a:t>
            </a:r>
            <a:r>
              <a:rPr lang="cs-CZ" dirty="0" smtClean="0"/>
              <a:t>standardy vzdělávání (zatím existují pro základní vzdělávání) </a:t>
            </a:r>
            <a:endParaRPr lang="cs-CZ" dirty="0"/>
          </a:p>
          <a:p>
            <a:r>
              <a:rPr lang="cs-CZ" u="sng" dirty="0" smtClean="0"/>
              <a:t>Studium učebnic</a:t>
            </a:r>
          </a:p>
          <a:p>
            <a:pPr lvl="1"/>
            <a:r>
              <a:rPr lang="cs-CZ" dirty="0" smtClean="0"/>
              <a:t>porovnání obsahu </a:t>
            </a:r>
            <a:r>
              <a:rPr lang="cs-CZ" dirty="0"/>
              <a:t>učebnice s obsahem učiva vymezeným </a:t>
            </a:r>
            <a:r>
              <a:rPr lang="cs-CZ" dirty="0" smtClean="0"/>
              <a:t>osnovami</a:t>
            </a:r>
          </a:p>
          <a:p>
            <a:pPr lvl="1"/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smtClean="0"/>
              <a:t>případě nesouladu učitel rozhoduje, kterých </a:t>
            </a:r>
            <a:r>
              <a:rPr lang="cs-CZ" dirty="0"/>
              <a:t>doplňujících materiálů bude používat, aby bylo dosaženo cílů daných </a:t>
            </a:r>
            <a:r>
              <a:rPr lang="cs-CZ" dirty="0" smtClean="0"/>
              <a:t>osnovami</a:t>
            </a:r>
          </a:p>
          <a:p>
            <a:pPr lvl="1"/>
            <a:r>
              <a:rPr lang="cs-CZ" dirty="0" smtClean="0"/>
              <a:t>Vhodný zdroj: dobře </a:t>
            </a:r>
            <a:r>
              <a:rPr lang="cs-CZ" dirty="0"/>
              <a:t>zpracovaná </a:t>
            </a:r>
            <a:r>
              <a:rPr lang="cs-CZ" dirty="0" smtClean="0"/>
              <a:t>metodika (doplněk k učebnici - pro učitele)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4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Typy didaktické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b="1" dirty="0" smtClean="0"/>
              <a:t>. POJMOVÁ</a:t>
            </a:r>
          </a:p>
          <a:p>
            <a:pPr lvl="1"/>
            <a:r>
              <a:rPr lang="cs-CZ" dirty="0" smtClean="0"/>
              <a:t>Analýza pojmů vztahujících se k danému učivu</a:t>
            </a:r>
          </a:p>
          <a:p>
            <a:pPr lvl="1"/>
            <a:r>
              <a:rPr lang="cs-CZ" dirty="0" smtClean="0"/>
              <a:t>Vytvoření logických struktur pojmů </a:t>
            </a:r>
          </a:p>
          <a:p>
            <a:pPr lvl="1"/>
            <a:r>
              <a:rPr lang="cs-CZ" dirty="0" smtClean="0"/>
              <a:t>Propojení už naučených pojmů s novými</a:t>
            </a:r>
          </a:p>
          <a:p>
            <a:pPr lvl="1"/>
            <a:r>
              <a:rPr lang="cs-CZ" dirty="0" smtClean="0"/>
              <a:t>Vztahy mezi pojmy: nadřazené / podřazené pojmy</a:t>
            </a:r>
          </a:p>
          <a:p>
            <a:pPr lvl="1"/>
            <a:r>
              <a:rPr lang="cs-CZ" dirty="0" smtClean="0"/>
              <a:t>Základní / rozšiřující učivo 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2. OPERAČNÍ </a:t>
            </a:r>
          </a:p>
          <a:p>
            <a:r>
              <a:rPr lang="cs-CZ" dirty="0" smtClean="0"/>
              <a:t>Analýza činností a operací učitele a žáků s učivem                       dosažení  vzdělávacího cíle</a:t>
            </a:r>
          </a:p>
          <a:p>
            <a:r>
              <a:rPr lang="cs-CZ" dirty="0" smtClean="0"/>
              <a:t>Rozbor takových činností žáků, které budou prostředkem vedoucím k pochopení a osvojení učiva, k rozvoji osobnosti žáka</a:t>
            </a:r>
          </a:p>
          <a:p>
            <a:r>
              <a:rPr lang="cs-CZ" dirty="0" smtClean="0"/>
              <a:t>Př.: analýza učebních úloh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3. </a:t>
            </a:r>
            <a:r>
              <a:rPr lang="cs-CZ" b="1" cap="all" dirty="0" smtClean="0"/>
              <a:t>Reflektující mezipředmětové vztahy</a:t>
            </a:r>
          </a:p>
          <a:p>
            <a:r>
              <a:rPr lang="cs-CZ" dirty="0" smtClean="0"/>
              <a:t>cílem ukázat a zprostředkovat žákům učivo fokusem různých předmětů 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084168" y="3805473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29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Příprava učitele na výuku -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Východiska: ŠVP, tematický učební plán (předmětu) </a:t>
            </a:r>
          </a:p>
          <a:p>
            <a:r>
              <a:rPr lang="cs-CZ" dirty="0" smtClean="0"/>
              <a:t>Příprava plně </a:t>
            </a:r>
            <a:r>
              <a:rPr lang="cs-CZ" dirty="0"/>
              <a:t>záležitostí </a:t>
            </a:r>
            <a:r>
              <a:rPr lang="cs-CZ" dirty="0" smtClean="0"/>
              <a:t>učitele               </a:t>
            </a:r>
            <a:r>
              <a:rPr lang="cs-CZ" dirty="0"/>
              <a:t>vlastní pojetí pedagogické práce </a:t>
            </a:r>
            <a:r>
              <a:rPr lang="cs-CZ" dirty="0" smtClean="0"/>
              <a:t>/ pojetí přípravy</a:t>
            </a:r>
          </a:p>
          <a:p>
            <a:endParaRPr lang="cs-CZ" dirty="0" smtClean="0"/>
          </a:p>
          <a:p>
            <a:pPr marL="571500" indent="-571500">
              <a:buAutoNum type="romanUcPeriod"/>
            </a:pPr>
            <a:r>
              <a:rPr lang="cs-CZ" b="1" dirty="0" smtClean="0"/>
              <a:t>Stanovení cílů výuky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Základní otázka: Jaké nové vědomosti, dovednosti a postoje si má žák v mé vyučovací hodině osvojit? </a:t>
            </a:r>
          </a:p>
          <a:p>
            <a:r>
              <a:rPr lang="cs-CZ" dirty="0" smtClean="0"/>
              <a:t>Předchozí výuka (subjektivní sebereflexe učitele)</a:t>
            </a:r>
          </a:p>
          <a:p>
            <a:pPr lvl="1"/>
            <a:r>
              <a:rPr lang="cs-CZ" dirty="0" smtClean="0"/>
              <a:t>Co bylo/co nebylo probráno  </a:t>
            </a:r>
          </a:p>
          <a:p>
            <a:pPr lvl="1"/>
            <a:r>
              <a:rPr lang="cs-CZ" dirty="0" smtClean="0"/>
              <a:t>Pochopili / nepochopili žáci probrané učivo správně</a:t>
            </a:r>
          </a:p>
          <a:p>
            <a:pPr lvl="1"/>
            <a:r>
              <a:rPr lang="cs-CZ" dirty="0" smtClean="0"/>
              <a:t>Co je třeba procvičit / zopakovat / opět vysvětlit z probraného učiva</a:t>
            </a:r>
          </a:p>
          <a:p>
            <a:pPr marL="514350" indent="-457200"/>
            <a:r>
              <a:rPr lang="cs-CZ" dirty="0" smtClean="0"/>
              <a:t>Cíle stanoveny konkrétně a s ohledem na požadavky na výukové cíle (učitelova kontrola splnění na konci hodiny)</a:t>
            </a:r>
          </a:p>
          <a:p>
            <a:pPr marL="514350" indent="-457200"/>
            <a:endParaRPr lang="cs-CZ" dirty="0" smtClean="0"/>
          </a:p>
          <a:p>
            <a:pPr marL="57150" indent="0">
              <a:buNone/>
            </a:pPr>
            <a:r>
              <a:rPr lang="cs-CZ" b="1" dirty="0" smtClean="0"/>
              <a:t>II.          Výběr učebních úloh a aktivit</a:t>
            </a:r>
          </a:p>
          <a:p>
            <a:r>
              <a:rPr lang="cs-CZ" dirty="0" smtClean="0"/>
              <a:t>Didaktické zásady</a:t>
            </a:r>
          </a:p>
          <a:p>
            <a:r>
              <a:rPr lang="cs-CZ" dirty="0" smtClean="0"/>
              <a:t>Učební aktivity přiměřené věku, zkušenostem a schopnostem žáků</a:t>
            </a:r>
          </a:p>
          <a:p>
            <a:pPr lvl="1"/>
            <a:r>
              <a:rPr lang="cs-CZ" dirty="0" smtClean="0"/>
              <a:t>Opakovací úlohy (vedou k novým dovednostem)</a:t>
            </a:r>
          </a:p>
          <a:p>
            <a:r>
              <a:rPr lang="cs-CZ" dirty="0" smtClean="0"/>
              <a:t>Aktivity dostatečně různorodé a smysluplné – aktivizace žáků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23928" y="1772816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 smtClean="0"/>
              <a:t>Příprava učitele na výuku -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III. Sestavení časového plánu vyučovací hodiny</a:t>
            </a:r>
          </a:p>
          <a:p>
            <a:pPr lvl="1"/>
            <a:r>
              <a:rPr lang="cs-CZ" dirty="0" smtClean="0"/>
              <a:t>Časová posloupnost vybraných učebních úloh a aktivit pro vyučovací hodinu</a:t>
            </a:r>
          </a:p>
          <a:p>
            <a:pPr lvl="1"/>
            <a:r>
              <a:rPr lang="cs-CZ" dirty="0" smtClean="0"/>
              <a:t>Stanovení pořadí aktivit – kolik času jednotlivé úlohy a aktivity zaberou</a:t>
            </a:r>
          </a:p>
          <a:p>
            <a:pPr lvl="1"/>
            <a:r>
              <a:rPr lang="cs-CZ" dirty="0" smtClean="0"/>
              <a:t>Základní / rozšiřující úlohy a aktivity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IV. Příprava učebních pomůcek</a:t>
            </a:r>
          </a:p>
          <a:p>
            <a:pPr marL="971550" lvl="1" indent="-571500"/>
            <a:r>
              <a:rPr lang="cs-CZ" dirty="0" smtClean="0"/>
              <a:t>Tvorba pracovních listů, příprava pokusů, příprava modelů, audiovizuální pomůcky …</a:t>
            </a:r>
          </a:p>
          <a:p>
            <a:pPr marL="971550" lvl="1" indent="-571500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V. Doladění přípravy</a:t>
            </a:r>
          </a:p>
          <a:p>
            <a:pPr lvl="1"/>
            <a:r>
              <a:rPr lang="cs-CZ" dirty="0" smtClean="0"/>
              <a:t>Způsoby zjišťování zpětné vazby o výsledcích výuky</a:t>
            </a:r>
          </a:p>
          <a:p>
            <a:pPr lvl="1"/>
            <a:r>
              <a:rPr lang="cs-CZ" dirty="0" smtClean="0"/>
              <a:t>Přizpůsobení výuky individuálním potřebám žáků</a:t>
            </a:r>
          </a:p>
          <a:p>
            <a:pPr lvl="1"/>
            <a:r>
              <a:rPr lang="cs-CZ" dirty="0" smtClean="0"/>
              <a:t>Akceptace IVP, SVP … s ohledem na činnosti a úlohy vyučovací hodiny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5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2031</Words>
  <Application>Microsoft Office PowerPoint</Application>
  <PresentationFormat>Předvádění na obrazovce (4:3)</PresentationFormat>
  <Paragraphs>330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Motiv systému Office</vt:lpstr>
      <vt:lpstr>Příprava výuky, edukační cíle</vt:lpstr>
      <vt:lpstr>Co všechno by měla obsahovat příprava učitele na konkrétní vyučovací hodinu?</vt:lpstr>
      <vt:lpstr>Snímek 3</vt:lpstr>
      <vt:lpstr>Co budeme řešit </vt:lpstr>
      <vt:lpstr>Plánování a příprava výuky</vt:lpstr>
      <vt:lpstr>Didaktická analýza učiva</vt:lpstr>
      <vt:lpstr>Typy didaktické analýzy</vt:lpstr>
      <vt:lpstr>Příprava učitele na výuku - fáze</vt:lpstr>
      <vt:lpstr>Příprava učitele na výuku - fáze</vt:lpstr>
      <vt:lpstr>Typy přípravy </vt:lpstr>
      <vt:lpstr>Typy přípravy </vt:lpstr>
      <vt:lpstr>Typy přípravy </vt:lpstr>
      <vt:lpstr>Sedmero přípravy</vt:lpstr>
      <vt:lpstr>Příklad „,metodického listu přípravy“</vt:lpstr>
      <vt:lpstr>Příprava – shrnující informace</vt:lpstr>
      <vt:lpstr>Otázky ve výuce</vt:lpstr>
      <vt:lpstr>Třídění otázek</vt:lpstr>
      <vt:lpstr>Otázky ve vztahu k Bloomově taxonomii vzdělávacích cílů </vt:lpstr>
      <vt:lpstr>Výukové cíle</vt:lpstr>
      <vt:lpstr>Výchovně-vzdělávací cíl</vt:lpstr>
      <vt:lpstr>Výchovně-vzdělávací cíl</vt:lpstr>
      <vt:lpstr>Výchovně-vzdělávací cíle</vt:lpstr>
      <vt:lpstr>Historický pohled na výukové cíle</vt:lpstr>
      <vt:lpstr>Dělení cílů výuky</vt:lpstr>
      <vt:lpstr>Požadavky na výukové cíle</vt:lpstr>
      <vt:lpstr>Chyby ve vymezování cílů</vt:lpstr>
      <vt:lpstr>Nastavování výukových cílů</vt:lpstr>
      <vt:lpstr>Taxonomie výukových cílů</vt:lpstr>
      <vt:lpstr>Bloomova taxonomie výukových cílů</vt:lpstr>
      <vt:lpstr>Bloomova taxonomie výukových cílů</vt:lpstr>
      <vt:lpstr>Proč právě Bloomova taxonomie?</vt:lpstr>
      <vt:lpstr>Práce s Blooomovou taxonomií</vt:lpstr>
      <vt:lpstr>Práce s Blooomovou taxonomií</vt:lpstr>
      <vt:lpstr>Práce s Bloomovou taxonomií</vt:lpstr>
      <vt:lpstr>Cíl 1: Znalost (zapamatovat)</vt:lpstr>
      <vt:lpstr>Cíl 2: Porozumění </vt:lpstr>
      <vt:lpstr>Cíl 3: Aplikace</vt:lpstr>
      <vt:lpstr>Cíl 4: Analýza</vt:lpstr>
      <vt:lpstr>Cíl 5: Hodnocení</vt:lpstr>
      <vt:lpstr>Cíl 6: Tvorba</vt:lpstr>
      <vt:lpstr>Provazba cílů  s hodnocením</vt:lpstr>
      <vt:lpstr>5 kroků postupu vymezování cílů</vt:lpstr>
      <vt:lpstr>Výukové cíle a kladení otázek</vt:lpstr>
      <vt:lpstr>Cíle – otázky – úkoly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Pavík</cp:lastModifiedBy>
  <cp:revision>34</cp:revision>
  <dcterms:created xsi:type="dcterms:W3CDTF">2016-04-17T16:45:57Z</dcterms:created>
  <dcterms:modified xsi:type="dcterms:W3CDTF">2017-04-18T07:58:21Z</dcterms:modified>
</cp:coreProperties>
</file>