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9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19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21F6-1A1D-4AD4-81C3-BB36C5BC88F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B97C-EB7B-424A-94B3-B64227B4ED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38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21F6-1A1D-4AD4-81C3-BB36C5BC88F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B97C-EB7B-424A-94B3-B64227B4ED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27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21F6-1A1D-4AD4-81C3-BB36C5BC88F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B97C-EB7B-424A-94B3-B64227B4ED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84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21F6-1A1D-4AD4-81C3-BB36C5BC88F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B97C-EB7B-424A-94B3-B64227B4ED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83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21F6-1A1D-4AD4-81C3-BB36C5BC88F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B97C-EB7B-424A-94B3-B64227B4ED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83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21F6-1A1D-4AD4-81C3-BB36C5BC88F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B97C-EB7B-424A-94B3-B64227B4ED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03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21F6-1A1D-4AD4-81C3-BB36C5BC88F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B97C-EB7B-424A-94B3-B64227B4ED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795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21F6-1A1D-4AD4-81C3-BB36C5BC88F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B97C-EB7B-424A-94B3-B64227B4ED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1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21F6-1A1D-4AD4-81C3-BB36C5BC88F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B97C-EB7B-424A-94B3-B64227B4ED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78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21F6-1A1D-4AD4-81C3-BB36C5BC88F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B97C-EB7B-424A-94B3-B64227B4ED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60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21F6-1A1D-4AD4-81C3-BB36C5BC88F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B97C-EB7B-424A-94B3-B64227B4ED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52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821F6-1A1D-4AD4-81C3-BB36C5BC88F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4B97C-EB7B-424A-94B3-B64227B4ED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590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Učební úlohy ve výuce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Design vzdělávacího procesu</a:t>
            </a:r>
          </a:p>
          <a:p>
            <a:endParaRPr lang="cs-CZ" dirty="0"/>
          </a:p>
          <a:p>
            <a:r>
              <a:rPr lang="cs-CZ" sz="2400" dirty="0" smtClean="0"/>
              <a:t>11. duben 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2409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IV. Úlohy vyžadující sdělení poznatků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lphaUcParenR"/>
            </a:pPr>
            <a:r>
              <a:rPr lang="cs-CZ" b="1" dirty="0" smtClean="0"/>
              <a:t>Výtah, přehled, obsah</a:t>
            </a:r>
          </a:p>
          <a:p>
            <a:r>
              <a:rPr lang="cs-CZ" dirty="0" smtClean="0"/>
              <a:t>Zpracujte stručně a přehledně článek o….., využijte k tomu zdrojů tištěných i EIZ.</a:t>
            </a:r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b="1" dirty="0" smtClean="0"/>
              <a:t>Zpráva, pojednání, referát</a:t>
            </a:r>
          </a:p>
          <a:p>
            <a:r>
              <a:rPr lang="cs-CZ" dirty="0" smtClean="0"/>
              <a:t>Na internetu nejděte články o …… Čím se liší tyto texty a co mají společného? Problematiku zpracujte do referátu/prezentace.</a:t>
            </a:r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b="1" dirty="0" smtClean="0"/>
              <a:t>Samostatné práce písemné, grafické </a:t>
            </a:r>
          </a:p>
          <a:p>
            <a:r>
              <a:rPr lang="cs-CZ" dirty="0" smtClean="0"/>
              <a:t>Celý týden sledujte….a zaznamenávejte do tabulky a následně zaneste do grafu.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162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V. Úlohy vyžadující tvořivé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lphaUcParenR"/>
            </a:pPr>
            <a:r>
              <a:rPr lang="cs-CZ" b="1" dirty="0" smtClean="0"/>
              <a:t>Řešení praktických situací</a:t>
            </a:r>
          </a:p>
          <a:p>
            <a:r>
              <a:rPr lang="cs-CZ" dirty="0" smtClean="0"/>
              <a:t>Zahrajte ve dvojicích následující situaci: ….</a:t>
            </a:r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b="1" dirty="0" smtClean="0"/>
              <a:t>Řešení problémových situací</a:t>
            </a:r>
          </a:p>
          <a:p>
            <a:r>
              <a:rPr lang="cs-CZ" dirty="0" smtClean="0"/>
              <a:t>Vysvětlete, jak uspořádáte sportovní utkání postupným vylučováním dvojic…</a:t>
            </a:r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b="1" dirty="0" smtClean="0"/>
              <a:t>Kladení otázek a formulace úloh</a:t>
            </a:r>
          </a:p>
          <a:p>
            <a:r>
              <a:rPr lang="cs-CZ" dirty="0" smtClean="0"/>
              <a:t>K vybranému učivu….utvořte učební úlohy pro spolužáky, které jim zadáte na konci hodiny pro domácí práci.</a:t>
            </a:r>
          </a:p>
          <a:p>
            <a:pPr marL="0" indent="0">
              <a:buNone/>
            </a:pPr>
            <a:r>
              <a:rPr lang="cs-CZ" dirty="0" smtClean="0"/>
              <a:t>D) </a:t>
            </a:r>
            <a:r>
              <a:rPr lang="cs-CZ" b="1" dirty="0" smtClean="0"/>
              <a:t>Objevování na základě vlastního pozorování</a:t>
            </a:r>
          </a:p>
          <a:p>
            <a:r>
              <a:rPr lang="cs-CZ" dirty="0" smtClean="0"/>
              <a:t>Během své pedagogické praxe zkuste experiment: Jednu konkrétní činnost žáků ohodnoťte slovním hodnocením a poté klasifikujte známkou.</a:t>
            </a:r>
          </a:p>
          <a:p>
            <a:pPr marL="0" indent="0">
              <a:buNone/>
            </a:pPr>
            <a:r>
              <a:rPr lang="cs-CZ" dirty="0" smtClean="0"/>
              <a:t>E) </a:t>
            </a:r>
            <a:r>
              <a:rPr lang="cs-CZ" b="1" dirty="0" smtClean="0"/>
              <a:t>Objevování na základě vlastních úvah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88922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Pravidla zapojení učební úlohy </a:t>
            </a:r>
            <a:br>
              <a:rPr lang="cs-CZ" dirty="0" smtClean="0"/>
            </a:br>
            <a:r>
              <a:rPr lang="cs-CZ" dirty="0" smtClean="0"/>
              <a:t>do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Zařazujeme ji do celého průběhu hodiny</a:t>
            </a:r>
          </a:p>
          <a:p>
            <a:r>
              <a:rPr lang="cs-CZ" dirty="0" smtClean="0"/>
              <a:t>Nemá autonomní roli – je jedním z didaktických prostředků výrazně ovlivňujících vyučovací proces</a:t>
            </a:r>
          </a:p>
          <a:p>
            <a:r>
              <a:rPr lang="cs-CZ" dirty="0" smtClean="0"/>
              <a:t>Zařazujeme ji promyšleně se vzrůstající náročností – vhodné soubory úloh</a:t>
            </a:r>
          </a:p>
          <a:p>
            <a:r>
              <a:rPr lang="cs-CZ" dirty="0" smtClean="0"/>
              <a:t>Podmínkou dobré a účelné úlohy je stanovený výukový cíl</a:t>
            </a:r>
          </a:p>
          <a:p>
            <a:r>
              <a:rPr lang="cs-CZ" dirty="0" smtClean="0"/>
              <a:t>Plní funkci zpětné vazby na konci hodiny pro učitele i žáky</a:t>
            </a:r>
          </a:p>
          <a:p>
            <a:r>
              <a:rPr lang="cs-CZ" dirty="0" smtClean="0"/>
              <a:t>Respektuje možnosti žáka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414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Projektování souboru učebních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Využití transformace cílů a taxonomie učebních úloh (viz prezentace Učební úlohy)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dirty="0"/>
              <a:t>Soubor učebních úloh vytváříme </a:t>
            </a:r>
            <a:r>
              <a:rPr lang="cs-CZ" b="1" dirty="0"/>
              <a:t>v 8 krocích:</a:t>
            </a:r>
          </a:p>
          <a:p>
            <a:pPr lvl="0"/>
            <a:r>
              <a:rPr lang="cs-CZ" dirty="0"/>
              <a:t>1. Exaktně vymezíme učební cíle na základě učenic a jiných učebních materiálů</a:t>
            </a:r>
          </a:p>
          <a:p>
            <a:pPr lvl="0"/>
            <a:r>
              <a:rPr lang="cs-CZ" dirty="0"/>
              <a:t>2. Od počtu cílů odvodíme počet učebních úloh</a:t>
            </a:r>
          </a:p>
          <a:p>
            <a:pPr lvl="0"/>
            <a:r>
              <a:rPr lang="cs-CZ" dirty="0"/>
              <a:t>3. Zvážíme, které úlohy kategorie I zadáme vzhledem k požadavku na prokázání znalosti nezbytného pamětního učiva (definice apod.)</a:t>
            </a:r>
          </a:p>
          <a:p>
            <a:pPr lvl="0"/>
            <a:r>
              <a:rPr lang="cs-CZ" dirty="0"/>
              <a:t>4. V korelaci k učebním cílům  (a kroku 3) vyprojektujeme poziční tabulku</a:t>
            </a:r>
          </a:p>
          <a:p>
            <a:pPr lvl="0"/>
            <a:r>
              <a:rPr lang="cs-CZ" dirty="0"/>
              <a:t>5. Úlohy (II – V) projektujeme ve vazbě na poziční tabulku. Využíváme písemnou předlohu taxonomie D. </a:t>
            </a:r>
            <a:r>
              <a:rPr lang="cs-CZ" dirty="0" err="1"/>
              <a:t>Tollingerové</a:t>
            </a:r>
            <a:r>
              <a:rPr lang="cs-CZ" dirty="0"/>
              <a:t>, včetně souboru akčních slov. Dbáme obecných zásad pro konstrukci souborů učebních úloh.</a:t>
            </a:r>
          </a:p>
          <a:p>
            <a:pPr lvl="0"/>
            <a:r>
              <a:rPr lang="cs-CZ" dirty="0"/>
              <a:t>6. Vypočteme index variability a stanovíme didaktickou hodnotu souboru. Nejsme-li s nimi spokojeni, postup opakujeme a optimalizujeme potřebné vlastnosti souboru úloh.</a:t>
            </a:r>
          </a:p>
          <a:p>
            <a:pPr lvl="0"/>
            <a:r>
              <a:rPr lang="cs-CZ" dirty="0"/>
              <a:t>7. Zvážíme, které učební úlohy zadáme žákům mino výše uvedený soubor úloh – experimenty, manipulace s objekty aj.</a:t>
            </a:r>
          </a:p>
          <a:p>
            <a:pPr lvl="0"/>
            <a:r>
              <a:rPr lang="cs-CZ" dirty="0"/>
              <a:t>8. Vlastnosti souboru opakovaně vyhodnotíme s odstupem času a optimalizujeme je zvláště na základě výsledků činností žáků. Stále máme na paměti, že projekt souboru učebních úloh je jen pravděpodobnostně podmíněný konstrukt, který musí ověřit praxe.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636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Zdroje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NIKL, J. Metody projektování učebních úloh. Hradec Králové: vysoká škola pedagogická, 1996. </a:t>
            </a:r>
          </a:p>
          <a:p>
            <a:r>
              <a:rPr lang="cs-CZ" sz="2400" dirty="0"/>
              <a:t>PASCH, </a:t>
            </a:r>
            <a:r>
              <a:rPr lang="cs-CZ" sz="2400" dirty="0" err="1"/>
              <a:t>Marvin</a:t>
            </a:r>
            <a:r>
              <a:rPr lang="cs-CZ" sz="2400" dirty="0"/>
              <a:t>. </a:t>
            </a:r>
            <a:r>
              <a:rPr lang="cs-CZ" sz="2400" i="1" dirty="0"/>
              <a:t>Od vzdělávacího programu k vyučovací hodině</a:t>
            </a:r>
            <a:r>
              <a:rPr lang="cs-CZ" sz="2400" dirty="0"/>
              <a:t>. Vyd. 2. Praha: Portál, 2005. ISBN 80-7367-054-2. </a:t>
            </a:r>
          </a:p>
          <a:p>
            <a:r>
              <a:rPr lang="cs-CZ" sz="2400" dirty="0" smtClean="0"/>
              <a:t>ZORMANOVÁ</a:t>
            </a:r>
            <a:r>
              <a:rPr lang="cs-CZ" sz="2400" dirty="0"/>
              <a:t>, L. </a:t>
            </a:r>
            <a:r>
              <a:rPr lang="cs-CZ" sz="2400" i="1" dirty="0"/>
              <a:t>Obecná didaktika. Praha</a:t>
            </a:r>
            <a:r>
              <a:rPr lang="cs-CZ" sz="2400" dirty="0"/>
              <a:t>: </a:t>
            </a:r>
            <a:r>
              <a:rPr lang="cs-CZ" sz="2400" dirty="0" err="1"/>
              <a:t>Grada</a:t>
            </a:r>
            <a:r>
              <a:rPr lang="cs-CZ" sz="2400" dirty="0"/>
              <a:t> </a:t>
            </a:r>
            <a:r>
              <a:rPr lang="cs-CZ" sz="2400" dirty="0" err="1"/>
              <a:t>Publishing</a:t>
            </a:r>
            <a:r>
              <a:rPr lang="cs-CZ" sz="2400" dirty="0"/>
              <a:t>, 2009. ISBN 978-80-247-4590-9</a:t>
            </a:r>
          </a:p>
          <a:p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034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Typologie učebních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92D050"/>
                </a:solidFill>
              </a:rPr>
              <a:t>Analytické</a:t>
            </a:r>
            <a:r>
              <a:rPr lang="cs-CZ" dirty="0" smtClean="0"/>
              <a:t>: vyžaduje analýzu jevu, objektu, systému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Doplňující</a:t>
            </a:r>
            <a:r>
              <a:rPr lang="cs-CZ" dirty="0" smtClean="0"/>
              <a:t>: doplňování chybějících údajů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Domácí</a:t>
            </a:r>
            <a:r>
              <a:rPr lang="cs-CZ" dirty="0" smtClean="0"/>
              <a:t>: samostatná práce mimo výuku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Kontrolní</a:t>
            </a:r>
            <a:r>
              <a:rPr lang="cs-CZ" dirty="0" smtClean="0"/>
              <a:t>: diagnostická funkce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Problémová:</a:t>
            </a:r>
            <a:r>
              <a:rPr lang="cs-CZ" dirty="0" smtClean="0"/>
              <a:t> cílem je vyřešení problému</a:t>
            </a:r>
          </a:p>
          <a:p>
            <a:pPr lvl="1"/>
            <a:r>
              <a:rPr lang="cs-CZ" dirty="0" smtClean="0"/>
              <a:t>Určena k fixaci a procvičení učiva po ukončení výkladové části / v průběhu delšího výkladu po sekcích (průběžná)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Reproduktivní</a:t>
            </a:r>
            <a:r>
              <a:rPr lang="cs-CZ" dirty="0" smtClean="0"/>
              <a:t>: reprodukce poznatku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Slovní:</a:t>
            </a:r>
            <a:r>
              <a:rPr lang="cs-CZ" dirty="0" smtClean="0"/>
              <a:t> verbálně formulovaná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Srovnávací:</a:t>
            </a:r>
            <a:r>
              <a:rPr lang="cs-CZ" dirty="0" smtClean="0"/>
              <a:t> vyžaduje komparaci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Zjišťovací:</a:t>
            </a:r>
            <a:r>
              <a:rPr lang="cs-CZ" dirty="0" smtClean="0"/>
              <a:t> zjišťování faktů, předmětů, jevů a podrobnostech o nich ...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99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Kritéria učebních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Optimální učební úloha:</a:t>
            </a:r>
          </a:p>
          <a:p>
            <a:r>
              <a:rPr lang="cs-CZ" dirty="0" smtClean="0"/>
              <a:t>Je jasně formulovaná</a:t>
            </a:r>
          </a:p>
          <a:p>
            <a:r>
              <a:rPr lang="cs-CZ" dirty="0" smtClean="0"/>
              <a:t>Má napomáhat k dosažení edukačního cíle</a:t>
            </a:r>
          </a:p>
          <a:p>
            <a:r>
              <a:rPr lang="cs-CZ" dirty="0" smtClean="0"/>
              <a:t>Má stimulační náboj – vybízí žáka k očekávaným způsobům chování a myšlení</a:t>
            </a:r>
          </a:p>
          <a:p>
            <a:r>
              <a:rPr lang="cs-CZ" dirty="0" smtClean="0"/>
              <a:t>Má emocionálně motivační náboj – provokuje zájem, probouzí zvídavost, důvtip, líbí se</a:t>
            </a:r>
          </a:p>
          <a:p>
            <a:r>
              <a:rPr lang="cs-CZ" dirty="0" smtClean="0"/>
              <a:t>Vzbuzuje touhu po dobrém výkonu - přiměřená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72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Taxonomie učebních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Používá se taxonomie podle D. </a:t>
            </a:r>
            <a:r>
              <a:rPr lang="cs-CZ" dirty="0" err="1" smtClean="0"/>
              <a:t>Tollingerové</a:t>
            </a:r>
            <a:r>
              <a:rPr lang="cs-CZ" dirty="0" smtClean="0"/>
              <a:t> (1986) </a:t>
            </a:r>
          </a:p>
          <a:p>
            <a:pPr lvl="1"/>
            <a:r>
              <a:rPr lang="cs-CZ" b="1" dirty="0" err="1" smtClean="0"/>
              <a:t>provazba</a:t>
            </a:r>
            <a:r>
              <a:rPr lang="cs-CZ" b="1" dirty="0" smtClean="0"/>
              <a:t> s </a:t>
            </a:r>
            <a:r>
              <a:rPr lang="cs-CZ" b="1" dirty="0" err="1" smtClean="0"/>
              <a:t>Bloomovou</a:t>
            </a:r>
            <a:r>
              <a:rPr lang="cs-CZ" b="1" dirty="0" smtClean="0"/>
              <a:t> taxonomií vzdělávacích cílů</a:t>
            </a:r>
          </a:p>
          <a:p>
            <a:pPr lvl="1"/>
            <a:r>
              <a:rPr lang="cs-CZ" dirty="0" smtClean="0"/>
              <a:t>míra náročnosti myšlenkové operace, kterou má žák uplatnit pro řešení úlohy</a:t>
            </a:r>
          </a:p>
        </p:txBody>
      </p:sp>
    </p:spTree>
    <p:extLst>
      <p:ext uri="{BB962C8B-B14F-4D97-AF65-F5344CB8AC3E}">
        <p14:creationId xmlns:p14="http://schemas.microsoft.com/office/powerpoint/2010/main" val="414975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490" y="41663"/>
            <a:ext cx="6230772" cy="681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9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I. Úlohy vyžadující pamětní reprodukci poznatků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7150" indent="0">
              <a:buNone/>
            </a:pPr>
            <a:r>
              <a:rPr lang="cs-CZ" dirty="0" smtClean="0"/>
              <a:t>A) </a:t>
            </a:r>
            <a:r>
              <a:rPr lang="cs-CZ" b="1" dirty="0" smtClean="0"/>
              <a:t>Úlohy na znovupoznání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Kdo / Kolik /Jak ….</a:t>
            </a:r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b="1" dirty="0" smtClean="0"/>
              <a:t>Úlohy na reprodukci jednotlivých faktů, čísla, pojmů</a:t>
            </a: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Vyjmenujte ……</a:t>
            </a:r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b="1" dirty="0" smtClean="0"/>
              <a:t>Úlohy na reprodukci zákonů, definic, pravidel, norem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Popište…: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Definujte pojem …: </a:t>
            </a:r>
          </a:p>
          <a:p>
            <a:pPr marL="57150" indent="0">
              <a:buNone/>
            </a:pPr>
            <a:r>
              <a:rPr lang="cs-CZ" dirty="0" smtClean="0"/>
              <a:t>D) </a:t>
            </a:r>
            <a:r>
              <a:rPr lang="cs-CZ" b="1" dirty="0" smtClean="0"/>
              <a:t>Úlohy na reprodukci větších textových celků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Popište koloběh ….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737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II. Úlohy vyžadující jednoduché myšlenkové operace a poznatky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b="1" dirty="0" smtClean="0"/>
              <a:t>Zjišťování faktů, vyhledávání v tabulkách</a:t>
            </a:r>
            <a:r>
              <a:rPr lang="cs-CZ" dirty="0" smtClean="0"/>
              <a:t>, v knihách, na internetu, </a:t>
            </a:r>
            <a:r>
              <a:rPr lang="cs-CZ" b="1" dirty="0" smtClean="0"/>
              <a:t>čtení grafů </a:t>
            </a:r>
            <a:r>
              <a:rPr lang="cs-CZ" dirty="0" smtClean="0"/>
              <a:t>a schémat, jednoduché výpočty</a:t>
            </a:r>
          </a:p>
          <a:p>
            <a:pPr marL="514350" indent="-457200"/>
            <a:r>
              <a:rPr lang="cs-CZ" dirty="0" smtClean="0"/>
              <a:t>Vyhledejte tři…. / Zjistěte informace o….</a:t>
            </a:r>
          </a:p>
          <a:p>
            <a:pPr marL="57150" indent="0">
              <a:buNone/>
            </a:pPr>
            <a:r>
              <a:rPr lang="cs-CZ" dirty="0" smtClean="0"/>
              <a:t>B) </a:t>
            </a:r>
            <a:r>
              <a:rPr lang="cs-CZ" b="1" dirty="0" smtClean="0"/>
              <a:t>Vyjmenování a popis faktů </a:t>
            </a:r>
            <a:r>
              <a:rPr lang="cs-CZ" dirty="0" smtClean="0"/>
              <a:t>(výčet, soupis, …)</a:t>
            </a:r>
          </a:p>
          <a:p>
            <a:pPr marL="514350" indent="-457200"/>
            <a:r>
              <a:rPr lang="cs-CZ" dirty="0" smtClean="0"/>
              <a:t>Popište, z jakých částí se skládá…/ Co by měl obsahovat…</a:t>
            </a:r>
          </a:p>
          <a:p>
            <a:pPr marL="57150" indent="0">
              <a:buNone/>
            </a:pPr>
            <a:r>
              <a:rPr lang="cs-CZ" dirty="0" smtClean="0"/>
              <a:t>C) </a:t>
            </a:r>
            <a:r>
              <a:rPr lang="cs-CZ" b="1" dirty="0" smtClean="0"/>
              <a:t>Vyjmenování a popis procesů a způsobů </a:t>
            </a:r>
            <a:r>
              <a:rPr lang="cs-CZ" dirty="0" smtClean="0"/>
              <a:t>činností</a:t>
            </a:r>
          </a:p>
          <a:p>
            <a:pPr marL="514350" indent="-457200"/>
            <a:r>
              <a:rPr lang="cs-CZ" dirty="0" smtClean="0"/>
              <a:t>Popište, jak…. / Řekněte, jak byste postupovali, kdybyste měli vytvořit…</a:t>
            </a:r>
          </a:p>
          <a:p>
            <a:pPr marL="57150" indent="0">
              <a:buNone/>
            </a:pPr>
            <a:r>
              <a:rPr lang="cs-CZ" dirty="0" smtClean="0"/>
              <a:t>D) </a:t>
            </a:r>
            <a:r>
              <a:rPr lang="cs-CZ" b="1" dirty="0" smtClean="0"/>
              <a:t>Rozbor a skladba (analýza, syntéza)</a:t>
            </a:r>
          </a:p>
          <a:p>
            <a:pPr marL="514350" indent="-457200"/>
            <a:r>
              <a:rPr lang="cs-CZ" dirty="0" smtClean="0"/>
              <a:t>Uveďte, ze kterých částí se skládá…. Analyzujte je a uveďte, jak spolu tyto částí souvisejí…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15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II. Úlohy vyžadující jednoduché myšlenkové operace a poznatky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E) </a:t>
            </a:r>
            <a:r>
              <a:rPr lang="cs-CZ" b="1" dirty="0" smtClean="0"/>
              <a:t>Porovnávání a rozlišování</a:t>
            </a:r>
          </a:p>
          <a:p>
            <a:r>
              <a:rPr lang="cs-CZ" dirty="0" smtClean="0"/>
              <a:t> Porovnej vlastnosti…./ Ve kterých případech může být sociální síť pro člověka užitečná a ve kterých ne?</a:t>
            </a:r>
          </a:p>
          <a:p>
            <a:pPr marL="0" indent="0">
              <a:buNone/>
            </a:pPr>
            <a:r>
              <a:rPr lang="cs-CZ" dirty="0" smtClean="0"/>
              <a:t>F) </a:t>
            </a:r>
            <a:r>
              <a:rPr lang="cs-CZ" b="1" dirty="0" smtClean="0"/>
              <a:t>Třídění (kategorizace)</a:t>
            </a:r>
          </a:p>
          <a:p>
            <a:r>
              <a:rPr lang="cs-CZ" dirty="0" smtClean="0"/>
              <a:t>Rozdělte do skupin….</a:t>
            </a:r>
          </a:p>
          <a:p>
            <a:pPr marL="0" indent="0">
              <a:buNone/>
            </a:pPr>
            <a:r>
              <a:rPr lang="cs-CZ" dirty="0" smtClean="0"/>
              <a:t>G) </a:t>
            </a:r>
            <a:r>
              <a:rPr lang="cs-CZ" b="1" dirty="0" smtClean="0"/>
              <a:t>Abstrakce, konkretizace, zobecňování</a:t>
            </a:r>
          </a:p>
          <a:p>
            <a:r>
              <a:rPr lang="cs-CZ" dirty="0" smtClean="0"/>
              <a:t>Co mají společného….? / Jaké jsou společné znaky…</a:t>
            </a:r>
          </a:p>
          <a:p>
            <a:pPr marL="0" indent="0">
              <a:buNone/>
            </a:pPr>
            <a:r>
              <a:rPr lang="cs-CZ" dirty="0" smtClean="0"/>
              <a:t>H) </a:t>
            </a:r>
            <a:r>
              <a:rPr lang="cs-CZ" b="1" dirty="0" smtClean="0"/>
              <a:t>Úlohy kvantitativní (neznámé veličiny)</a:t>
            </a:r>
          </a:p>
          <a:p>
            <a:r>
              <a:rPr lang="cs-CZ" dirty="0" smtClean="0"/>
              <a:t>Vypočítej…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713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III. Úlohy vyžadující složitější myšlenkové operace s poznatky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lphaUcParenR"/>
            </a:pPr>
            <a:r>
              <a:rPr lang="cs-CZ" b="1" dirty="0" smtClean="0"/>
              <a:t>Výklad (interpretace), vysvětlení smyslu nebo významu, zdůvodnění apod.</a:t>
            </a:r>
          </a:p>
          <a:p>
            <a:r>
              <a:rPr lang="cs-CZ" dirty="0" smtClean="0"/>
              <a:t>Zdůvodněte využití… / Proč se nesmí – musí…?</a:t>
            </a:r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b="1" dirty="0" smtClean="0"/>
              <a:t>Vyvozování</a:t>
            </a:r>
          </a:p>
          <a:p>
            <a:r>
              <a:rPr lang="cs-CZ" dirty="0" smtClean="0"/>
              <a:t>Vyvozování společných rysů z charakteristik jednotlivých prvků </a:t>
            </a:r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b="1" dirty="0" smtClean="0"/>
              <a:t>Odvozování (dedukce)</a:t>
            </a:r>
          </a:p>
          <a:p>
            <a:r>
              <a:rPr lang="cs-CZ" dirty="0" smtClean="0"/>
              <a:t>Z toho, jak znáte charakteristiku konstruktivistické výuky, připravte charakteristiku konstruktivistické výuky pro studenty VŠ…</a:t>
            </a:r>
          </a:p>
          <a:p>
            <a:pPr marL="0" indent="0">
              <a:buNone/>
            </a:pPr>
            <a:r>
              <a:rPr lang="cs-CZ" dirty="0" smtClean="0"/>
              <a:t>D) </a:t>
            </a:r>
            <a:r>
              <a:rPr lang="cs-CZ" b="1" dirty="0" smtClean="0"/>
              <a:t>Hodnocení</a:t>
            </a:r>
          </a:p>
          <a:p>
            <a:r>
              <a:rPr lang="cs-CZ" dirty="0" smtClean="0"/>
              <a:t>Jaké jsou klady a zápory dotykových ICT? / Zhodnoťte aplikace OS </a:t>
            </a:r>
            <a:r>
              <a:rPr lang="cs-CZ" dirty="0" err="1" smtClean="0"/>
              <a:t>iOS</a:t>
            </a:r>
            <a:r>
              <a:rPr lang="cs-CZ" dirty="0" smtClean="0"/>
              <a:t> pro výuku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6469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764</Words>
  <Application>Microsoft Office PowerPoint</Application>
  <PresentationFormat>Předvádění na obrazovce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Učební úlohy ve výuce</vt:lpstr>
      <vt:lpstr>Typologie učebních úloh</vt:lpstr>
      <vt:lpstr>Kritéria učebních úloh</vt:lpstr>
      <vt:lpstr>Taxonomie učebních úloh</vt:lpstr>
      <vt:lpstr>Prezentace aplikace PowerPoint</vt:lpstr>
      <vt:lpstr> I. Úlohy vyžadující pamětní reprodukci poznatků </vt:lpstr>
      <vt:lpstr>II. Úlohy vyžadující jednoduché myšlenkové operace a poznatky</vt:lpstr>
      <vt:lpstr>II. Úlohy vyžadující jednoduché myšlenkové operace a poznatky</vt:lpstr>
      <vt:lpstr>III. Úlohy vyžadující složitější myšlenkové operace s poznatky</vt:lpstr>
      <vt:lpstr>IV. Úlohy vyžadující sdělení poznatků </vt:lpstr>
      <vt:lpstr>V. Úlohy vyžadující tvořivé myšlení</vt:lpstr>
      <vt:lpstr>Pravidla zapojení učební úlohy  do výuky</vt:lpstr>
      <vt:lpstr>Projektování souboru učebních úloh</vt:lpstr>
      <vt:lpstr>Zdroje - výběr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Učební úlohy ve výuce</dc:title>
  <dc:creator>user</dc:creator>
  <cp:lastModifiedBy>Pavlína Mazáčová</cp:lastModifiedBy>
  <cp:revision>11</cp:revision>
  <dcterms:created xsi:type="dcterms:W3CDTF">2016-05-10T08:04:21Z</dcterms:created>
  <dcterms:modified xsi:type="dcterms:W3CDTF">2017-04-11T08:59:38Z</dcterms:modified>
</cp:coreProperties>
</file>