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67" r:id="rId5"/>
    <p:sldId id="259" r:id="rId6"/>
    <p:sldId id="260" r:id="rId7"/>
    <p:sldId id="261" r:id="rId8"/>
    <p:sldId id="262" r:id="rId9"/>
    <p:sldId id="257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0B10-9D76-41E9-99FE-01798DC085CC}" type="datetimeFigureOut">
              <a:rPr lang="cs-CZ" smtClean="0"/>
              <a:pPr/>
              <a:t>28. 2. 2017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1F53C-045A-4E00-8A56-3EE8A472DA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26888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0B10-9D76-41E9-99FE-01798DC085CC}" type="datetimeFigureOut">
              <a:rPr lang="cs-CZ" smtClean="0"/>
              <a:pPr/>
              <a:t>28. 2. 2017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1F53C-045A-4E00-8A56-3EE8A472DA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23394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0B10-9D76-41E9-99FE-01798DC085CC}" type="datetimeFigureOut">
              <a:rPr lang="cs-CZ" smtClean="0"/>
              <a:pPr/>
              <a:t>28. 2. 2017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1F53C-045A-4E00-8A56-3EE8A472DA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695070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0B10-9D76-41E9-99FE-01798DC085CC}" type="datetimeFigureOut">
              <a:rPr lang="cs-CZ" smtClean="0"/>
              <a:pPr/>
              <a:t>28. 2. 2017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1F53C-045A-4E00-8A56-3EE8A472DA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46436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0B10-9D76-41E9-99FE-01798DC085CC}" type="datetimeFigureOut">
              <a:rPr lang="cs-CZ" smtClean="0"/>
              <a:pPr/>
              <a:t>28. 2. 2017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1F53C-045A-4E00-8A56-3EE8A472DA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329659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0B10-9D76-41E9-99FE-01798DC085CC}" type="datetimeFigureOut">
              <a:rPr lang="cs-CZ" smtClean="0"/>
              <a:pPr/>
              <a:t>28. 2. 2017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1F53C-045A-4E00-8A56-3EE8A472DA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065885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0B10-9D76-41E9-99FE-01798DC085CC}" type="datetimeFigureOut">
              <a:rPr lang="cs-CZ" smtClean="0"/>
              <a:pPr/>
              <a:t>28. 2. 2017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1F53C-045A-4E00-8A56-3EE8A472DA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523598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0B10-9D76-41E9-99FE-01798DC085CC}" type="datetimeFigureOut">
              <a:rPr lang="cs-CZ" smtClean="0"/>
              <a:pPr/>
              <a:t>28. 2. 2017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1F53C-045A-4E00-8A56-3EE8A472DA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32814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0B10-9D76-41E9-99FE-01798DC085CC}" type="datetimeFigureOut">
              <a:rPr lang="cs-CZ" smtClean="0"/>
              <a:pPr/>
              <a:t>28. 2. 2017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1F53C-045A-4E00-8A56-3EE8A472DA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6145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0B10-9D76-41E9-99FE-01798DC085CC}" type="datetimeFigureOut">
              <a:rPr lang="cs-CZ" smtClean="0"/>
              <a:pPr/>
              <a:t>28. 2. 2017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1F53C-045A-4E00-8A56-3EE8A472DA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57326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0B10-9D76-41E9-99FE-01798DC085CC}" type="datetimeFigureOut">
              <a:rPr lang="cs-CZ" smtClean="0"/>
              <a:pPr/>
              <a:t>28. 2. 2017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1F53C-045A-4E00-8A56-3EE8A472DA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21845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E0B10-9D76-41E9-99FE-01798DC085CC}" type="datetimeFigureOut">
              <a:rPr lang="cs-CZ" smtClean="0"/>
              <a:pPr/>
              <a:t>28. 2. 2017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1F53C-045A-4E00-8A56-3EE8A472DA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629991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cs-CZ" b="1" dirty="0" smtClean="0"/>
              <a:t>Design vzdělávacího procesu</a:t>
            </a:r>
            <a:br>
              <a:rPr lang="cs-CZ" b="1" dirty="0" smtClean="0"/>
            </a:br>
            <a:r>
              <a:rPr lang="cs-CZ" dirty="0" smtClean="0"/>
              <a:t>Úvod do předmětu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725144"/>
            <a:ext cx="6400800" cy="1872208"/>
          </a:xfrm>
        </p:spPr>
        <p:txBody>
          <a:bodyPr>
            <a:normAutofit/>
          </a:bodyPr>
          <a:lstStyle/>
          <a:p>
            <a:r>
              <a:rPr lang="cs-CZ" sz="2000" b="1" dirty="0" smtClean="0">
                <a:solidFill>
                  <a:schemeClr val="tx1"/>
                </a:solidFill>
              </a:rPr>
              <a:t>Mgr. Pavlína Mazáčová, Ph.D.</a:t>
            </a:r>
          </a:p>
          <a:p>
            <a:r>
              <a:rPr lang="cs-CZ" sz="2000" b="1" dirty="0" smtClean="0">
                <a:solidFill>
                  <a:schemeClr val="tx1"/>
                </a:solidFill>
              </a:rPr>
              <a:t>V Brně 21. 2. 2017</a:t>
            </a:r>
          </a:p>
          <a:p>
            <a:r>
              <a:rPr lang="cs-CZ" sz="2000" b="1" dirty="0" smtClean="0">
                <a:solidFill>
                  <a:schemeClr val="tx1"/>
                </a:solidFill>
              </a:rPr>
              <a:t>KISK</a:t>
            </a:r>
            <a:endParaRPr lang="cs-CZ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8897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cs-CZ" b="1" dirty="0" smtClean="0"/>
              <a:t>Odborná terminologie - výběr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 smtClean="0"/>
              <a:t>Pedagogika</a:t>
            </a:r>
            <a:r>
              <a:rPr lang="cs-CZ" dirty="0" smtClean="0"/>
              <a:t> (dle J. Průchy): Věda, </a:t>
            </a:r>
            <a:r>
              <a:rPr lang="cs-CZ" dirty="0"/>
              <a:t>která „</a:t>
            </a:r>
            <a:r>
              <a:rPr lang="cs-CZ" i="1" dirty="0"/>
              <a:t>se zabývá </a:t>
            </a:r>
            <a:r>
              <a:rPr lang="cs-CZ" i="1" dirty="0" smtClean="0"/>
              <a:t>vším </a:t>
            </a:r>
            <a:r>
              <a:rPr lang="cs-CZ" i="1" dirty="0"/>
              <a:t>tím, </a:t>
            </a:r>
            <a:r>
              <a:rPr lang="cs-CZ" b="1" i="1" dirty="0"/>
              <a:t>co vytváří a determinuje nějaké edukační prostředí, </a:t>
            </a:r>
            <a:r>
              <a:rPr lang="cs-CZ" b="1" i="1" dirty="0" smtClean="0"/>
              <a:t>procesy</a:t>
            </a:r>
            <a:r>
              <a:rPr lang="cs-CZ" b="1" i="1" dirty="0"/>
              <a:t>, jež se v těchto prostředích realizují, </a:t>
            </a:r>
            <a:r>
              <a:rPr lang="cs-CZ" b="1" i="1" dirty="0" smtClean="0"/>
              <a:t>výsledky </a:t>
            </a:r>
            <a:r>
              <a:rPr lang="cs-CZ" b="1" i="1" dirty="0"/>
              <a:t>a efekty</a:t>
            </a:r>
            <a:r>
              <a:rPr lang="cs-CZ" i="1" dirty="0"/>
              <a:t> těchto procesů.</a:t>
            </a:r>
            <a:endParaRPr lang="cs-CZ" dirty="0" smtClean="0"/>
          </a:p>
          <a:p>
            <a:r>
              <a:rPr lang="cs-CZ" b="1" dirty="0" smtClean="0"/>
              <a:t>Didaktika: </a:t>
            </a:r>
            <a:r>
              <a:rPr lang="cs-CZ" dirty="0" smtClean="0"/>
              <a:t>teorie </a:t>
            </a:r>
            <a:r>
              <a:rPr lang="cs-CZ" dirty="0"/>
              <a:t>vzdělávání, která se </a:t>
            </a:r>
            <a:r>
              <a:rPr lang="cs-CZ" b="1" dirty="0"/>
              <a:t>zabývá formami, </a:t>
            </a:r>
            <a:r>
              <a:rPr lang="cs-CZ" b="1" dirty="0" smtClean="0"/>
              <a:t>postupy, cíli vyučování a interakcí učitel-žák</a:t>
            </a:r>
          </a:p>
          <a:p>
            <a:r>
              <a:rPr lang="cs-CZ" b="1" dirty="0" smtClean="0"/>
              <a:t>Vzdělávání</a:t>
            </a:r>
            <a:r>
              <a:rPr lang="cs-CZ" dirty="0" smtClean="0"/>
              <a:t>: </a:t>
            </a:r>
            <a:r>
              <a:rPr lang="pt-BR" dirty="0"/>
              <a:t>proces osvojování znalostí, dovedností a </a:t>
            </a:r>
            <a:r>
              <a:rPr lang="pt-BR" dirty="0" smtClean="0"/>
              <a:t>postojů</a:t>
            </a:r>
            <a:r>
              <a:rPr lang="cs-CZ" dirty="0" smtClean="0"/>
              <a:t> </a:t>
            </a:r>
          </a:p>
          <a:p>
            <a:r>
              <a:rPr lang="cs-CZ" b="1" dirty="0" smtClean="0"/>
              <a:t>Vzdělání</a:t>
            </a:r>
            <a:r>
              <a:rPr lang="cs-CZ" dirty="0" smtClean="0"/>
              <a:t>: </a:t>
            </a:r>
            <a:r>
              <a:rPr lang="cs-CZ" dirty="0"/>
              <a:t>souhrn znalostí, které získáváme </a:t>
            </a:r>
            <a:r>
              <a:rPr lang="cs-CZ" dirty="0" smtClean="0"/>
              <a:t>pomocí vzdělávání (výsledek procesu vzdělávání)</a:t>
            </a:r>
          </a:p>
          <a:p>
            <a:r>
              <a:rPr lang="cs-CZ" b="1" dirty="0" smtClean="0"/>
              <a:t>Výchova</a:t>
            </a:r>
            <a:r>
              <a:rPr lang="cs-CZ" dirty="0" smtClean="0"/>
              <a:t>: </a:t>
            </a:r>
            <a:r>
              <a:rPr lang="cs-CZ" dirty="0"/>
              <a:t> (nebo též </a:t>
            </a:r>
            <a:r>
              <a:rPr lang="cs-CZ" b="1" dirty="0"/>
              <a:t>edukace</a:t>
            </a:r>
            <a:r>
              <a:rPr lang="cs-CZ" dirty="0"/>
              <a:t>) </a:t>
            </a:r>
            <a:r>
              <a:rPr lang="cs-CZ" dirty="0" smtClean="0"/>
              <a:t>cílevědomá</a:t>
            </a:r>
            <a:r>
              <a:rPr lang="cs-CZ" dirty="0"/>
              <a:t>, plánovitá a všestranná činnost směřující k </a:t>
            </a:r>
            <a:r>
              <a:rPr lang="cs-CZ" dirty="0" smtClean="0"/>
              <a:t>přípravě člověka pro </a:t>
            </a:r>
            <a:r>
              <a:rPr lang="cs-CZ" dirty="0"/>
              <a:t>jeho společenské úkoly a osobní život</a:t>
            </a:r>
            <a:endParaRPr lang="cs-CZ" dirty="0" smtClean="0"/>
          </a:p>
          <a:p>
            <a:r>
              <a:rPr lang="cs-CZ" b="1" dirty="0" smtClean="0"/>
              <a:t>Andragogika: </a:t>
            </a:r>
            <a:r>
              <a:rPr lang="cs-CZ" dirty="0"/>
              <a:t> věda o výchově a vzdělávání dospělých lidí, která respektuje zvláštnosti s tím </a:t>
            </a:r>
            <a:r>
              <a:rPr lang="cs-CZ" dirty="0" smtClean="0"/>
              <a:t>spojené</a:t>
            </a:r>
            <a:endParaRPr lang="cs-CZ" b="1" dirty="0" smtClean="0"/>
          </a:p>
          <a:p>
            <a:r>
              <a:rPr lang="cs-CZ" b="1" dirty="0" err="1" smtClean="0"/>
              <a:t>Heutagogika</a:t>
            </a:r>
            <a:r>
              <a:rPr lang="cs-CZ" b="1" dirty="0" smtClean="0"/>
              <a:t>: </a:t>
            </a:r>
            <a:r>
              <a:rPr lang="cs-CZ" dirty="0"/>
              <a:t>teorie založená na konceptu sebeurčujícího </a:t>
            </a:r>
            <a:r>
              <a:rPr lang="cs-CZ" dirty="0" smtClean="0"/>
              <a:t>rozvoje, podporuje </a:t>
            </a:r>
            <a:r>
              <a:rPr lang="cs-CZ" dirty="0"/>
              <a:t>nezávislost v oblasti učení </a:t>
            </a:r>
            <a:r>
              <a:rPr lang="cs-CZ" dirty="0" smtClean="0"/>
              <a:t>dospělých</a:t>
            </a:r>
            <a:endParaRPr lang="cs-CZ" b="1" dirty="0" smtClean="0"/>
          </a:p>
          <a:p>
            <a:r>
              <a:rPr lang="cs-CZ" b="1" dirty="0" err="1" smtClean="0"/>
              <a:t>Gerontagogika</a:t>
            </a:r>
            <a:r>
              <a:rPr lang="cs-CZ" b="1" dirty="0" smtClean="0"/>
              <a:t>: </a:t>
            </a:r>
            <a:r>
              <a:rPr lang="cs-CZ" dirty="0"/>
              <a:t>nauka o vzdělávání starších (starých) lidí</a:t>
            </a:r>
          </a:p>
          <a:p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54912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b="1" dirty="0" smtClean="0"/>
              <a:t>Speciální pedagogika</a:t>
            </a:r>
            <a:r>
              <a:rPr lang="cs-CZ" dirty="0" smtClean="0"/>
              <a:t>: disciplína </a:t>
            </a:r>
            <a:r>
              <a:rPr lang="cs-CZ" dirty="0"/>
              <a:t>zabývající se zákonitostmi rozvoje, péče, výchovy a vzdělávání lidí s nějakým druhem postižení či znevýhodnění, jejich socializací, a to od jejich narození do konce života. </a:t>
            </a:r>
            <a:r>
              <a:rPr lang="cs-CZ" dirty="0" smtClean="0"/>
              <a:t>Jejím předmětem je zkoumání </a:t>
            </a:r>
            <a:r>
              <a:rPr lang="cs-CZ" dirty="0"/>
              <a:t>podstaty a </a:t>
            </a:r>
            <a:r>
              <a:rPr lang="cs-CZ" dirty="0" smtClean="0"/>
              <a:t>zákonitostí výchovy a edukace jedinců </a:t>
            </a:r>
            <a:r>
              <a:rPr lang="cs-CZ" dirty="0"/>
              <a:t>se speciálními potřebami.</a:t>
            </a:r>
            <a:endParaRPr lang="cs-CZ" dirty="0" smtClean="0"/>
          </a:p>
          <a:p>
            <a:r>
              <a:rPr lang="cs-CZ" b="1" dirty="0" smtClean="0"/>
              <a:t>Sociální pedagogika: </a:t>
            </a:r>
            <a:r>
              <a:rPr lang="cs-CZ" dirty="0"/>
              <a:t>aplikované odvětví </a:t>
            </a:r>
            <a:r>
              <a:rPr lang="cs-CZ" dirty="0" smtClean="0"/>
              <a:t>pedagogiky zabývající </a:t>
            </a:r>
            <a:r>
              <a:rPr lang="cs-CZ" dirty="0"/>
              <a:t>se výchovným působením na rizikové a sociálně znevýhodněné skupiny </a:t>
            </a:r>
            <a:r>
              <a:rPr lang="cs-CZ" dirty="0" smtClean="0"/>
              <a:t>mládeže a dospělých.</a:t>
            </a:r>
            <a:endParaRPr lang="cs-CZ" b="1" dirty="0" smtClean="0"/>
          </a:p>
          <a:p>
            <a:r>
              <a:rPr lang="cs-CZ" b="1" dirty="0" smtClean="0"/>
              <a:t>Inkluzivní vzdělávání: </a:t>
            </a:r>
            <a:r>
              <a:rPr lang="cs-CZ" dirty="0"/>
              <a:t>praxe zařazování všech dětí do </a:t>
            </a:r>
            <a:r>
              <a:rPr lang="cs-CZ" dirty="0" smtClean="0"/>
              <a:t>běžné školy</a:t>
            </a:r>
            <a:r>
              <a:rPr lang="cs-CZ" dirty="0"/>
              <a:t> (do tzv. hlavního vzdělávacího proudu</a:t>
            </a:r>
            <a:r>
              <a:rPr lang="cs-CZ" dirty="0" smtClean="0"/>
              <a:t>).</a:t>
            </a:r>
            <a:endParaRPr lang="cs-CZ" b="1" dirty="0" smtClean="0"/>
          </a:p>
          <a:p>
            <a:r>
              <a:rPr lang="cs-CZ" b="1" dirty="0" smtClean="0"/>
              <a:t>Strategické dokumenty: </a:t>
            </a:r>
            <a:r>
              <a:rPr lang="cs-CZ" dirty="0" smtClean="0"/>
              <a:t>zásadní dokumenty ovlivňující rozvoj či změny (reformy) v oblasti / oboru v delším časovém horizontu </a:t>
            </a:r>
            <a:endParaRPr lang="cs-CZ" b="1" dirty="0" smtClean="0"/>
          </a:p>
          <a:p>
            <a:r>
              <a:rPr lang="cs-CZ" b="1" dirty="0" err="1" smtClean="0"/>
              <a:t>Kurikulární</a:t>
            </a:r>
            <a:r>
              <a:rPr lang="cs-CZ" b="1" dirty="0" smtClean="0"/>
              <a:t> reformy a dokumenty: o</a:t>
            </a:r>
            <a:r>
              <a:rPr lang="cs-CZ" dirty="0" smtClean="0"/>
              <a:t>bsahové </a:t>
            </a:r>
            <a:r>
              <a:rPr lang="cs-CZ" dirty="0"/>
              <a:t>a organizační </a:t>
            </a:r>
            <a:r>
              <a:rPr lang="cs-CZ" dirty="0" smtClean="0"/>
              <a:t>předpisy na úrovni škol i státu, které </a:t>
            </a:r>
            <a:r>
              <a:rPr lang="cs-CZ" dirty="0"/>
              <a:t>jsou určeny především pro učitele ve školách k vedení a řízení učebního procesu</a:t>
            </a:r>
            <a:endParaRPr lang="cs-CZ" b="1" dirty="0" smtClean="0"/>
          </a:p>
          <a:p>
            <a:r>
              <a:rPr lang="cs-CZ" b="1" dirty="0" smtClean="0"/>
              <a:t>Edukační metody: </a:t>
            </a:r>
            <a:r>
              <a:rPr lang="cs-CZ" dirty="0" smtClean="0"/>
              <a:t>systém vyučovacích činností učitele a učebních aktivit žáků směřujících k dosažení daných edukačních cílů</a:t>
            </a:r>
            <a:endParaRPr lang="cs-CZ" b="1" dirty="0" smtClean="0"/>
          </a:p>
          <a:p>
            <a:r>
              <a:rPr lang="cs-CZ" b="1" dirty="0" smtClean="0"/>
              <a:t>Edukační formy: </a:t>
            </a:r>
            <a:r>
              <a:rPr lang="cs-CZ" dirty="0" smtClean="0"/>
              <a:t>uspořádání podmínek k funkční realizaci edukačního procesu</a:t>
            </a:r>
            <a:endParaRPr lang="cs-CZ" b="1" dirty="0" smtClean="0"/>
          </a:p>
          <a:p>
            <a:endParaRPr lang="cs-CZ" dirty="0"/>
          </a:p>
        </p:txBody>
      </p:sp>
      <p:sp>
        <p:nvSpPr>
          <p:cNvPr id="4" name="Nadpis 2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cs-CZ" b="1" dirty="0" smtClean="0"/>
              <a:t>Odborná terminologie - výběr</a:t>
            </a:r>
            <a:endParaRPr lang="cs-CZ" b="1" dirty="0"/>
          </a:p>
        </p:txBody>
      </p:sp>
    </p:spTree>
    <p:extLst>
      <p:ext uri="{BB962C8B-B14F-4D97-AF65-F5344CB8AC3E}">
        <p14:creationId xmlns="" xmlns:p14="http://schemas.microsoft.com/office/powerpoint/2010/main" val="276996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cs-CZ" dirty="0" smtClean="0"/>
              <a:t>Zdroje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Základem je J. Průcha </a:t>
            </a:r>
            <a:r>
              <a:rPr lang="cs-CZ" dirty="0" smtClean="0"/>
              <a:t>– </a:t>
            </a:r>
            <a:r>
              <a:rPr lang="cs-CZ" dirty="0" smtClean="0"/>
              <a:t>jeho různé pedagogické </a:t>
            </a:r>
            <a:r>
              <a:rPr lang="cs-CZ" dirty="0" smtClean="0"/>
              <a:t>i humanistické texty</a:t>
            </a:r>
          </a:p>
        </p:txBody>
      </p:sp>
    </p:spTree>
    <p:extLst>
      <p:ext uri="{BB962C8B-B14F-4D97-AF65-F5344CB8AC3E}">
        <p14:creationId xmlns="" xmlns:p14="http://schemas.microsoft.com/office/powerpoint/2010/main" val="173657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cs-CZ" sz="3600" b="1" dirty="0" smtClean="0"/>
              <a:t>Organizace výuky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b="1" dirty="0" smtClean="0"/>
              <a:t>Docházka</a:t>
            </a:r>
          </a:p>
          <a:p>
            <a:r>
              <a:rPr lang="cs-CZ" dirty="0" smtClean="0"/>
              <a:t>Prezenční studenti: 3 absence</a:t>
            </a:r>
          </a:p>
          <a:p>
            <a:r>
              <a:rPr lang="cs-CZ" dirty="0" smtClean="0"/>
              <a:t>Kombinovaní studenti: přítomnost na 3 sobotních blocích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Aktivity + výstupy z předmětu:</a:t>
            </a:r>
          </a:p>
          <a:p>
            <a:pPr lvl="1"/>
            <a:r>
              <a:rPr lang="cs-CZ" dirty="0" smtClean="0"/>
              <a:t>Aktivizace v hodinách – dílčí úkoly </a:t>
            </a:r>
          </a:p>
          <a:p>
            <a:pPr lvl="1"/>
            <a:r>
              <a:rPr lang="cs-CZ" dirty="0" smtClean="0"/>
              <a:t>Četba doporučené literatury</a:t>
            </a:r>
          </a:p>
          <a:p>
            <a:pPr lvl="1"/>
            <a:r>
              <a:rPr lang="cs-CZ" dirty="0" smtClean="0"/>
              <a:t>Kritická četba a esej - 1 odborný text z oblasti pedagogiky publikovaný v posledních 3 letech</a:t>
            </a:r>
          </a:p>
          <a:p>
            <a:pPr lvl="1"/>
            <a:r>
              <a:rPr lang="cs-CZ" dirty="0" smtClean="0"/>
              <a:t>Příprava a prezentace edukační jednotky zaměřené na vzdělávací  oblast </a:t>
            </a:r>
            <a:r>
              <a:rPr lang="cs-CZ" i="1" dirty="0" smtClean="0"/>
              <a:t>Informační a komunikační technologie/Informační gramotnost v kontextech </a:t>
            </a:r>
            <a:r>
              <a:rPr lang="cs-CZ" dirty="0" smtClean="0"/>
              <a:t>na střední škole pro různá prostředí a různé cílové skupiny </a:t>
            </a:r>
          </a:p>
          <a:p>
            <a:pPr lvl="1"/>
            <a:endParaRPr lang="cs-CZ" dirty="0" smtClean="0"/>
          </a:p>
          <a:p>
            <a:pPr marL="514350" indent="-457200">
              <a:buNone/>
            </a:pPr>
            <a:r>
              <a:rPr lang="cs-CZ" b="1" dirty="0" smtClean="0"/>
              <a:t>Ukončení předmětu: KOLOKVIUM</a:t>
            </a:r>
          </a:p>
          <a:p>
            <a:pPr lvl="1"/>
            <a:r>
              <a:rPr lang="cs-CZ" dirty="0" smtClean="0"/>
              <a:t>Rozprava nad  četbou a znalostní bází vzdělávacího obsahu předmětu</a:t>
            </a:r>
          </a:p>
          <a:p>
            <a:pPr lvl="1"/>
            <a:r>
              <a:rPr lang="cs-CZ" dirty="0" smtClean="0"/>
              <a:t>Prezentace připravené edukační jednotky 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241811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cs-CZ" b="1" dirty="0" smtClean="0"/>
              <a:t>Poslání být učitelem (lektorem)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Co má společného učitelka v mateřské škole, s učitelem tělocviku, s pedagogem ve volnočasovém centru, s lektorem v rekvalifikačním kurzu, s profesorem na univerzitě, s učitelem v základní škole praktické? </a:t>
            </a:r>
          </a:p>
          <a:p>
            <a:r>
              <a:rPr lang="cs-CZ" dirty="0" smtClean="0"/>
              <a:t>Co vlastně tvoří podstatu učitelství?</a:t>
            </a:r>
          </a:p>
          <a:p>
            <a:pPr marL="0" indent="0">
              <a:buNone/>
            </a:pPr>
            <a:r>
              <a:rPr lang="cs-CZ" b="1" dirty="0" smtClean="0"/>
              <a:t>Poslání</a:t>
            </a:r>
            <a:r>
              <a:rPr lang="cs-CZ" dirty="0" smtClean="0"/>
              <a:t> – co si pod tím představujete, jak byste to vysvětlili, co je obsahem slova poslání?  </a:t>
            </a:r>
          </a:p>
          <a:p>
            <a:pPr lvl="1"/>
            <a:r>
              <a:rPr lang="cs-CZ" dirty="0" smtClean="0"/>
              <a:t>Celoživotní učení</a:t>
            </a:r>
          </a:p>
          <a:p>
            <a:pPr lvl="1"/>
            <a:r>
              <a:rPr lang="cs-CZ" dirty="0" smtClean="0"/>
              <a:t>Dovednosti, které se mění</a:t>
            </a:r>
          </a:p>
          <a:p>
            <a:pPr lvl="1"/>
            <a:r>
              <a:rPr lang="cs-CZ" dirty="0" smtClean="0"/>
              <a:t>Vědomosti</a:t>
            </a:r>
          </a:p>
          <a:p>
            <a:pPr lvl="1"/>
            <a:r>
              <a:rPr lang="cs-CZ" dirty="0" smtClean="0"/>
              <a:t>Vzdělanost</a:t>
            </a:r>
          </a:p>
          <a:p>
            <a:pPr lvl="1"/>
            <a:r>
              <a:rPr lang="cs-CZ" dirty="0" smtClean="0"/>
              <a:t>Předávání tradic, kulturní historie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60124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dirty="0" smtClean="0"/>
          </a:p>
          <a:p>
            <a:pPr algn="ctr"/>
            <a:r>
              <a:rPr lang="cs-CZ" dirty="0" smtClean="0"/>
              <a:t>Společná časová vývojová osa pedagogiky </a:t>
            </a:r>
          </a:p>
          <a:p>
            <a:pPr algn="ctr">
              <a:buNone/>
            </a:pPr>
            <a:r>
              <a:rPr lang="cs-CZ" dirty="0" smtClean="0"/>
              <a:t>ve světovém i českém kontextu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cs-CZ" b="1" dirty="0" smtClean="0"/>
              <a:t>Pohled do historie </a:t>
            </a:r>
            <a:r>
              <a:rPr lang="cs-CZ" dirty="0" smtClean="0"/>
              <a:t>–</a:t>
            </a:r>
            <a:r>
              <a:rPr lang="cs-CZ" b="1" dirty="0" smtClean="0"/>
              <a:t> zrcadla</a:t>
            </a:r>
            <a:endParaRPr lang="cs-CZ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cs-CZ" b="1" dirty="0" smtClean="0"/>
              <a:t>Pohled do historie </a:t>
            </a:r>
            <a:r>
              <a:rPr lang="cs-CZ" dirty="0" smtClean="0"/>
              <a:t>–</a:t>
            </a:r>
            <a:r>
              <a:rPr lang="cs-CZ" b="1" dirty="0" smtClean="0"/>
              <a:t> zrcadla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Starověk, středověk </a:t>
            </a:r>
          </a:p>
          <a:p>
            <a:r>
              <a:rPr lang="cs-CZ" dirty="0" smtClean="0"/>
              <a:t>Učitelství – vzdělávání – magie</a:t>
            </a:r>
          </a:p>
          <a:p>
            <a:r>
              <a:rPr lang="cs-CZ" dirty="0" smtClean="0"/>
              <a:t>Šíření elementárního školství – zkáznění dítěte</a:t>
            </a:r>
          </a:p>
          <a:p>
            <a:r>
              <a:rPr lang="cs-CZ" dirty="0" smtClean="0"/>
              <a:t>Žák – lat. </a:t>
            </a:r>
            <a:r>
              <a:rPr lang="cs-CZ" i="1" dirty="0" err="1" smtClean="0"/>
              <a:t>discipulus</a:t>
            </a:r>
            <a:r>
              <a:rPr lang="cs-CZ" dirty="0" smtClean="0"/>
              <a:t> – disciplína</a:t>
            </a:r>
          </a:p>
          <a:p>
            <a:r>
              <a:rPr lang="cs-CZ" dirty="0" smtClean="0"/>
              <a:t>Zkáznění – vytvoření univerzálního světa – vznik ideálu vzdělance</a:t>
            </a:r>
          </a:p>
          <a:p>
            <a:r>
              <a:rPr lang="cs-CZ" dirty="0" smtClean="0"/>
              <a:t>Vzdělání – osvojení literárních pramenů (</a:t>
            </a:r>
            <a:r>
              <a:rPr lang="cs-CZ" i="1" dirty="0" smtClean="0"/>
              <a:t>kánon autorit</a:t>
            </a:r>
            <a:r>
              <a:rPr lang="cs-CZ" dirty="0" smtClean="0"/>
              <a:t>), znalost trivia a kvadrivia – otevření cesty do světa univerzit (</a:t>
            </a:r>
            <a:r>
              <a:rPr lang="cs-CZ" i="1" dirty="0" smtClean="0"/>
              <a:t>septem </a:t>
            </a:r>
            <a:r>
              <a:rPr lang="cs-CZ" i="1" dirty="0" err="1" smtClean="0"/>
              <a:t>artes</a:t>
            </a:r>
            <a:r>
              <a:rPr lang="cs-CZ" i="1" dirty="0" smtClean="0"/>
              <a:t> </a:t>
            </a:r>
            <a:r>
              <a:rPr lang="cs-CZ" i="1" dirty="0" err="1" smtClean="0"/>
              <a:t>liberales</a:t>
            </a:r>
            <a:r>
              <a:rPr lang="cs-CZ" dirty="0" smtClean="0"/>
              <a:t>), do mezinárodního společenství učenců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74761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Novověk</a:t>
            </a:r>
          </a:p>
          <a:p>
            <a:r>
              <a:rPr lang="cs-CZ" dirty="0" smtClean="0"/>
              <a:t>Průvodní jev systematizace výchovy – povinná školní docházka</a:t>
            </a:r>
          </a:p>
          <a:p>
            <a:r>
              <a:rPr lang="cs-CZ" dirty="0" smtClean="0"/>
              <a:t>Dítě – zmenšenina dospělého</a:t>
            </a:r>
          </a:p>
          <a:p>
            <a:r>
              <a:rPr lang="cs-CZ" dirty="0" smtClean="0"/>
              <a:t>Vrcholem tohoto směru – Johann </a:t>
            </a:r>
            <a:r>
              <a:rPr lang="cs-CZ" dirty="0"/>
              <a:t>Friedrich </a:t>
            </a:r>
            <a:r>
              <a:rPr lang="cs-CZ" dirty="0" smtClean="0"/>
              <a:t>Herbart (18./19. st.)</a:t>
            </a:r>
          </a:p>
          <a:p>
            <a:pPr lvl="1"/>
            <a:r>
              <a:rPr lang="cs-CZ" dirty="0" smtClean="0"/>
              <a:t>Výchova je v režii vychovatele</a:t>
            </a:r>
          </a:p>
          <a:p>
            <a:pPr lvl="1"/>
            <a:r>
              <a:rPr lang="cs-CZ" dirty="0" smtClean="0"/>
              <a:t>Předem jsou dány požadavky na výchovu, učitel je plně zodpovědný za formování osobnosti žáka</a:t>
            </a:r>
          </a:p>
          <a:p>
            <a:pPr lvl="1"/>
            <a:r>
              <a:rPr lang="cs-CZ" dirty="0" smtClean="0"/>
              <a:t>Dítě-žák se plně přizpůsobuje předem daným/vytyčeným požadavkům  na „správnou“ výchovu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cs-CZ" b="1" dirty="0" smtClean="0"/>
              <a:t>Pohled do historie </a:t>
            </a:r>
            <a:r>
              <a:rPr lang="cs-CZ" dirty="0" smtClean="0"/>
              <a:t>–</a:t>
            </a:r>
            <a:r>
              <a:rPr lang="cs-CZ" b="1" dirty="0" smtClean="0"/>
              <a:t> zrcadla</a:t>
            </a:r>
            <a:endParaRPr lang="cs-CZ" b="1" dirty="0"/>
          </a:p>
        </p:txBody>
      </p:sp>
    </p:spTree>
    <p:extLst>
      <p:ext uri="{BB962C8B-B14F-4D97-AF65-F5344CB8AC3E}">
        <p14:creationId xmlns="" xmlns:p14="http://schemas.microsoft.com/office/powerpoint/2010/main" val="172183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Respekt k jinakosti dítěte, k jeho zvláštnostem</a:t>
            </a:r>
          </a:p>
          <a:p>
            <a:r>
              <a:rPr lang="cs-CZ" dirty="0" smtClean="0"/>
              <a:t>Projevem dílo J. A. Komenského – široký </a:t>
            </a:r>
            <a:r>
              <a:rPr lang="cs-CZ" dirty="0" err="1" smtClean="0"/>
              <a:t>teologicko</a:t>
            </a:r>
            <a:r>
              <a:rPr lang="cs-CZ" dirty="0" smtClean="0"/>
              <a:t> - filozofický kontext vzdělanosti veškerého lidstva</a:t>
            </a:r>
          </a:p>
          <a:p>
            <a:r>
              <a:rPr lang="cs-CZ" dirty="0" smtClean="0"/>
              <a:t>J. J. Rousseau – spis </a:t>
            </a:r>
            <a:r>
              <a:rPr lang="cs-CZ" i="1" dirty="0" smtClean="0"/>
              <a:t>Emil čili o výchově – </a:t>
            </a:r>
            <a:r>
              <a:rPr lang="cs-CZ" dirty="0" smtClean="0"/>
              <a:t>dítě žije ve vlastním větě, který vyžaduje respekt a porozumění</a:t>
            </a:r>
          </a:p>
          <a:p>
            <a:r>
              <a:rPr lang="cs-CZ" dirty="0" smtClean="0"/>
              <a:t>Rozpor Rousseauova vnímání soudobého světa: umění a vědy ale také hluboký mravní úpadek</a:t>
            </a:r>
          </a:p>
          <a:p>
            <a:r>
              <a:rPr lang="cs-CZ" dirty="0" smtClean="0"/>
              <a:t>Výchova není indoktrinace – je třeba uznat všechny zvláštnosti dítěte jako jedince a jeho vnitřních potřeb</a:t>
            </a:r>
          </a:p>
          <a:p>
            <a:r>
              <a:rPr lang="cs-CZ" dirty="0" smtClean="0"/>
              <a:t>Do centra výchovy se staví dítě, jedinec</a:t>
            </a:r>
          </a:p>
          <a:p>
            <a:r>
              <a:rPr lang="cs-CZ" dirty="0" smtClean="0"/>
              <a:t>Respekt k osobnosti dítěte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cs-CZ" b="1" dirty="0" smtClean="0"/>
              <a:t>Pohled do historie </a:t>
            </a:r>
            <a:r>
              <a:rPr lang="cs-CZ" dirty="0" smtClean="0"/>
              <a:t>–</a:t>
            </a:r>
            <a:r>
              <a:rPr lang="cs-CZ" b="1" dirty="0" smtClean="0"/>
              <a:t> zrcadla</a:t>
            </a:r>
            <a:endParaRPr lang="cs-CZ" b="1" dirty="0"/>
          </a:p>
        </p:txBody>
      </p:sp>
    </p:spTree>
    <p:extLst>
      <p:ext uri="{BB962C8B-B14F-4D97-AF65-F5344CB8AC3E}">
        <p14:creationId xmlns="" xmlns:p14="http://schemas.microsoft.com/office/powerpoint/2010/main" val="163703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cs-CZ" b="1" dirty="0" smtClean="0"/>
              <a:t>John </a:t>
            </a:r>
            <a:r>
              <a:rPr lang="cs-CZ" b="1" dirty="0" err="1" smtClean="0"/>
              <a:t>Dewey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Jeden z největších pedagogů 20. století (pragmatická pedagogika)</a:t>
            </a:r>
          </a:p>
          <a:p>
            <a:r>
              <a:rPr lang="cs-CZ" dirty="0" smtClean="0"/>
              <a:t>Základem pedagogiky je myšlenka podpory růstu dítěte - v kontextu změn ve výrobě a civilizačních proměn</a:t>
            </a:r>
          </a:p>
          <a:p>
            <a:r>
              <a:rPr lang="cs-CZ" dirty="0" smtClean="0"/>
              <a:t>Proces výchovy zahrnuje nejen intelektuální aktivity, ale i praktické dovednosti, návyky, utváření sociálních vztahů k druhým lidem </a:t>
            </a:r>
          </a:p>
          <a:p>
            <a:r>
              <a:rPr lang="cs-CZ" dirty="0"/>
              <a:t> </a:t>
            </a:r>
            <a:r>
              <a:rPr lang="cs-CZ" dirty="0" smtClean="0"/>
              <a:t>přizpůsobit školu životu, naplnit ji živou aktivitou žáků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17287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E. </a:t>
            </a:r>
            <a:r>
              <a:rPr lang="cs-CZ" sz="4000" b="1" dirty="0" err="1" smtClean="0"/>
              <a:t>Dale</a:t>
            </a:r>
            <a:r>
              <a:rPr lang="cs-CZ" sz="4000" b="1" dirty="0" smtClean="0"/>
              <a:t> – tzv. </a:t>
            </a:r>
            <a:r>
              <a:rPr lang="cs-CZ" sz="4000" b="1" dirty="0"/>
              <a:t>pyramida </a:t>
            </a:r>
            <a:r>
              <a:rPr lang="cs-CZ" sz="4000" b="1" dirty="0" smtClean="0"/>
              <a:t>učení</a:t>
            </a:r>
            <a:endParaRPr lang="cs-CZ" sz="4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72816"/>
            <a:ext cx="7991579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23369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648</Words>
  <Application>Microsoft Office PowerPoint</Application>
  <PresentationFormat>Předvádění na obrazovce (4:3)</PresentationFormat>
  <Paragraphs>81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Design vzdělávacího procesu Úvod do předmětu</vt:lpstr>
      <vt:lpstr>Organizace výuky</vt:lpstr>
      <vt:lpstr>Poslání být učitelem (lektorem)</vt:lpstr>
      <vt:lpstr>Pohled do historie – zrcadla</vt:lpstr>
      <vt:lpstr>Pohled do historie – zrcadla</vt:lpstr>
      <vt:lpstr>Pohled do historie – zrcadla</vt:lpstr>
      <vt:lpstr>Pohled do historie – zrcadla</vt:lpstr>
      <vt:lpstr>John Dewey</vt:lpstr>
      <vt:lpstr>E. Dale – tzv. pyramida učení</vt:lpstr>
      <vt:lpstr>Odborná terminologie - výběr</vt:lpstr>
      <vt:lpstr>Odborná terminologie - výběr</vt:lpstr>
      <vt:lpstr>Zdroje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Pavlína Pavík</cp:lastModifiedBy>
  <cp:revision>16</cp:revision>
  <dcterms:created xsi:type="dcterms:W3CDTF">2016-02-22T16:57:08Z</dcterms:created>
  <dcterms:modified xsi:type="dcterms:W3CDTF">2017-02-28T08:09:29Z</dcterms:modified>
</cp:coreProperties>
</file>