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9"/>
  </p:notesMasterIdLst>
  <p:sldIdLst>
    <p:sldId id="256" r:id="rId2"/>
    <p:sldId id="327" r:id="rId3"/>
    <p:sldId id="259" r:id="rId4"/>
    <p:sldId id="268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3" r:id="rId15"/>
    <p:sldId id="294" r:id="rId16"/>
    <p:sldId id="296" r:id="rId17"/>
    <p:sldId id="298" r:id="rId18"/>
    <p:sldId id="300" r:id="rId19"/>
    <p:sldId id="297" r:id="rId20"/>
    <p:sldId id="301" r:id="rId21"/>
    <p:sldId id="302" r:id="rId22"/>
    <p:sldId id="303" r:id="rId23"/>
    <p:sldId id="323" r:id="rId24"/>
    <p:sldId id="325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313" r:id="rId33"/>
    <p:sldId id="314" r:id="rId34"/>
    <p:sldId id="315" r:id="rId35"/>
    <p:sldId id="316" r:id="rId36"/>
    <p:sldId id="317" r:id="rId37"/>
    <p:sldId id="326" r:id="rId3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399"/>
    <a:srgbClr val="FF0000"/>
    <a:srgbClr val="FF66FF"/>
    <a:srgbClr val="00CC00"/>
    <a:srgbClr val="CCFFCC"/>
    <a:srgbClr val="FFFFCC"/>
    <a:srgbClr val="CCE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000" autoAdjust="0"/>
  </p:normalViewPr>
  <p:slideViewPr>
    <p:cSldViewPr>
      <p:cViewPr>
        <p:scale>
          <a:sx n="75" d="100"/>
          <a:sy n="75" d="100"/>
        </p:scale>
        <p:origin x="-1200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7C0D30E-D286-46B2-B8E1-356D4746D6C5}" type="datetimeFigureOut">
              <a:rPr lang="cs-CZ"/>
              <a:pPr>
                <a:defRPr/>
              </a:pPr>
              <a:t>25. 3. 2017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29ABCDB-9F8B-4639-8666-53BAFA09F8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244308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29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B4C8A77-40B2-4937-8F48-36B2AC3F098B}" type="slidenum">
              <a:rPr lang="cs-CZ" smtClean="0"/>
              <a:pPr/>
              <a:t>5</a:t>
            </a:fld>
            <a:endParaRPr lang="cs-CZ" smtClean="0"/>
          </a:p>
        </p:txBody>
      </p:sp>
    </p:spTree>
    <p:extLst>
      <p:ext uri="{BB962C8B-B14F-4D97-AF65-F5344CB8AC3E}">
        <p14:creationId xmlns="" xmlns:p14="http://schemas.microsoft.com/office/powerpoint/2010/main" val="2144999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21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39ADB3-BA85-40AE-927C-8F64A1D11073}" type="slidenum">
              <a:rPr lang="cs-CZ" smtClean="0"/>
              <a:pPr/>
              <a:t>14</a:t>
            </a:fld>
            <a:endParaRPr lang="cs-CZ" smtClean="0"/>
          </a:p>
        </p:txBody>
      </p:sp>
    </p:spTree>
    <p:extLst>
      <p:ext uri="{BB962C8B-B14F-4D97-AF65-F5344CB8AC3E}">
        <p14:creationId xmlns="" xmlns:p14="http://schemas.microsoft.com/office/powerpoint/2010/main" val="4853501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31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08447AB-DEC2-403D-AF6B-E11978F509D6}" type="slidenum">
              <a:rPr lang="cs-CZ" smtClean="0"/>
              <a:pPr/>
              <a:t>15</a:t>
            </a:fld>
            <a:endParaRPr lang="cs-CZ" smtClean="0"/>
          </a:p>
        </p:txBody>
      </p:sp>
    </p:spTree>
    <p:extLst>
      <p:ext uri="{BB962C8B-B14F-4D97-AF65-F5344CB8AC3E}">
        <p14:creationId xmlns="" xmlns:p14="http://schemas.microsoft.com/office/powerpoint/2010/main" val="29360240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52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29AC5E4-3BBF-4F18-9E50-2CF5F7746C81}" type="slidenum">
              <a:rPr lang="cs-CZ" smtClean="0"/>
              <a:pPr/>
              <a:t>16</a:t>
            </a:fld>
            <a:endParaRPr lang="cs-CZ" smtClean="0"/>
          </a:p>
        </p:txBody>
      </p:sp>
    </p:spTree>
    <p:extLst>
      <p:ext uri="{BB962C8B-B14F-4D97-AF65-F5344CB8AC3E}">
        <p14:creationId xmlns="" xmlns:p14="http://schemas.microsoft.com/office/powerpoint/2010/main" val="40569971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72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FB0C5BE-8E87-4574-B5D8-644EF6A8FC11}" type="slidenum">
              <a:rPr lang="cs-CZ" smtClean="0"/>
              <a:pPr/>
              <a:t>17</a:t>
            </a:fld>
            <a:endParaRPr lang="cs-CZ" smtClean="0"/>
          </a:p>
        </p:txBody>
      </p:sp>
    </p:spTree>
    <p:extLst>
      <p:ext uri="{BB962C8B-B14F-4D97-AF65-F5344CB8AC3E}">
        <p14:creationId xmlns="" xmlns:p14="http://schemas.microsoft.com/office/powerpoint/2010/main" val="40309090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93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5A5C23-7E15-45B6-A5C9-761057018829}" type="slidenum">
              <a:rPr lang="cs-CZ" smtClean="0"/>
              <a:pPr/>
              <a:t>18</a:t>
            </a:fld>
            <a:endParaRPr lang="cs-CZ" smtClean="0"/>
          </a:p>
        </p:txBody>
      </p:sp>
    </p:spTree>
    <p:extLst>
      <p:ext uri="{BB962C8B-B14F-4D97-AF65-F5344CB8AC3E}">
        <p14:creationId xmlns="" xmlns:p14="http://schemas.microsoft.com/office/powerpoint/2010/main" val="34747804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62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9F7D1ED-D2F6-433E-BCD5-89392E6F5FB4}" type="slidenum">
              <a:rPr lang="cs-CZ" smtClean="0"/>
              <a:pPr/>
              <a:t>19</a:t>
            </a:fld>
            <a:endParaRPr lang="cs-CZ" smtClean="0"/>
          </a:p>
        </p:txBody>
      </p:sp>
    </p:spTree>
    <p:extLst>
      <p:ext uri="{BB962C8B-B14F-4D97-AF65-F5344CB8AC3E}">
        <p14:creationId xmlns="" xmlns:p14="http://schemas.microsoft.com/office/powerpoint/2010/main" val="23882491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003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92079BF-3846-42EB-B5C7-7A01E9B292A6}" type="slidenum">
              <a:rPr lang="cs-CZ" smtClean="0"/>
              <a:pPr/>
              <a:t>20</a:t>
            </a:fld>
            <a:endParaRPr lang="cs-CZ" smtClean="0"/>
          </a:p>
        </p:txBody>
      </p:sp>
    </p:spTree>
    <p:extLst>
      <p:ext uri="{BB962C8B-B14F-4D97-AF65-F5344CB8AC3E}">
        <p14:creationId xmlns="" xmlns:p14="http://schemas.microsoft.com/office/powerpoint/2010/main" val="3944071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013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9117D7-FC3B-41DF-80F1-B1B6E19BC374}" type="slidenum">
              <a:rPr lang="cs-CZ" smtClean="0"/>
              <a:pPr/>
              <a:t>21</a:t>
            </a:fld>
            <a:endParaRPr lang="cs-CZ" smtClean="0"/>
          </a:p>
        </p:txBody>
      </p:sp>
    </p:spTree>
    <p:extLst>
      <p:ext uri="{BB962C8B-B14F-4D97-AF65-F5344CB8AC3E}">
        <p14:creationId xmlns="" xmlns:p14="http://schemas.microsoft.com/office/powerpoint/2010/main" val="41851621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024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AB82031-D984-42E9-8707-5B9547E3C3AA}" type="slidenum">
              <a:rPr lang="cs-CZ" smtClean="0"/>
              <a:pPr/>
              <a:t>22</a:t>
            </a:fld>
            <a:endParaRPr lang="cs-CZ" smtClean="0"/>
          </a:p>
        </p:txBody>
      </p:sp>
    </p:spTree>
    <p:extLst>
      <p:ext uri="{BB962C8B-B14F-4D97-AF65-F5344CB8AC3E}">
        <p14:creationId xmlns="" xmlns:p14="http://schemas.microsoft.com/office/powerpoint/2010/main" val="39695041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1034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B29DF0-6085-4092-AC20-E0F8328BB0AB}" type="slidenum">
              <a:rPr lang="cs-CZ" smtClean="0"/>
              <a:pPr/>
              <a:t>34</a:t>
            </a:fld>
            <a:endParaRPr lang="cs-CZ" smtClean="0"/>
          </a:p>
        </p:txBody>
      </p:sp>
    </p:spTree>
    <p:extLst>
      <p:ext uri="{BB962C8B-B14F-4D97-AF65-F5344CB8AC3E}">
        <p14:creationId xmlns="" xmlns:p14="http://schemas.microsoft.com/office/powerpoint/2010/main" val="4061777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39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3CC7A5-5A05-4226-8C78-05288CC756CC}" type="slidenum">
              <a:rPr lang="cs-CZ" smtClean="0"/>
              <a:pPr/>
              <a:t>6</a:t>
            </a:fld>
            <a:endParaRPr lang="cs-CZ" smtClean="0"/>
          </a:p>
        </p:txBody>
      </p:sp>
    </p:spTree>
    <p:extLst>
      <p:ext uri="{BB962C8B-B14F-4D97-AF65-F5344CB8AC3E}">
        <p14:creationId xmlns="" xmlns:p14="http://schemas.microsoft.com/office/powerpoint/2010/main" val="2091213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49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111CE05-F405-4CE9-A030-91D9D059A740}" type="slidenum">
              <a:rPr lang="cs-CZ" smtClean="0"/>
              <a:pPr/>
              <a:t>7</a:t>
            </a:fld>
            <a:endParaRPr lang="cs-CZ" smtClean="0"/>
          </a:p>
        </p:txBody>
      </p:sp>
    </p:spTree>
    <p:extLst>
      <p:ext uri="{BB962C8B-B14F-4D97-AF65-F5344CB8AC3E}">
        <p14:creationId xmlns="" xmlns:p14="http://schemas.microsoft.com/office/powerpoint/2010/main" val="3240566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60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E7088C-79F3-4699-927D-2DB26C3F9E70}" type="slidenum">
              <a:rPr lang="cs-CZ" smtClean="0"/>
              <a:pPr/>
              <a:t>8</a:t>
            </a:fld>
            <a:endParaRPr lang="cs-CZ" smtClean="0"/>
          </a:p>
        </p:txBody>
      </p:sp>
    </p:spTree>
    <p:extLst>
      <p:ext uri="{BB962C8B-B14F-4D97-AF65-F5344CB8AC3E}">
        <p14:creationId xmlns="" xmlns:p14="http://schemas.microsoft.com/office/powerpoint/2010/main" val="1454241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70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9BAE994-16C2-45EC-B21E-5FBE1B8A1A56}" type="slidenum">
              <a:rPr lang="cs-CZ" smtClean="0"/>
              <a:pPr/>
              <a:t>9</a:t>
            </a:fld>
            <a:endParaRPr lang="cs-CZ" smtClean="0"/>
          </a:p>
        </p:txBody>
      </p:sp>
    </p:spTree>
    <p:extLst>
      <p:ext uri="{BB962C8B-B14F-4D97-AF65-F5344CB8AC3E}">
        <p14:creationId xmlns="" xmlns:p14="http://schemas.microsoft.com/office/powerpoint/2010/main" val="386806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80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D0C696-7DF4-4E8B-A4DB-0252F2CFA45A}" type="slidenum">
              <a:rPr lang="cs-CZ" smtClean="0"/>
              <a:pPr/>
              <a:t>10</a:t>
            </a:fld>
            <a:endParaRPr lang="cs-CZ" smtClean="0"/>
          </a:p>
        </p:txBody>
      </p:sp>
    </p:spTree>
    <p:extLst>
      <p:ext uri="{BB962C8B-B14F-4D97-AF65-F5344CB8AC3E}">
        <p14:creationId xmlns="" xmlns:p14="http://schemas.microsoft.com/office/powerpoint/2010/main" val="6257644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90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5B77BB-BB71-4264-AA32-A348E944489A}" type="slidenum">
              <a:rPr lang="cs-CZ" smtClean="0"/>
              <a:pPr/>
              <a:t>11</a:t>
            </a:fld>
            <a:endParaRPr lang="cs-CZ" smtClean="0"/>
          </a:p>
        </p:txBody>
      </p:sp>
    </p:spTree>
    <p:extLst>
      <p:ext uri="{BB962C8B-B14F-4D97-AF65-F5344CB8AC3E}">
        <p14:creationId xmlns="" xmlns:p14="http://schemas.microsoft.com/office/powerpoint/2010/main" val="1385468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01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7B5FCB5-DFEA-459C-A109-B857BCEDCAD7}" type="slidenum">
              <a:rPr lang="cs-CZ" smtClean="0"/>
              <a:pPr/>
              <a:t>12</a:t>
            </a:fld>
            <a:endParaRPr lang="cs-CZ" smtClean="0"/>
          </a:p>
        </p:txBody>
      </p:sp>
    </p:spTree>
    <p:extLst>
      <p:ext uri="{BB962C8B-B14F-4D97-AF65-F5344CB8AC3E}">
        <p14:creationId xmlns="" xmlns:p14="http://schemas.microsoft.com/office/powerpoint/2010/main" val="3301996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11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325544E-9C7C-40D7-AD2A-C876227CD8C6}" type="slidenum">
              <a:rPr lang="cs-CZ" smtClean="0"/>
              <a:pPr/>
              <a:t>13</a:t>
            </a:fld>
            <a:endParaRPr lang="cs-CZ" smtClean="0"/>
          </a:p>
        </p:txBody>
      </p:sp>
    </p:spTree>
    <p:extLst>
      <p:ext uri="{BB962C8B-B14F-4D97-AF65-F5344CB8AC3E}">
        <p14:creationId xmlns="" xmlns:p14="http://schemas.microsoft.com/office/powerpoint/2010/main" val="1464313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Volný tvar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9108074 w 5760"/>
                <a:gd name="T3" fmla="*/ 0 h 528"/>
                <a:gd name="T4" fmla="*/ 9108074 w 5760"/>
                <a:gd name="T5" fmla="*/ 838869 h 528"/>
                <a:gd name="T6" fmla="*/ 7590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527FCE8-01D9-4933-B871-A0F8D9241371}" type="datetimeFigureOut">
              <a:rPr lang="cs-CZ"/>
              <a:pPr>
                <a:defRPr/>
              </a:pPr>
              <a:t>25. 3. 2017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FE6379E-1F0A-4FCA-87F0-6E7CE5D7BE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9D7DA-1481-4869-BE92-0774B49D4081}" type="datetimeFigureOut">
              <a:rPr lang="cs-CZ"/>
              <a:pPr>
                <a:defRPr/>
              </a:pPr>
              <a:t>25. 3. 2017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99B77-2869-4D10-8CCC-F3EF71F2F5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18EAB-394E-43E7-9893-CE76BADD87C8}" type="datetimeFigureOut">
              <a:rPr lang="cs-CZ"/>
              <a:pPr>
                <a:defRPr/>
              </a:pPr>
              <a:t>25. 3. 2017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0E8FF-F9D7-47B3-B3E9-36D4FF3496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72D9C-773B-476D-89C3-FD4B1BE022DE}" type="datetimeFigureOut">
              <a:rPr lang="cs-CZ"/>
              <a:pPr>
                <a:defRPr/>
              </a:pPr>
              <a:t>25. 3. 2017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ABABE-0FDC-45C2-B75E-575578B9A2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85400F-CB67-4BDE-8DC6-B11590FE55D2}" type="datetimeFigureOut">
              <a:rPr lang="cs-CZ"/>
              <a:pPr>
                <a:defRPr/>
              </a:pPr>
              <a:t>25. 3. 2017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E2E045-D1A9-48B4-B47F-A32744FEF3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88A265-4875-4117-BCA6-906619EA999C}" type="datetimeFigureOut">
              <a:rPr lang="cs-CZ"/>
              <a:pPr>
                <a:defRPr/>
              </a:pPr>
              <a:t>25. 3. 2017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B6AC80-810D-4A73-B4AC-C937B59B84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ECD41A-7772-4711-9B31-0905AFCAA014}" type="datetimeFigureOut">
              <a:rPr lang="cs-CZ"/>
              <a:pPr>
                <a:defRPr/>
              </a:pPr>
              <a:t>25. 3. 2017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71BC1B-56D1-40AE-B041-BEC6E17F84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72AC4F-83F9-4914-92C6-47CD5EF3D782}" type="datetimeFigureOut">
              <a:rPr lang="cs-CZ"/>
              <a:pPr>
                <a:defRPr/>
              </a:pPr>
              <a:t>25. 3. 2017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C9A50D-9A5F-4EFA-98EC-017275C0A0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06661-671E-4572-99D0-B40FF2695E7C}" type="datetimeFigureOut">
              <a:rPr lang="cs-CZ"/>
              <a:pPr>
                <a:defRPr/>
              </a:pPr>
              <a:t>25. 3. 2017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8E704-681C-4136-ADAD-1A8EBFCFC8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F21E18-8294-4D6C-982A-B85E16C2F092}" type="datetimeFigureOut">
              <a:rPr lang="cs-CZ"/>
              <a:pPr>
                <a:defRPr/>
              </a:pPr>
              <a:t>25. 3. 2017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37331F-7643-449B-9D40-217F2E49B8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Volný tvar 1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3802063 w 5760"/>
              <a:gd name="T3" fmla="*/ 0 h 528"/>
              <a:gd name="T4" fmla="*/ 3802063 w 5760"/>
              <a:gd name="T5" fmla="*/ 838200 h 528"/>
              <a:gd name="T6" fmla="*/ 3168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33AA808-761E-4B68-916D-3AC9CE021833}" type="datetimeFigureOut">
              <a:rPr lang="cs-CZ"/>
              <a:pPr>
                <a:defRPr/>
              </a:pPr>
              <a:t>25. 3. 2017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7A9CB19-7106-4112-B34C-ADE41F908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3802063 w 5760"/>
              <a:gd name="T3" fmla="*/ 0 h 528"/>
              <a:gd name="T4" fmla="*/ 3802063 w 5760"/>
              <a:gd name="T5" fmla="*/ 838200 h 528"/>
              <a:gd name="T6" fmla="*/ 3168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F16DF92-B501-4820-B12D-9D8B597D4E4C}" type="datetimeFigureOut">
              <a:rPr lang="cs-CZ"/>
              <a:pPr>
                <a:defRPr/>
              </a:pPr>
              <a:t>25. 3. 2017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1DB2332-D888-4E5C-95DF-02165EE520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1" r:id="rId2"/>
    <p:sldLayoutId id="2147483786" r:id="rId3"/>
    <p:sldLayoutId id="2147483787" r:id="rId4"/>
    <p:sldLayoutId id="2147483788" r:id="rId5"/>
    <p:sldLayoutId id="2147483789" r:id="rId6"/>
    <p:sldLayoutId id="2147483782" r:id="rId7"/>
    <p:sldLayoutId id="2147483790" r:id="rId8"/>
    <p:sldLayoutId id="2147483791" r:id="rId9"/>
    <p:sldLayoutId id="2147483783" r:id="rId10"/>
    <p:sldLayoutId id="214748378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ace.com/vytvorit-citaci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5720" y="785794"/>
            <a:ext cx="8572560" cy="3214709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smtClean="0"/>
              <a:t>Poznámky k cestě za  </a:t>
            </a:r>
            <a:r>
              <a:rPr lang="cs-CZ" sz="3600" dirty="0" smtClean="0"/>
              <a:t>bakalářskou diplomovou </a:t>
            </a:r>
            <a:r>
              <a:rPr lang="cs-CZ" sz="3600" dirty="0" smtClean="0"/>
              <a:t>prací</a:t>
            </a:r>
            <a:endParaRPr lang="cs-CZ" sz="3600" dirty="0"/>
          </a:p>
        </p:txBody>
      </p:sp>
      <p:sp>
        <p:nvSpPr>
          <p:cNvPr id="9220" name="TextovéPole 4"/>
          <p:cNvSpPr txBox="1">
            <a:spLocks noChangeArrowheads="1"/>
          </p:cNvSpPr>
          <p:nvPr/>
        </p:nvSpPr>
        <p:spPr bwMode="auto">
          <a:xfrm>
            <a:off x="642938" y="5929331"/>
            <a:ext cx="81438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Mgr. Pavlína </a:t>
            </a:r>
            <a:r>
              <a:rPr lang="cs-CZ" dirty="0" err="1" smtClean="0">
                <a:solidFill>
                  <a:schemeClr val="bg1"/>
                </a:solidFill>
              </a:rPr>
              <a:t>Mazáčová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smtClean="0">
                <a:solidFill>
                  <a:schemeClr val="bg1"/>
                </a:solidFill>
              </a:rPr>
              <a:t>Ph.D., KISK,  </a:t>
            </a:r>
            <a:r>
              <a:rPr lang="cs-CZ" dirty="0" smtClean="0">
                <a:solidFill>
                  <a:schemeClr val="bg1"/>
                </a:solidFill>
              </a:rPr>
              <a:t>únor 2017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mazacova</a:t>
            </a:r>
            <a:r>
              <a:rPr lang="cs-CZ" dirty="0" smtClean="0">
                <a:solidFill>
                  <a:schemeClr val="bg1"/>
                </a:solidFill>
              </a:rPr>
              <a:t>@</a:t>
            </a:r>
            <a:r>
              <a:rPr lang="cs-CZ" dirty="0" err="1" smtClean="0">
                <a:solidFill>
                  <a:schemeClr val="bg1"/>
                </a:solidFill>
              </a:rPr>
              <a:t>kisk.cz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500563" y="214313"/>
            <a:ext cx="4500562" cy="65008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1987" name="TextovéPole 1"/>
          <p:cNvSpPr txBox="1">
            <a:spLocks noChangeArrowheads="1"/>
          </p:cNvSpPr>
          <p:nvPr/>
        </p:nvSpPr>
        <p:spPr bwMode="auto">
          <a:xfrm>
            <a:off x="214313" y="214313"/>
            <a:ext cx="3643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/>
              <a:t>Struktura práce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14313" y="857250"/>
            <a:ext cx="407193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7030A0"/>
                </a:solidFill>
                <a:latin typeface="+mn-lt"/>
              </a:rPr>
              <a:t>Diskuse</a:t>
            </a:r>
          </a:p>
        </p:txBody>
      </p:sp>
      <p:sp>
        <p:nvSpPr>
          <p:cNvPr id="41989" name="TextovéPole 6"/>
          <p:cNvSpPr txBox="1">
            <a:spLocks noChangeArrowheads="1"/>
          </p:cNvSpPr>
          <p:nvPr/>
        </p:nvSpPr>
        <p:spPr bwMode="auto">
          <a:xfrm>
            <a:off x="4714875" y="500063"/>
            <a:ext cx="23574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latin typeface="Times New Roman" pitchFamily="18" charset="0"/>
                <a:cs typeface="Times New Roman" pitchFamily="18" charset="0"/>
              </a:rPr>
              <a:t>4 DIKUSE</a:t>
            </a:r>
            <a:endParaRPr lang="cs-CZ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85750" y="1500188"/>
            <a:ext cx="4071938" cy="28623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Tx/>
              <a:buChar char="-"/>
              <a:defRPr/>
            </a:pPr>
            <a:r>
              <a:rPr lang="cs-CZ" sz="2000" b="1" dirty="0" smtClean="0">
                <a:solidFill>
                  <a:srgbClr val="FF0000"/>
                </a:solidFill>
                <a:latin typeface="+mn-lt"/>
              </a:rPr>
              <a:t>nejdůležitější</a:t>
            </a:r>
            <a:r>
              <a:rPr lang="cs-CZ" sz="2000" dirty="0">
                <a:latin typeface="+mn-lt"/>
              </a:rPr>
              <a:t>, ale také </a:t>
            </a:r>
            <a:r>
              <a:rPr lang="cs-CZ" sz="2000" b="1" dirty="0">
                <a:solidFill>
                  <a:srgbClr val="FF0000"/>
                </a:solidFill>
                <a:latin typeface="+mn-lt"/>
              </a:rPr>
              <a:t>nejobtížnější </a:t>
            </a:r>
            <a:r>
              <a:rPr lang="cs-CZ" sz="2000" dirty="0">
                <a:latin typeface="+mn-lt"/>
              </a:rPr>
              <a:t>částí celé </a:t>
            </a:r>
            <a:r>
              <a:rPr lang="cs-CZ" sz="2000" dirty="0" smtClean="0">
                <a:latin typeface="+mn-lt"/>
              </a:rPr>
              <a:t>práce</a:t>
            </a:r>
          </a:p>
          <a:p>
            <a:pPr marL="342900" indent="-342900">
              <a:buFontTx/>
              <a:buChar char="-"/>
              <a:defRPr/>
            </a:pPr>
            <a:r>
              <a:rPr lang="cs-CZ" sz="2000" dirty="0" smtClean="0">
                <a:latin typeface="+mn-lt"/>
              </a:rPr>
              <a:t>Napsání vyžaduje </a:t>
            </a:r>
            <a:r>
              <a:rPr lang="cs-CZ" sz="2000" dirty="0">
                <a:latin typeface="+mn-lt"/>
              </a:rPr>
              <a:t>velké množství </a:t>
            </a:r>
            <a:r>
              <a:rPr lang="cs-CZ" sz="2000" dirty="0" smtClean="0">
                <a:latin typeface="+mn-lt"/>
              </a:rPr>
              <a:t>času</a:t>
            </a:r>
          </a:p>
          <a:p>
            <a:pPr marL="342900" indent="-342900">
              <a:buFontTx/>
              <a:buChar char="-"/>
              <a:defRPr/>
            </a:pPr>
            <a:r>
              <a:rPr lang="cs-CZ" sz="2000" dirty="0" smtClean="0">
                <a:latin typeface="+mn-lt"/>
              </a:rPr>
              <a:t>musí </a:t>
            </a:r>
            <a:r>
              <a:rPr lang="cs-CZ" sz="2000" dirty="0">
                <a:latin typeface="+mn-lt"/>
              </a:rPr>
              <a:t>korespondovat s otázkami a cíli uvedenými </a:t>
            </a:r>
            <a:r>
              <a:rPr lang="cs-CZ" sz="2000" dirty="0" smtClean="0">
                <a:latin typeface="+mn-lt"/>
              </a:rPr>
              <a:t/>
            </a:r>
            <a:br>
              <a:rPr lang="cs-CZ" sz="2000" dirty="0" smtClean="0">
                <a:latin typeface="+mn-lt"/>
              </a:rPr>
            </a:br>
            <a:r>
              <a:rPr lang="cs-CZ" sz="2000" dirty="0" smtClean="0">
                <a:latin typeface="+mn-lt"/>
              </a:rPr>
              <a:t>v </a:t>
            </a:r>
            <a:r>
              <a:rPr lang="cs-CZ" sz="2000" dirty="0">
                <a:latin typeface="+mn-lt"/>
              </a:rPr>
              <a:t>úvodu </a:t>
            </a:r>
            <a:r>
              <a:rPr lang="cs-CZ" sz="2000" dirty="0" smtClean="0">
                <a:latin typeface="+mn-lt"/>
              </a:rPr>
              <a:t>práce a také </a:t>
            </a:r>
            <a:br>
              <a:rPr lang="cs-CZ" sz="2000" dirty="0" smtClean="0">
                <a:latin typeface="+mn-lt"/>
              </a:rPr>
            </a:br>
            <a:r>
              <a:rPr lang="cs-CZ" sz="2000" dirty="0" smtClean="0">
                <a:latin typeface="+mn-lt"/>
              </a:rPr>
              <a:t>v projektu</a:t>
            </a:r>
          </a:p>
        </p:txBody>
      </p:sp>
      <p:sp>
        <p:nvSpPr>
          <p:cNvPr id="41991" name="TextovéPole 9"/>
          <p:cNvSpPr txBox="1">
            <a:spLocks noChangeArrowheads="1"/>
          </p:cNvSpPr>
          <p:nvPr/>
        </p:nvSpPr>
        <p:spPr bwMode="auto">
          <a:xfrm>
            <a:off x="6572250" y="6357938"/>
            <a:ext cx="5000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- 60-</a:t>
            </a:r>
          </a:p>
        </p:txBody>
      </p:sp>
      <p:sp>
        <p:nvSpPr>
          <p:cNvPr id="41992" name="TextovéPole 13"/>
          <p:cNvSpPr txBox="1">
            <a:spLocks noChangeArrowheads="1"/>
          </p:cNvSpPr>
          <p:nvPr/>
        </p:nvSpPr>
        <p:spPr bwMode="auto">
          <a:xfrm>
            <a:off x="4714875" y="903288"/>
            <a:ext cx="4071938" cy="547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Diskusi bývá dobré začít shrnutím a interpretací vašich výsledků. Ale pozor, diskuse není popis dosažených výsledků.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Smyslem diskuse je interpretace, tedy vysvětlení získaných výsledků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 V rámci diskuse musíte objasnit, co dosažená „čísla“ znamenají, co říkají, proč to tak je a co z toho vyplývá. </a:t>
            </a:r>
          </a:p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Diskuse ale musí také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ukázat,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jak výsledky zapadají do toho, co je o dané problematice známo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 Musíte diskutovat jak soulad získaných výsledků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výsledky již publikovanými a uvedenými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literatuře, tak ale i jejich nesoulad. Domníváte-li se, že jsou vaše výsledky zcela nové, pak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vysvětlete,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 čem je jejich originalita. Pokud je nesoulad mezi výsledky vašimi a jiných badatelů, pak je nutné vysvětlit, čím k tomu mohlo dojít.</a:t>
            </a:r>
          </a:p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Výzkumy v oblasti společenských věd ovlivňuje celá řada intervenujících proměnných a dalších faktorů. Je dobré upozornit i na jejich vliv a snažit se tyto intervenující proměnné identifikovat. </a:t>
            </a:r>
          </a:p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Můžete i naznačit, jakým směrem by se měl ubírat další výzkum. Můžete i formulovat nové hypotézy, které by měly být v budoucnu testovány. Pořadí diskutovaných okruhů by mělo být stejné jako bylo uváděno v úvodu práce.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500563" y="214313"/>
            <a:ext cx="4500562" cy="6500812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3011" name="TextovéPole 1"/>
          <p:cNvSpPr txBox="1">
            <a:spLocks noChangeArrowheads="1"/>
          </p:cNvSpPr>
          <p:nvPr/>
        </p:nvSpPr>
        <p:spPr bwMode="auto">
          <a:xfrm>
            <a:off x="214313" y="214313"/>
            <a:ext cx="3643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/>
              <a:t>Struktura práce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14313" y="857250"/>
            <a:ext cx="407193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7030A0"/>
                </a:solidFill>
                <a:latin typeface="+mn-lt"/>
              </a:rPr>
              <a:t>Závěr</a:t>
            </a:r>
          </a:p>
        </p:txBody>
      </p:sp>
      <p:sp>
        <p:nvSpPr>
          <p:cNvPr id="43013" name="TextovéPole 6"/>
          <p:cNvSpPr txBox="1">
            <a:spLocks noChangeArrowheads="1"/>
          </p:cNvSpPr>
          <p:nvPr/>
        </p:nvSpPr>
        <p:spPr bwMode="auto">
          <a:xfrm>
            <a:off x="4714875" y="500063"/>
            <a:ext cx="23574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latin typeface="Times New Roman" pitchFamily="18" charset="0"/>
                <a:cs typeface="Times New Roman" pitchFamily="18" charset="0"/>
              </a:rPr>
              <a:t>5 ZÁVĚR</a:t>
            </a:r>
            <a:endParaRPr lang="cs-CZ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85750" y="1500188"/>
            <a:ext cx="4071938" cy="25545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Tx/>
              <a:buChar char="-"/>
              <a:defRPr/>
            </a:pPr>
            <a:r>
              <a:rPr lang="cs-CZ" sz="2000" dirty="0" smtClean="0">
                <a:latin typeface="+mn-lt"/>
              </a:rPr>
              <a:t>vhodné psát jako předposlední </a:t>
            </a:r>
            <a:r>
              <a:rPr lang="cs-CZ" sz="2000" dirty="0">
                <a:latin typeface="+mn-lt"/>
              </a:rPr>
              <a:t>část </a:t>
            </a:r>
            <a:r>
              <a:rPr lang="cs-CZ" sz="2000" dirty="0" smtClean="0">
                <a:latin typeface="+mn-lt"/>
              </a:rPr>
              <a:t>práce</a:t>
            </a:r>
          </a:p>
          <a:p>
            <a:pPr marL="342900" indent="-342900">
              <a:buFontTx/>
              <a:buChar char="-"/>
              <a:defRPr/>
            </a:pPr>
            <a:r>
              <a:rPr lang="cs-CZ" sz="2000" dirty="0" smtClean="0">
                <a:latin typeface="+mn-lt"/>
              </a:rPr>
              <a:t>nepíše se lehce (tendence opakovat se)</a:t>
            </a:r>
          </a:p>
          <a:p>
            <a:pPr marL="342900" indent="-342900">
              <a:buFontTx/>
              <a:buChar char="-"/>
              <a:defRPr/>
            </a:pPr>
            <a:r>
              <a:rPr lang="cs-CZ" sz="2000" dirty="0" smtClean="0">
                <a:latin typeface="+mn-lt"/>
              </a:rPr>
              <a:t>spíše stručný a výstižný</a:t>
            </a:r>
          </a:p>
          <a:p>
            <a:pPr marL="342900" indent="-342900">
              <a:buFontTx/>
              <a:buChar char="-"/>
              <a:defRPr/>
            </a:pPr>
            <a:r>
              <a:rPr lang="cs-CZ" sz="2000" dirty="0" smtClean="0">
                <a:latin typeface="+mn-lt"/>
              </a:rPr>
              <a:t>shrnutí dosažených výsledků </a:t>
            </a:r>
            <a:r>
              <a:rPr lang="cs-CZ" sz="2000" dirty="0">
                <a:latin typeface="+mn-lt"/>
              </a:rPr>
              <a:t>a </a:t>
            </a:r>
            <a:r>
              <a:rPr lang="cs-CZ" sz="2000" dirty="0" smtClean="0">
                <a:latin typeface="+mn-lt"/>
              </a:rPr>
              <a:t>poznatků</a:t>
            </a:r>
          </a:p>
          <a:p>
            <a:pPr marL="342900" indent="-342900">
              <a:buFontTx/>
              <a:buChar char="-"/>
              <a:defRPr/>
            </a:pPr>
            <a:r>
              <a:rPr lang="cs-CZ" sz="2000" b="1" dirty="0" smtClean="0">
                <a:latin typeface="+mn-lt"/>
              </a:rPr>
              <a:t>zabírá cca </a:t>
            </a:r>
            <a:r>
              <a:rPr lang="cs-CZ" sz="2000" b="1" dirty="0">
                <a:latin typeface="+mn-lt"/>
              </a:rPr>
              <a:t>2 stránky </a:t>
            </a:r>
            <a:r>
              <a:rPr lang="cs-CZ" sz="2000" b="1" dirty="0" smtClean="0">
                <a:latin typeface="+mn-lt"/>
              </a:rPr>
              <a:t>textu  </a:t>
            </a:r>
            <a:endParaRPr lang="cs-CZ" sz="2000" b="1" dirty="0">
              <a:latin typeface="+mn-lt"/>
            </a:endParaRPr>
          </a:p>
        </p:txBody>
      </p:sp>
      <p:sp>
        <p:nvSpPr>
          <p:cNvPr id="43015" name="TextovéPole 9"/>
          <p:cNvSpPr txBox="1">
            <a:spLocks noChangeArrowheads="1"/>
          </p:cNvSpPr>
          <p:nvPr/>
        </p:nvSpPr>
        <p:spPr bwMode="auto">
          <a:xfrm>
            <a:off x="6572250" y="6357938"/>
            <a:ext cx="5000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- 72-</a:t>
            </a:r>
          </a:p>
        </p:txBody>
      </p:sp>
      <p:sp>
        <p:nvSpPr>
          <p:cNvPr id="43016" name="TextovéPole 13"/>
          <p:cNvSpPr txBox="1">
            <a:spLocks noChangeArrowheads="1"/>
          </p:cNvSpPr>
          <p:nvPr/>
        </p:nvSpPr>
        <p:spPr bwMode="auto">
          <a:xfrm>
            <a:off x="4714875" y="903288"/>
            <a:ext cx="4071938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V závěru autor hodnotí celou svou kvalifikační práci a porovnává dosažené výsledky s tezemi a cíli, které si stanovil na začátku práce.</a:t>
            </a:r>
          </a:p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V závěru je důležité určitým způsobem reflektovat na zadání kvalifikační práce, tj. prezentovat výsledky, navrhnout řešení nebo zdůvodnit, proč výzkum v této oblasti nevedl k dobrým výsledkům.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Po přečtené závěru by mělo být každému zcela jasné, o čem vaše práce pojednává a čeho jste dosáhli, aniž by z vaší práce přečetl jakýkoliv jiný text. </a:t>
            </a:r>
          </a:p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Součástí závěru by měla být i jasně specifikovaná doporučení pro praxi a možnosti praktického využití vámi dosažených výsledků. </a:t>
            </a:r>
          </a:p>
          <a:p>
            <a:pPr algn="just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Závěry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vaší práce a doporučení pro praxi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by měly být v souladu s profilem absolventa obou. To znamená, že například praktické využití svých výsledků byste měli orientovat do oborového kontextu, do kontextu pracovních pozic a prostředí  daných profilem.   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500563" y="214313"/>
            <a:ext cx="4500562" cy="650081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035" name="TextovéPole 1"/>
          <p:cNvSpPr txBox="1">
            <a:spLocks noChangeArrowheads="1"/>
          </p:cNvSpPr>
          <p:nvPr/>
        </p:nvSpPr>
        <p:spPr bwMode="auto">
          <a:xfrm>
            <a:off x="214313" y="214313"/>
            <a:ext cx="3643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/>
              <a:t>Struktura práce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14313" y="857250"/>
            <a:ext cx="4071937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7030A0"/>
                </a:solidFill>
                <a:latin typeface="+mn-lt"/>
              </a:rPr>
              <a:t>Použité informační zdroje</a:t>
            </a:r>
          </a:p>
        </p:txBody>
      </p:sp>
      <p:sp>
        <p:nvSpPr>
          <p:cNvPr id="44037" name="TextovéPole 6"/>
          <p:cNvSpPr txBox="1">
            <a:spLocks noChangeArrowheads="1"/>
          </p:cNvSpPr>
          <p:nvPr/>
        </p:nvSpPr>
        <p:spPr bwMode="auto">
          <a:xfrm>
            <a:off x="4714875" y="500063"/>
            <a:ext cx="40719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6 POUŽITÉ INFORMAČNÍ ZDROJE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85750" y="1928813"/>
            <a:ext cx="4071938" cy="3477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Tx/>
              <a:buChar char="-"/>
              <a:defRPr/>
            </a:pPr>
            <a:r>
              <a:rPr lang="cs-CZ" sz="2000" dirty="0" smtClean="0">
                <a:latin typeface="+mn-lt"/>
              </a:rPr>
              <a:t>všechny </a:t>
            </a:r>
            <a:r>
              <a:rPr lang="cs-CZ" sz="2000" dirty="0">
                <a:latin typeface="+mn-lt"/>
              </a:rPr>
              <a:t>citované informační zdroje </a:t>
            </a:r>
            <a:r>
              <a:rPr lang="cs-CZ" sz="2000" dirty="0" smtClean="0">
                <a:latin typeface="+mn-lt"/>
              </a:rPr>
              <a:t>jsou použity </a:t>
            </a:r>
            <a:r>
              <a:rPr lang="cs-CZ" sz="2000" dirty="0">
                <a:latin typeface="+mn-lt"/>
              </a:rPr>
              <a:t>v textu </a:t>
            </a:r>
            <a:r>
              <a:rPr lang="cs-CZ" sz="2000" dirty="0" smtClean="0">
                <a:latin typeface="+mn-lt"/>
              </a:rPr>
              <a:t>práce</a:t>
            </a:r>
          </a:p>
          <a:p>
            <a:pPr marL="342900" indent="-342900">
              <a:buFontTx/>
              <a:buChar char="-"/>
              <a:defRPr/>
            </a:pPr>
            <a:r>
              <a:rPr lang="cs-CZ" sz="2000" dirty="0" smtClean="0">
                <a:latin typeface="+mn-lt"/>
              </a:rPr>
              <a:t>nestane se, že v textu  je citován </a:t>
            </a:r>
            <a:r>
              <a:rPr lang="cs-CZ" sz="2000" dirty="0">
                <a:latin typeface="+mn-lt"/>
              </a:rPr>
              <a:t>pramen, který není uveden v přehledu použitých informačních </a:t>
            </a:r>
            <a:r>
              <a:rPr lang="cs-CZ" sz="2000" dirty="0" smtClean="0">
                <a:latin typeface="+mn-lt"/>
              </a:rPr>
              <a:t>zdrojů</a:t>
            </a:r>
          </a:p>
          <a:p>
            <a:pPr marL="342900" indent="-342900">
              <a:buFontTx/>
              <a:buChar char="-"/>
              <a:defRPr/>
            </a:pPr>
            <a:r>
              <a:rPr lang="cs-CZ" sz="2000" dirty="0" smtClean="0">
                <a:latin typeface="+mn-lt"/>
              </a:rPr>
              <a:t>v </a:t>
            </a:r>
            <a:r>
              <a:rPr lang="cs-CZ" sz="2000" dirty="0">
                <a:latin typeface="+mn-lt"/>
              </a:rPr>
              <a:t>přehledu by se neměl objevit pramen, o kterém není řeč v </a:t>
            </a:r>
            <a:r>
              <a:rPr lang="cs-CZ" sz="2000" dirty="0" smtClean="0">
                <a:latin typeface="+mn-lt"/>
              </a:rPr>
              <a:t>textu</a:t>
            </a:r>
            <a:endParaRPr lang="cs-CZ" sz="2000" dirty="0">
              <a:latin typeface="+mn-lt"/>
            </a:endParaRPr>
          </a:p>
        </p:txBody>
      </p:sp>
      <p:sp>
        <p:nvSpPr>
          <p:cNvPr id="44039" name="TextovéPole 9"/>
          <p:cNvSpPr txBox="1">
            <a:spLocks noChangeArrowheads="1"/>
          </p:cNvSpPr>
          <p:nvPr/>
        </p:nvSpPr>
        <p:spPr bwMode="auto">
          <a:xfrm>
            <a:off x="6572250" y="6357938"/>
            <a:ext cx="5000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- 74-</a:t>
            </a:r>
          </a:p>
        </p:txBody>
      </p:sp>
      <p:sp>
        <p:nvSpPr>
          <p:cNvPr id="44040" name="TextovéPole 13"/>
          <p:cNvSpPr txBox="1">
            <a:spLocks noChangeArrowheads="1"/>
          </p:cNvSpPr>
          <p:nvPr/>
        </p:nvSpPr>
        <p:spPr bwMode="auto">
          <a:xfrm>
            <a:off x="4714875" y="903288"/>
            <a:ext cx="40719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>
                <a:latin typeface="Times New Roman" pitchFamily="18" charset="0"/>
                <a:cs typeface="Times New Roman" pitchFamily="18" charset="0"/>
              </a:rPr>
              <a:t>1.</a:t>
            </a:r>
          </a:p>
          <a:p>
            <a:pPr algn="just"/>
            <a:r>
              <a:rPr lang="cs-CZ" sz="1400">
                <a:latin typeface="Times New Roman" pitchFamily="18" charset="0"/>
                <a:cs typeface="Times New Roman" pitchFamily="18" charset="0"/>
              </a:rPr>
              <a:t>2.</a:t>
            </a:r>
          </a:p>
          <a:p>
            <a:pPr algn="just"/>
            <a:r>
              <a:rPr lang="cs-CZ" sz="1400">
                <a:latin typeface="Times New Roman" pitchFamily="18" charset="0"/>
                <a:cs typeface="Times New Roman" pitchFamily="18" charset="0"/>
              </a:rPr>
              <a:t>3.</a:t>
            </a:r>
          </a:p>
          <a:p>
            <a:pPr algn="just"/>
            <a:r>
              <a:rPr lang="cs-CZ" sz="1400">
                <a:latin typeface="Times New Roman" pitchFamily="18" charset="0"/>
                <a:cs typeface="Times New Roman" pitchFamily="18" charset="0"/>
              </a:rPr>
              <a:t>4.</a:t>
            </a:r>
          </a:p>
        </p:txBody>
      </p:sp>
      <p:sp>
        <p:nvSpPr>
          <p:cNvPr id="44042" name="TextovéPole 15"/>
          <p:cNvSpPr txBox="1">
            <a:spLocks noChangeArrowheads="1"/>
          </p:cNvSpPr>
          <p:nvPr/>
        </p:nvSpPr>
        <p:spPr bwMode="auto">
          <a:xfrm>
            <a:off x="4714875" y="2143125"/>
            <a:ext cx="400050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Řadí se abecedně podle příjmení prvního z autorů daného informačního zdroje nebo jiného prvního znaku citace (např. www u webových stránek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). Pokud se řídíte jinými systémy pro správu citací, pak je třeba postupovat v jejich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ntencích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  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Informační zdroje musí být ocitovány v souladu s ČSN ISO 690 a ČSN ISO 690-2. Počet použitých pramenů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by u bakalářské práce neměl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klesat pod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20, 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protože jinak to svědčí o nedostatečné teoretické přípravě autora práce. Měly by se objevovat zejména publikace monografické a časopisecké.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Dobře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působí uvedení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cizojazyčných zdrojů. 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Na naprosto nezbytně nutné minimum omezte citace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 Vámi kriticky nezhodnocených zdrojů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internetu!!! Internet není důvěryhodný zdroj informací! Na rozdíl od monografií,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učebnic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nebo odborných časopisů nepodléhají texty vyvěšované na internetu zpravidla žádnému recenznímu řízení nebo odborné supervizi.  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500563" y="214313"/>
            <a:ext cx="4500562" cy="65008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5059" name="TextovéPole 1"/>
          <p:cNvSpPr txBox="1">
            <a:spLocks noChangeArrowheads="1"/>
          </p:cNvSpPr>
          <p:nvPr/>
        </p:nvSpPr>
        <p:spPr bwMode="auto">
          <a:xfrm>
            <a:off x="214313" y="214313"/>
            <a:ext cx="3643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/>
              <a:t>Struktura práce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14313" y="1000125"/>
            <a:ext cx="407193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7030A0"/>
                </a:solidFill>
                <a:latin typeface="+mn-lt"/>
              </a:rPr>
              <a:t>Přílohy</a:t>
            </a:r>
          </a:p>
        </p:txBody>
      </p:sp>
      <p:sp>
        <p:nvSpPr>
          <p:cNvPr id="45061" name="TextovéPole 6"/>
          <p:cNvSpPr txBox="1">
            <a:spLocks noChangeArrowheads="1"/>
          </p:cNvSpPr>
          <p:nvPr/>
        </p:nvSpPr>
        <p:spPr bwMode="auto">
          <a:xfrm>
            <a:off x="4714875" y="500063"/>
            <a:ext cx="40719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latin typeface="Times New Roman" pitchFamily="18" charset="0"/>
                <a:cs typeface="Times New Roman" pitchFamily="18" charset="0"/>
              </a:rPr>
              <a:t>7 PŘÍLOHY</a:t>
            </a:r>
            <a:endParaRPr lang="cs-CZ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85750" y="1928813"/>
            <a:ext cx="4071938" cy="224676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Tx/>
              <a:buChar char="-"/>
              <a:defRPr/>
            </a:pPr>
            <a:r>
              <a:rPr lang="cs-CZ" sz="2000" dirty="0" smtClean="0">
                <a:latin typeface="+mn-lt"/>
              </a:rPr>
              <a:t>mají </a:t>
            </a:r>
            <a:r>
              <a:rPr lang="cs-CZ" sz="2000" dirty="0">
                <a:latin typeface="+mn-lt"/>
              </a:rPr>
              <a:t>samostatný obsah se samostatným číslováním </a:t>
            </a:r>
            <a:r>
              <a:rPr lang="cs-CZ" sz="2000" dirty="0" smtClean="0">
                <a:latin typeface="+mn-lt"/>
              </a:rPr>
              <a:t>částí</a:t>
            </a:r>
          </a:p>
          <a:p>
            <a:pPr marL="342900" indent="-342900">
              <a:buFontTx/>
              <a:buChar char="-"/>
              <a:defRPr/>
            </a:pPr>
            <a:r>
              <a:rPr lang="cs-CZ" sz="2000" dirty="0" smtClean="0">
                <a:latin typeface="+mn-lt"/>
              </a:rPr>
              <a:t>obvykle se značí </a:t>
            </a:r>
            <a:r>
              <a:rPr lang="cs-CZ" sz="2000" dirty="0">
                <a:latin typeface="+mn-lt"/>
              </a:rPr>
              <a:t>římskými </a:t>
            </a:r>
            <a:r>
              <a:rPr lang="cs-CZ" sz="2000" dirty="0" smtClean="0">
                <a:latin typeface="+mn-lt"/>
              </a:rPr>
              <a:t>číslicemi</a:t>
            </a:r>
          </a:p>
          <a:p>
            <a:pPr marL="342900" indent="-342900">
              <a:buFontTx/>
              <a:buChar char="-"/>
              <a:defRPr/>
            </a:pPr>
            <a:r>
              <a:rPr lang="cs-CZ" sz="2000" dirty="0" smtClean="0">
                <a:latin typeface="+mn-lt"/>
              </a:rPr>
              <a:t>také stránky </a:t>
            </a:r>
            <a:r>
              <a:rPr lang="cs-CZ" sz="2000" dirty="0">
                <a:latin typeface="+mn-lt"/>
              </a:rPr>
              <a:t>s přílohami by měly být očíslované.</a:t>
            </a:r>
          </a:p>
        </p:txBody>
      </p:sp>
      <p:sp>
        <p:nvSpPr>
          <p:cNvPr id="45063" name="TextovéPole 9"/>
          <p:cNvSpPr txBox="1">
            <a:spLocks noChangeArrowheads="1"/>
          </p:cNvSpPr>
          <p:nvPr/>
        </p:nvSpPr>
        <p:spPr bwMode="auto">
          <a:xfrm>
            <a:off x="6572250" y="6357938"/>
            <a:ext cx="5000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- 78-</a:t>
            </a:r>
          </a:p>
        </p:txBody>
      </p:sp>
      <p:sp>
        <p:nvSpPr>
          <p:cNvPr id="45064" name="TextovéPole 13"/>
          <p:cNvSpPr txBox="1">
            <a:spLocks noChangeArrowheads="1"/>
          </p:cNvSpPr>
          <p:nvPr/>
        </p:nvSpPr>
        <p:spPr bwMode="auto">
          <a:xfrm>
            <a:off x="4714875" y="903288"/>
            <a:ext cx="40719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>
                <a:latin typeface="Times New Roman" pitchFamily="18" charset="0"/>
                <a:cs typeface="Times New Roman" pitchFamily="18" charset="0"/>
              </a:rPr>
              <a:t>I. Seznam použitých symbolů...................................79</a:t>
            </a:r>
          </a:p>
          <a:p>
            <a:pPr algn="just"/>
            <a:r>
              <a:rPr lang="cs-CZ" sz="1400">
                <a:latin typeface="Times New Roman" pitchFamily="18" charset="0"/>
                <a:cs typeface="Times New Roman" pitchFamily="18" charset="0"/>
              </a:rPr>
              <a:t>II. Dotazník................................................................80</a:t>
            </a:r>
          </a:p>
          <a:p>
            <a:pPr algn="just"/>
            <a:r>
              <a:rPr lang="cs-CZ" sz="1400">
                <a:latin typeface="Times New Roman" pitchFamily="18" charset="0"/>
                <a:cs typeface="Times New Roman" pitchFamily="18" charset="0"/>
              </a:rPr>
              <a:t>III. Metody statistické analýzy..................................84</a:t>
            </a:r>
          </a:p>
          <a:p>
            <a:pPr algn="just"/>
            <a:r>
              <a:rPr lang="cs-CZ" sz="1400">
                <a:latin typeface="Times New Roman" pitchFamily="18" charset="0"/>
                <a:cs typeface="Times New Roman" pitchFamily="18" charset="0"/>
              </a:rPr>
              <a:t>IV. Ukázky z prací žáků............................................86</a:t>
            </a:r>
          </a:p>
        </p:txBody>
      </p:sp>
      <p:sp>
        <p:nvSpPr>
          <p:cNvPr id="45066" name="TextovéPole 10"/>
          <p:cNvSpPr txBox="1">
            <a:spLocks noChangeArrowheads="1"/>
          </p:cNvSpPr>
          <p:nvPr/>
        </p:nvSpPr>
        <p:spPr bwMode="auto">
          <a:xfrm>
            <a:off x="4643438" y="2428875"/>
            <a:ext cx="4143375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Přílohami mohou být jakékoli materiály, které mají přímou souvislost s vlastní prací. Zpravidla jde o větší obrázky, tabulky, grafy nebo např. pozorovací protokoly z praktického výzkumu, seznam zkratek a použitých symbolů, detailnější popisy jednotlivých částí výzkumného pole atd. Pro rozhodnutí, zda např. tabulku zařadit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textu,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nebo do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přílohy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by měla sloužit tato otázka: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Nakolik je tato tabulka (graf, obrázek...) nezbytná pro porozumění textu?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Některé z těchto z těchto tabulek, grafů, obrázků atd. totiž značně pomohou čtenáři v porozumění textu a myšlenkovému kontextu s předchozími částmi.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opačném případě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patří informace do přílohy.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500563" y="214313"/>
            <a:ext cx="4500562" cy="65008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8131" name="TextovéPole 1"/>
          <p:cNvSpPr txBox="1">
            <a:spLocks noChangeArrowheads="1"/>
          </p:cNvSpPr>
          <p:nvPr/>
        </p:nvSpPr>
        <p:spPr bwMode="auto">
          <a:xfrm>
            <a:off x="214313" y="214313"/>
            <a:ext cx="364331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/>
              <a:t>Zásady pro vypracování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14313" y="1285875"/>
            <a:ext cx="407193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7030A0"/>
                </a:solidFill>
                <a:latin typeface="+mn-lt"/>
              </a:rPr>
              <a:t>Členění kapitol</a:t>
            </a:r>
          </a:p>
        </p:txBody>
      </p:sp>
      <p:sp>
        <p:nvSpPr>
          <p:cNvPr id="48133" name="TextovéPole 6"/>
          <p:cNvSpPr txBox="1">
            <a:spLocks noChangeArrowheads="1"/>
          </p:cNvSpPr>
          <p:nvPr/>
        </p:nvSpPr>
        <p:spPr bwMode="auto">
          <a:xfrm>
            <a:off x="4714875" y="500063"/>
            <a:ext cx="40719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latin typeface="Times New Roman" pitchFamily="18" charset="0"/>
                <a:cs typeface="Times New Roman" pitchFamily="18" charset="0"/>
              </a:rPr>
              <a:t>ÚVOD</a:t>
            </a:r>
            <a:endParaRPr lang="cs-CZ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85750" y="1928813"/>
            <a:ext cx="4071938" cy="22463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000" dirty="0">
                <a:latin typeface="+mn-lt"/>
              </a:rPr>
              <a:t>Všechny kapitoly uvedené nadpisem 1. řádu musí vždy </a:t>
            </a:r>
            <a:r>
              <a:rPr lang="cs-CZ" sz="2000" b="1" dirty="0">
                <a:solidFill>
                  <a:srgbClr val="FF0000"/>
                </a:solidFill>
                <a:latin typeface="+mn-lt"/>
              </a:rPr>
              <a:t>začínat na nové, samostatné stránce!</a:t>
            </a:r>
            <a:r>
              <a:rPr lang="cs-CZ" sz="2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2000" dirty="0">
                <a:latin typeface="+mn-lt"/>
              </a:rPr>
              <a:t>A to i v </a:t>
            </a:r>
            <a:r>
              <a:rPr lang="cs-CZ" sz="2000" dirty="0" smtClean="0">
                <a:latin typeface="+mn-lt"/>
              </a:rPr>
              <a:t>případě</a:t>
            </a:r>
            <a:r>
              <a:rPr lang="cs-CZ" sz="2000" dirty="0">
                <a:latin typeface="+mn-lt"/>
              </a:rPr>
              <a:t>, </a:t>
            </a:r>
            <a:endParaRPr lang="cs-CZ" sz="2000" dirty="0" smtClean="0">
              <a:latin typeface="+mn-lt"/>
            </a:endParaRPr>
          </a:p>
          <a:p>
            <a:pPr>
              <a:defRPr/>
            </a:pPr>
            <a:r>
              <a:rPr lang="cs-CZ" sz="2000" dirty="0" smtClean="0">
                <a:latin typeface="+mn-lt"/>
              </a:rPr>
              <a:t>pokud </a:t>
            </a:r>
            <a:r>
              <a:rPr lang="cs-CZ" sz="2000" dirty="0">
                <a:latin typeface="+mn-lt"/>
              </a:rPr>
              <a:t>by z předchozí kapitoly zasahovalo na danou stránku jediné slovo. </a:t>
            </a:r>
            <a:endParaRPr lang="cs-CZ" sz="20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48135" name="TextovéPole 9"/>
          <p:cNvSpPr txBox="1">
            <a:spLocks noChangeArrowheads="1"/>
          </p:cNvSpPr>
          <p:nvPr/>
        </p:nvSpPr>
        <p:spPr bwMode="auto">
          <a:xfrm>
            <a:off x="6572250" y="6357938"/>
            <a:ext cx="5000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- 9-</a:t>
            </a:r>
          </a:p>
        </p:txBody>
      </p:sp>
      <p:sp>
        <p:nvSpPr>
          <p:cNvPr id="48137" name="TextovéPole 6"/>
          <p:cNvSpPr txBox="1">
            <a:spLocks noChangeArrowheads="1"/>
          </p:cNvSpPr>
          <p:nvPr/>
        </p:nvSpPr>
        <p:spPr bwMode="auto">
          <a:xfrm>
            <a:off x="4714875" y="4376738"/>
            <a:ext cx="40719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latin typeface="Times New Roman" pitchFamily="18" charset="0"/>
                <a:cs typeface="Times New Roman" pitchFamily="18" charset="0"/>
              </a:rPr>
              <a:t>1 TEORETICKÁ ČÁST</a:t>
            </a:r>
            <a:endParaRPr lang="cs-CZ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5072066" y="2357430"/>
            <a:ext cx="312111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ŠPATNĚ!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500563" y="214313"/>
            <a:ext cx="4500562" cy="6500812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9155" name="TextovéPole 1"/>
          <p:cNvSpPr txBox="1">
            <a:spLocks noChangeArrowheads="1"/>
          </p:cNvSpPr>
          <p:nvPr/>
        </p:nvSpPr>
        <p:spPr bwMode="auto">
          <a:xfrm>
            <a:off x="214313" y="214313"/>
            <a:ext cx="364331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/>
              <a:t>Zásady pro vypracování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14313" y="1285875"/>
            <a:ext cx="407193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7030A0"/>
                </a:solidFill>
                <a:latin typeface="+mn-lt"/>
              </a:rPr>
              <a:t>Psaní textu</a:t>
            </a:r>
          </a:p>
        </p:txBody>
      </p:sp>
      <p:sp>
        <p:nvSpPr>
          <p:cNvPr id="49157" name="TextovéPole 9"/>
          <p:cNvSpPr txBox="1">
            <a:spLocks noChangeArrowheads="1"/>
          </p:cNvSpPr>
          <p:nvPr/>
        </p:nvSpPr>
        <p:spPr bwMode="auto">
          <a:xfrm>
            <a:off x="6572250" y="6357938"/>
            <a:ext cx="5000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- 48-</a:t>
            </a:r>
          </a:p>
        </p:txBody>
      </p:sp>
      <p:sp>
        <p:nvSpPr>
          <p:cNvPr id="49159" name="TextovéPole 15"/>
          <p:cNvSpPr txBox="1">
            <a:spLocks noChangeArrowheads="1"/>
          </p:cNvSpPr>
          <p:nvPr/>
        </p:nvSpPr>
        <p:spPr bwMode="auto">
          <a:xfrm>
            <a:off x="4714875" y="857250"/>
            <a:ext cx="40005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>
                <a:latin typeface="Times New Roman" pitchFamily="18" charset="0"/>
                <a:cs typeface="Times New Roman" pitchFamily="18" charset="0"/>
              </a:rPr>
              <a:t>     Před vlastním provedením výzkumu jsme dotazník zadali skupině deseti náhodně vybraných respondentů, kterým jsme dali dotazník k vyplnění. Poté jsme výsledky vyhodnotili a na jejich základě jsme upravili původní znění dotazníků tak, že formulace některých položek jsme zjednodušili.</a:t>
            </a:r>
          </a:p>
        </p:txBody>
      </p:sp>
      <p:sp>
        <p:nvSpPr>
          <p:cNvPr id="49160" name="TextovéPole 15"/>
          <p:cNvSpPr txBox="1">
            <a:spLocks noChangeArrowheads="1"/>
          </p:cNvSpPr>
          <p:nvPr/>
        </p:nvSpPr>
        <p:spPr bwMode="auto">
          <a:xfrm>
            <a:off x="4714875" y="2714625"/>
            <a:ext cx="40005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Před vlastním provedením výzkumu byl dotazník zadán skupině deseti náhodně vybraných respondentů, kteří obdrželi dotazník k vyplnění. Poté byly výsledky vyhodnoceny a na jejich základě došlo k úpravě původního znění dotazníků tak, že formulace některých položek byly zjednodušeny.</a:t>
            </a:r>
          </a:p>
        </p:txBody>
      </p:sp>
      <p:sp>
        <p:nvSpPr>
          <p:cNvPr id="49161" name="TextovéPole 15"/>
          <p:cNvSpPr txBox="1">
            <a:spLocks noChangeArrowheads="1"/>
          </p:cNvSpPr>
          <p:nvPr/>
        </p:nvSpPr>
        <p:spPr bwMode="auto">
          <a:xfrm>
            <a:off x="4714875" y="4572000"/>
            <a:ext cx="40005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Před vlastním provedením výzkumu jsem dotazník zadal skupině deseti náhodně vybraných respondentů, kterým jsem dal dotazník k vyplnění. Poté jsem výsledky vyhodnotil a na jejich základě jsem upravil původní znění dotazníků tak, že formulace některých položek jsem zjednodušil.</a:t>
            </a:r>
          </a:p>
        </p:txBody>
      </p:sp>
      <p:sp>
        <p:nvSpPr>
          <p:cNvPr id="49162" name="TextovéPole 6"/>
          <p:cNvSpPr txBox="1">
            <a:spLocks noChangeArrowheads="1"/>
          </p:cNvSpPr>
          <p:nvPr/>
        </p:nvSpPr>
        <p:spPr bwMode="auto">
          <a:xfrm>
            <a:off x="4714875" y="500063"/>
            <a:ext cx="23574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>
                <a:latin typeface="Times New Roman" pitchFamily="18" charset="0"/>
                <a:cs typeface="Times New Roman" pitchFamily="18" charset="0"/>
              </a:rPr>
              <a:t>1. příklad</a:t>
            </a:r>
          </a:p>
        </p:txBody>
      </p:sp>
      <p:sp>
        <p:nvSpPr>
          <p:cNvPr id="49163" name="TextovéPole 6"/>
          <p:cNvSpPr txBox="1">
            <a:spLocks noChangeArrowheads="1"/>
          </p:cNvSpPr>
          <p:nvPr/>
        </p:nvSpPr>
        <p:spPr bwMode="auto">
          <a:xfrm>
            <a:off x="4714875" y="2406650"/>
            <a:ext cx="23574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>
                <a:latin typeface="Times New Roman" pitchFamily="18" charset="0"/>
                <a:cs typeface="Times New Roman" pitchFamily="18" charset="0"/>
              </a:rPr>
              <a:t>2. příklad</a:t>
            </a:r>
          </a:p>
        </p:txBody>
      </p:sp>
      <p:sp>
        <p:nvSpPr>
          <p:cNvPr id="49164" name="TextovéPole 6"/>
          <p:cNvSpPr txBox="1">
            <a:spLocks noChangeArrowheads="1"/>
          </p:cNvSpPr>
          <p:nvPr/>
        </p:nvSpPr>
        <p:spPr bwMode="auto">
          <a:xfrm>
            <a:off x="4714875" y="4264025"/>
            <a:ext cx="23574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>
                <a:latin typeface="Times New Roman" pitchFamily="18" charset="0"/>
                <a:cs typeface="Times New Roman" pitchFamily="18" charset="0"/>
              </a:rPr>
              <a:t>3. příklad</a:t>
            </a:r>
          </a:p>
        </p:txBody>
      </p:sp>
      <p:sp>
        <p:nvSpPr>
          <p:cNvPr id="49165" name="Obdélník 22"/>
          <p:cNvSpPr>
            <a:spLocks noChangeArrowheads="1"/>
          </p:cNvSpPr>
          <p:nvPr/>
        </p:nvSpPr>
        <p:spPr bwMode="auto">
          <a:xfrm>
            <a:off x="8216900" y="1863725"/>
            <a:ext cx="6413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4000" b="1">
                <a:solidFill>
                  <a:srgbClr val="00CC00"/>
                </a:solidFill>
                <a:sym typeface="Wingdings 2" pitchFamily="18" charset="2"/>
              </a:rPr>
              <a:t></a:t>
            </a:r>
            <a:endParaRPr lang="cs-CZ" sz="4000">
              <a:solidFill>
                <a:srgbClr val="00CC00"/>
              </a:solidFill>
            </a:endParaRPr>
          </a:p>
        </p:txBody>
      </p:sp>
      <p:sp>
        <p:nvSpPr>
          <p:cNvPr id="49166" name="Obdélník 23"/>
          <p:cNvSpPr>
            <a:spLocks noChangeArrowheads="1"/>
          </p:cNvSpPr>
          <p:nvPr/>
        </p:nvSpPr>
        <p:spPr bwMode="auto">
          <a:xfrm>
            <a:off x="8215313" y="3643313"/>
            <a:ext cx="6413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4000" b="1">
                <a:solidFill>
                  <a:srgbClr val="00CC00"/>
                </a:solidFill>
                <a:sym typeface="Wingdings 2" pitchFamily="18" charset="2"/>
              </a:rPr>
              <a:t></a:t>
            </a:r>
            <a:endParaRPr lang="cs-CZ" sz="4000">
              <a:solidFill>
                <a:srgbClr val="00CC00"/>
              </a:solidFill>
            </a:endParaRPr>
          </a:p>
        </p:txBody>
      </p:sp>
      <p:sp>
        <p:nvSpPr>
          <p:cNvPr id="49167" name="Obdélník 24"/>
          <p:cNvSpPr>
            <a:spLocks noChangeArrowheads="1"/>
          </p:cNvSpPr>
          <p:nvPr/>
        </p:nvSpPr>
        <p:spPr bwMode="auto">
          <a:xfrm>
            <a:off x="8216900" y="5500688"/>
            <a:ext cx="6413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4000" b="1">
                <a:solidFill>
                  <a:srgbClr val="FF0000"/>
                </a:solidFill>
                <a:sym typeface="Wingdings 2" pitchFamily="18" charset="2"/>
              </a:rPr>
              <a:t></a:t>
            </a:r>
            <a:endParaRPr lang="cs-CZ" sz="4000">
              <a:solidFill>
                <a:srgbClr val="FF000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14313" y="1857375"/>
            <a:ext cx="4143375" cy="458587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n-lt"/>
              </a:rPr>
              <a:t>Text kvalifikační práce se píše buď v </a:t>
            </a:r>
            <a:r>
              <a:rPr lang="cs-CZ" b="1" dirty="0">
                <a:solidFill>
                  <a:srgbClr val="FF0000"/>
                </a:solidFill>
                <a:latin typeface="+mn-lt"/>
              </a:rPr>
              <a:t>1. osobě čísla množného </a:t>
            </a:r>
            <a:r>
              <a:rPr lang="cs-CZ" dirty="0">
                <a:latin typeface="+mn-lt"/>
              </a:rPr>
              <a:t>(viz </a:t>
            </a:r>
            <a:r>
              <a:rPr lang="cs-CZ" dirty="0" smtClean="0">
                <a:latin typeface="+mn-lt"/>
              </a:rPr>
              <a:t/>
            </a:r>
            <a:br>
              <a:rPr lang="cs-CZ" dirty="0" smtClean="0">
                <a:latin typeface="+mn-lt"/>
              </a:rPr>
            </a:br>
            <a:r>
              <a:rPr lang="cs-CZ" dirty="0" smtClean="0">
                <a:latin typeface="+mn-lt"/>
              </a:rPr>
              <a:t>1</a:t>
            </a:r>
            <a:r>
              <a:rPr lang="cs-CZ" dirty="0">
                <a:latin typeface="+mn-lt"/>
              </a:rPr>
              <a:t>. příklad), protože práci děláte se svým vedoucím, tedy „my“ </a:t>
            </a:r>
            <a:r>
              <a:rPr lang="cs-CZ" dirty="0">
                <a:solidFill>
                  <a:srgbClr val="003399"/>
                </a:solidFill>
                <a:latin typeface="+mn-lt"/>
              </a:rPr>
              <a:t>(</a:t>
            </a:r>
            <a:r>
              <a:rPr lang="cs-CZ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POZOR!</a:t>
            </a:r>
            <a:r>
              <a:rPr lang="cs-CZ" dirty="0">
                <a:solidFill>
                  <a:srgbClr val="003399"/>
                </a:solidFill>
                <a:latin typeface="+mn-lt"/>
              </a:rPr>
              <a:t> I když jste dívka a vedoucí vaší práce je žena, používá se v textu tzv. nepříznakové neboli generické maskulinum – tedy zjistil</a:t>
            </a:r>
            <a:r>
              <a:rPr lang="cs-CZ" sz="2000" b="1" dirty="0">
                <a:solidFill>
                  <a:srgbClr val="003399"/>
                </a:solidFill>
                <a:latin typeface="+mn-lt"/>
              </a:rPr>
              <a:t>i</a:t>
            </a:r>
            <a:r>
              <a:rPr lang="cs-CZ" dirty="0">
                <a:solidFill>
                  <a:srgbClr val="003399"/>
                </a:solidFill>
                <a:latin typeface="+mn-lt"/>
              </a:rPr>
              <a:t> jsme, vyhodnotil</a:t>
            </a:r>
            <a:r>
              <a:rPr lang="cs-CZ" sz="2000" b="1" dirty="0">
                <a:solidFill>
                  <a:srgbClr val="003399"/>
                </a:solidFill>
                <a:latin typeface="+mn-lt"/>
              </a:rPr>
              <a:t>i</a:t>
            </a:r>
            <a:r>
              <a:rPr lang="cs-CZ" dirty="0">
                <a:solidFill>
                  <a:srgbClr val="003399"/>
                </a:solidFill>
                <a:latin typeface="+mn-lt"/>
              </a:rPr>
              <a:t> jsme atd.)</a:t>
            </a:r>
            <a:r>
              <a:rPr lang="cs-CZ" dirty="0">
                <a:latin typeface="+mn-lt"/>
              </a:rPr>
              <a:t>; nebo v </a:t>
            </a:r>
            <a:r>
              <a:rPr lang="cs-CZ" b="1" dirty="0" smtClean="0">
                <a:solidFill>
                  <a:srgbClr val="FF0000"/>
                </a:solidFill>
                <a:latin typeface="+mn-lt"/>
              </a:rPr>
              <a:t>trpném </a:t>
            </a:r>
            <a:r>
              <a:rPr lang="cs-CZ" b="1" dirty="0">
                <a:solidFill>
                  <a:srgbClr val="FF0000"/>
                </a:solidFill>
                <a:latin typeface="+mn-lt"/>
              </a:rPr>
              <a:t>pasivu </a:t>
            </a:r>
            <a:r>
              <a:rPr lang="cs-CZ" dirty="0">
                <a:latin typeface="+mn-lt"/>
              </a:rPr>
              <a:t>(viz 2. příklad). </a:t>
            </a:r>
            <a:r>
              <a:rPr lang="cs-CZ" dirty="0" smtClean="0">
                <a:latin typeface="+mn-lt"/>
              </a:rPr>
              <a:t>Nejméně obvykle – a většina kateder to nedoporučuje – se používá 1</a:t>
            </a:r>
            <a:r>
              <a:rPr lang="cs-CZ" dirty="0">
                <a:latin typeface="+mn-lt"/>
              </a:rPr>
              <a:t>. osoba </a:t>
            </a:r>
            <a:r>
              <a:rPr lang="cs-CZ" dirty="0" smtClean="0">
                <a:latin typeface="+mn-lt"/>
              </a:rPr>
              <a:t>čísla </a:t>
            </a:r>
            <a:r>
              <a:rPr lang="cs-CZ" dirty="0">
                <a:latin typeface="+mn-lt"/>
              </a:rPr>
              <a:t>jednotného (viz 3. příklad), </a:t>
            </a:r>
            <a:r>
              <a:rPr lang="cs-CZ" dirty="0" smtClean="0">
                <a:latin typeface="+mn-lt"/>
              </a:rPr>
              <a:t>ani </a:t>
            </a:r>
            <a:r>
              <a:rPr lang="cs-CZ" dirty="0">
                <a:latin typeface="+mn-lt"/>
              </a:rPr>
              <a:t>v případě, kdy vám vedoucí s prací příliš nepomáhá.  </a:t>
            </a:r>
            <a:endParaRPr lang="cs-CZ" b="1" dirty="0">
              <a:solidFill>
                <a:srgbClr val="7030A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ovéPole 1"/>
          <p:cNvSpPr txBox="1">
            <a:spLocks noChangeArrowheads="1"/>
          </p:cNvSpPr>
          <p:nvPr/>
        </p:nvSpPr>
        <p:spPr bwMode="auto">
          <a:xfrm>
            <a:off x="214313" y="214313"/>
            <a:ext cx="364331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/>
              <a:t>Zásady pro vypracování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14313" y="1285875"/>
            <a:ext cx="407193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7030A0"/>
                </a:solidFill>
                <a:latin typeface="+mn-lt"/>
              </a:rPr>
              <a:t>Číslování stránek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85750" y="1928813"/>
            <a:ext cx="3857625" cy="37856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000" dirty="0">
                <a:latin typeface="+mn-lt"/>
              </a:rPr>
              <a:t>Stránky se číslují arabskými číslicemi </a:t>
            </a:r>
            <a:r>
              <a:rPr lang="cs-CZ" sz="2000" dirty="0" smtClean="0">
                <a:latin typeface="+mn-lt"/>
              </a:rPr>
              <a:t>umístěnými: nahoře uprostřed </a:t>
            </a:r>
            <a:r>
              <a:rPr lang="cs-CZ" sz="2000" dirty="0">
                <a:latin typeface="+mn-lt"/>
              </a:rPr>
              <a:t>nebo nahoře na vnějším okraji stránky nebo dole </a:t>
            </a:r>
            <a:r>
              <a:rPr lang="cs-CZ" sz="2000" dirty="0" smtClean="0">
                <a:latin typeface="+mn-lt"/>
              </a:rPr>
              <a:t>uprostřed </a:t>
            </a:r>
            <a:r>
              <a:rPr lang="cs-CZ" sz="2000" dirty="0">
                <a:latin typeface="+mn-lt"/>
              </a:rPr>
              <a:t>nebo dole na vnějším okraji stránky. Titulní stránka práce ani formální stránky práce se nečíslují. První číslovanou stránkou práce je Obsah. </a:t>
            </a:r>
            <a:r>
              <a:rPr lang="cs-CZ" sz="2000" b="1" dirty="0">
                <a:latin typeface="+mn-lt"/>
              </a:rPr>
              <a:t>Přílohy je možné </a:t>
            </a:r>
            <a:r>
              <a:rPr lang="cs-CZ" sz="2000" b="1" dirty="0" smtClean="0">
                <a:latin typeface="+mn-lt"/>
              </a:rPr>
              <a:t>(a vhodné) číslovat </a:t>
            </a:r>
            <a:r>
              <a:rPr lang="cs-CZ" sz="2000" b="1" dirty="0">
                <a:latin typeface="+mn-lt"/>
              </a:rPr>
              <a:t>zvlášť</a:t>
            </a:r>
            <a:r>
              <a:rPr lang="cs-CZ" sz="2000" dirty="0">
                <a:latin typeface="+mn-lt"/>
              </a:rPr>
              <a:t>.   </a:t>
            </a:r>
            <a:endParaRPr lang="cs-CZ" sz="20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286250" y="285750"/>
            <a:ext cx="2214563" cy="29289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6715125" y="285750"/>
            <a:ext cx="2214563" cy="29289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4286250" y="3429000"/>
            <a:ext cx="2214563" cy="3000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715125" y="3429000"/>
            <a:ext cx="2214563" cy="3000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1209" name="TextovéPole 10"/>
          <p:cNvSpPr txBox="1">
            <a:spLocks noChangeArrowheads="1"/>
          </p:cNvSpPr>
          <p:nvPr/>
        </p:nvSpPr>
        <p:spPr bwMode="auto">
          <a:xfrm>
            <a:off x="5143500" y="285750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sp>
        <p:nvSpPr>
          <p:cNvPr id="51210" name="TextovéPole 11"/>
          <p:cNvSpPr txBox="1">
            <a:spLocks noChangeArrowheads="1"/>
          </p:cNvSpPr>
          <p:nvPr/>
        </p:nvSpPr>
        <p:spPr bwMode="auto">
          <a:xfrm>
            <a:off x="8501063" y="285750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sp>
        <p:nvSpPr>
          <p:cNvPr id="51211" name="TextovéPole 12"/>
          <p:cNvSpPr txBox="1">
            <a:spLocks noChangeArrowheads="1"/>
          </p:cNvSpPr>
          <p:nvPr/>
        </p:nvSpPr>
        <p:spPr bwMode="auto">
          <a:xfrm>
            <a:off x="5214938" y="6121400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sp>
        <p:nvSpPr>
          <p:cNvPr id="51212" name="TextovéPole 13"/>
          <p:cNvSpPr txBox="1">
            <a:spLocks noChangeArrowheads="1"/>
          </p:cNvSpPr>
          <p:nvPr/>
        </p:nvSpPr>
        <p:spPr bwMode="auto">
          <a:xfrm>
            <a:off x="8501063" y="6121400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pic>
        <p:nvPicPr>
          <p:cNvPr id="51213" name="Picture 6" descr="A:\chemíček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3" y="1143000"/>
            <a:ext cx="1285875" cy="117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14" name="Picture 6" descr="A:\chemíček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188" y="1143000"/>
            <a:ext cx="1285875" cy="117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15" name="Picture 6" descr="A:\chemíček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3" y="4286250"/>
            <a:ext cx="1285875" cy="117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16" name="Picture 6" descr="A:\chemíček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188" y="4286250"/>
            <a:ext cx="1285875" cy="117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ovéPole 1"/>
          <p:cNvSpPr txBox="1">
            <a:spLocks noChangeArrowheads="1"/>
          </p:cNvSpPr>
          <p:nvPr/>
        </p:nvSpPr>
        <p:spPr bwMode="auto">
          <a:xfrm>
            <a:off x="357188" y="1143000"/>
            <a:ext cx="36433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/>
              <a:t>Zásady pro vypracování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85750" y="2143125"/>
            <a:ext cx="4071938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7030A0"/>
                </a:solidFill>
                <a:latin typeface="+mn-lt"/>
              </a:rPr>
              <a:t>Vlastní text práce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85750" y="2714625"/>
            <a:ext cx="4643438" cy="3170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000" dirty="0">
                <a:latin typeface="+mn-lt"/>
              </a:rPr>
              <a:t>Styl vlastního textu práce nadefinujte v záložce „Styly“ MS Word jako okénko „Normální“. Grafické stránce práce věnujte náležitou péči. Vizuální dojem je obvykle to první, co na čtenáře z práce působí a také to první, co na práci hodnotí! Nekvalitní formální stránka práce do jisté míry znehodnocuje i její obsah! </a:t>
            </a:r>
            <a:endParaRPr lang="cs-CZ" sz="2000" b="1" dirty="0">
              <a:solidFill>
                <a:srgbClr val="7030A0"/>
              </a:solidFill>
              <a:latin typeface="+mn-lt"/>
            </a:endParaRPr>
          </a:p>
        </p:txBody>
      </p:sp>
      <p:pic>
        <p:nvPicPr>
          <p:cNvPr id="5325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142875"/>
            <a:ext cx="84963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Obdélník 19"/>
          <p:cNvSpPr/>
          <p:nvPr/>
        </p:nvSpPr>
        <p:spPr>
          <a:xfrm>
            <a:off x="5143500" y="1071563"/>
            <a:ext cx="3714750" cy="5643562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5286375" y="1285875"/>
            <a:ext cx="3429000" cy="52625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cs-CZ" sz="1400" dirty="0">
                <a:latin typeface="Cambria" pitchFamily="18" charset="0"/>
              </a:rPr>
              <a:t>     Vlastní text práce definuje okénko „Normální“ v záložce styly. Neexistují  žádná závazná pravidla, který font máte použít. Dodržujte však následující zásady: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cs-CZ" sz="1400" dirty="0">
                <a:latin typeface="Cambria" pitchFamily="18" charset="0"/>
              </a:rPr>
              <a:t>Každý nový odstavec začíná odsazením v rozsahu 5 mezer.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cs-CZ" sz="1400" dirty="0">
                <a:latin typeface="Cambria" pitchFamily="18" charset="0"/>
              </a:rPr>
              <a:t>Používejte řádkování 1,5 aby byl text přehlednější a čtenář si mohl do textu eventuálně vpisovat tužkou poznámky.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cs-CZ" sz="1400" dirty="0">
                <a:latin typeface="Cambria" pitchFamily="18" charset="0"/>
              </a:rPr>
              <a:t>Používejte zarovnání do bloku.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cs-CZ" sz="1400" dirty="0">
                <a:latin typeface="Cambria" pitchFamily="18" charset="0"/>
              </a:rPr>
              <a:t>Nepoužívejte žádných exotických fontů! Optimální je </a:t>
            </a:r>
            <a:r>
              <a:rPr lang="cs-CZ" sz="1400" dirty="0" err="1">
                <a:latin typeface="Cambria" pitchFamily="18" charset="0"/>
              </a:rPr>
              <a:t>Times</a:t>
            </a:r>
            <a:r>
              <a:rPr lang="cs-CZ" sz="1400" dirty="0">
                <a:latin typeface="Cambria" pitchFamily="18" charset="0"/>
              </a:rPr>
              <a:t> New Roman, </a:t>
            </a:r>
            <a:r>
              <a:rPr lang="cs-CZ" sz="1400" dirty="0" err="1">
                <a:latin typeface="Cambria" pitchFamily="18" charset="0"/>
              </a:rPr>
              <a:t>Ariel</a:t>
            </a:r>
            <a:r>
              <a:rPr lang="cs-CZ" sz="1400" dirty="0">
                <a:latin typeface="Cambria" pitchFamily="18" charset="0"/>
              </a:rPr>
              <a:t>, </a:t>
            </a:r>
            <a:r>
              <a:rPr lang="cs-CZ" sz="1400" dirty="0" err="1">
                <a:latin typeface="Cambria" pitchFamily="18" charset="0"/>
              </a:rPr>
              <a:t>Cambria</a:t>
            </a:r>
            <a:r>
              <a:rPr lang="cs-CZ" sz="1400" dirty="0">
                <a:latin typeface="Cambria" pitchFamily="18" charset="0"/>
              </a:rPr>
              <a:t>, </a:t>
            </a:r>
            <a:r>
              <a:rPr lang="cs-CZ" sz="1400" dirty="0" err="1">
                <a:latin typeface="Cambria" pitchFamily="18" charset="0"/>
              </a:rPr>
              <a:t>Calibri</a:t>
            </a:r>
            <a:r>
              <a:rPr lang="cs-CZ" sz="1400" dirty="0">
                <a:latin typeface="Cambria" pitchFamily="18" charset="0"/>
              </a:rPr>
              <a:t>. 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cs-CZ" sz="1400" dirty="0">
                <a:latin typeface="Cambria" pitchFamily="18" charset="0"/>
              </a:rPr>
              <a:t>Velikost písma normálního textu by měla být 12 </a:t>
            </a:r>
            <a:r>
              <a:rPr lang="cs-CZ" sz="1400" dirty="0" err="1">
                <a:latin typeface="Cambria" pitchFamily="18" charset="0"/>
              </a:rPr>
              <a:t>pt</a:t>
            </a:r>
            <a:r>
              <a:rPr lang="cs-CZ" sz="1400" dirty="0">
                <a:latin typeface="Cambria" pitchFamily="18" charset="0"/>
              </a:rPr>
              <a:t>.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cs-CZ" sz="1400" dirty="0">
                <a:latin typeface="Cambria" pitchFamily="18" charset="0"/>
              </a:rPr>
              <a:t>Šetřete s přílišným zvýrazňováním textu pomocí </a:t>
            </a:r>
            <a:r>
              <a:rPr lang="cs-CZ" sz="1400" b="1" dirty="0" err="1">
                <a:latin typeface="Cambria" pitchFamily="18" charset="0"/>
              </a:rPr>
              <a:t>boldu</a:t>
            </a:r>
            <a:r>
              <a:rPr lang="cs-CZ" sz="1400" dirty="0">
                <a:latin typeface="Cambria" pitchFamily="18" charset="0"/>
              </a:rPr>
              <a:t>, </a:t>
            </a:r>
            <a:r>
              <a:rPr lang="cs-CZ" sz="1400" i="1" dirty="0">
                <a:latin typeface="Cambria" pitchFamily="18" charset="0"/>
              </a:rPr>
              <a:t>kurzívy</a:t>
            </a:r>
            <a:r>
              <a:rPr lang="cs-CZ" sz="1400" dirty="0">
                <a:latin typeface="Cambria" pitchFamily="18" charset="0"/>
              </a:rPr>
              <a:t> nebo </a:t>
            </a:r>
            <a:r>
              <a:rPr lang="cs-CZ" sz="1400" u="sng" dirty="0">
                <a:latin typeface="Cambria" pitchFamily="18" charset="0"/>
              </a:rPr>
              <a:t>podtržení</a:t>
            </a:r>
            <a:r>
              <a:rPr lang="cs-CZ" sz="1400" dirty="0">
                <a:latin typeface="Cambria" pitchFamily="18" charset="0"/>
              </a:rPr>
              <a:t>.  Nepíšete skripta. 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cs-CZ" sz="1400" dirty="0">
                <a:latin typeface="Cambria" pitchFamily="18" charset="0"/>
              </a:rPr>
              <a:t>Vhodné je použít funkci „Dělení slov“. Zamezí velkým mezerám mezi slovy a umísťováním předložek na konec řádků. 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cs-CZ" sz="1400" dirty="0">
                <a:latin typeface="Cambria" pitchFamily="18" charset="0"/>
              </a:rPr>
              <a:t>Dbejte na zásady českého pravopisu!</a:t>
            </a:r>
            <a:endParaRPr lang="cs-CZ" sz="16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ovéPole 1"/>
          <p:cNvSpPr txBox="1">
            <a:spLocks noChangeArrowheads="1"/>
          </p:cNvSpPr>
          <p:nvPr/>
        </p:nvSpPr>
        <p:spPr bwMode="auto">
          <a:xfrm>
            <a:off x="357188" y="285750"/>
            <a:ext cx="36433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/>
              <a:t>Zásady pro vypracování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57188" y="1285875"/>
            <a:ext cx="407193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7030A0"/>
                </a:solidFill>
                <a:latin typeface="+mn-lt"/>
              </a:rPr>
              <a:t>Obrázky</a:t>
            </a:r>
          </a:p>
        </p:txBody>
      </p:sp>
      <p:sp>
        <p:nvSpPr>
          <p:cNvPr id="9" name="Obdélník 8"/>
          <p:cNvSpPr/>
          <p:nvPr/>
        </p:nvSpPr>
        <p:spPr>
          <a:xfrm>
            <a:off x="4500563" y="214313"/>
            <a:ext cx="4500562" cy="65008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4643438" y="357188"/>
            <a:ext cx="4214812" cy="3540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Jeden obrázek nahradí tisíc slov. Tato moudrost je stále platná, ale při zařazování obrázků do textu je nutné zvážit následující: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Je skutečně nutné zařadit obrázek do textu? Nebyl by vhodnější v příloze?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Nakolik pomůže obrázek objasnit smysl textu?</a:t>
            </a:r>
          </a:p>
          <a:p>
            <a:pPr marL="342900" indent="-342900" algn="just">
              <a:defRPr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Pokud do práce vkládáme více obrázků, je potřeba je očíslovat. Tak na ně můžete později odkazovat z textu i v seznamu obrázků a tabulek na konci práce, pokud těchto grafických prvků máte více a seznam psát budete. Titulek, který charakterizuje obrázek, společně s číslem umisťujeme nad obrázek. Obrázky značíme arabskými číslicemi a popisem umístěným nad obrázek:</a:t>
            </a:r>
          </a:p>
          <a:p>
            <a:pPr algn="just">
              <a:defRPr/>
            </a:pPr>
            <a:endParaRPr lang="cs-CZ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Obr. 1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Gaussova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křivka rozložení IQ v populaci 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57188" y="1857375"/>
            <a:ext cx="4000500" cy="3724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n-lt"/>
              </a:rPr>
              <a:t>Obrázek umístěný v textu by měl zaujímat max. třetinu stránky. Větší obrázky již patří do příloh. Nepoužívejte obrázky formátů .</a:t>
            </a:r>
            <a:r>
              <a:rPr lang="cs-CZ" dirty="0" err="1">
                <a:latin typeface="+mn-lt"/>
              </a:rPr>
              <a:t>bmp</a:t>
            </a:r>
            <a:r>
              <a:rPr lang="cs-CZ" dirty="0">
                <a:latin typeface="+mn-lt"/>
              </a:rPr>
              <a:t> a .</a:t>
            </a:r>
            <a:r>
              <a:rPr lang="cs-CZ" dirty="0" err="1">
                <a:latin typeface="+mn-lt"/>
              </a:rPr>
              <a:t>tiff</a:t>
            </a:r>
            <a:r>
              <a:rPr lang="cs-CZ" dirty="0">
                <a:latin typeface="+mn-lt"/>
              </a:rPr>
              <a:t>, neboť představují veliké objemy dat. Pod obrázek, zejména jde-li o graf s řadou zkratek a symbolů, je vhodné umístit vysvětlivky, kde symboliku použitou v grafu vysvětlíte. Je-li obrázek převzatý, nezapomeňte citovat jeho zdroj. Obrázky není nutné rámovat. </a:t>
            </a:r>
            <a:endParaRPr lang="cs-CZ" sz="2000" b="1" dirty="0">
              <a:solidFill>
                <a:srgbClr val="7030A0"/>
              </a:solidFill>
              <a:latin typeface="+mn-lt"/>
            </a:endParaRPr>
          </a:p>
        </p:txBody>
      </p:sp>
      <p:pic>
        <p:nvPicPr>
          <p:cNvPr id="5530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3" y="3805238"/>
            <a:ext cx="3429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5" name="TextovéPole 11"/>
          <p:cNvSpPr txBox="1">
            <a:spLocks noChangeArrowheads="1"/>
          </p:cNvSpPr>
          <p:nvPr/>
        </p:nvSpPr>
        <p:spPr bwMode="auto">
          <a:xfrm>
            <a:off x="4857750" y="5835650"/>
            <a:ext cx="38576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i="1">
                <a:latin typeface="Times New Roman" pitchFamily="18" charset="0"/>
                <a:cs typeface="Times New Roman" pitchFamily="18" charset="0"/>
              </a:rPr>
              <a:t>Vysvětlivky:</a:t>
            </a:r>
          </a:p>
        </p:txBody>
      </p:sp>
      <p:sp>
        <p:nvSpPr>
          <p:cNvPr id="55306" name="TextovéPole 9"/>
          <p:cNvSpPr txBox="1">
            <a:spLocks noChangeArrowheads="1"/>
          </p:cNvSpPr>
          <p:nvPr/>
        </p:nvSpPr>
        <p:spPr bwMode="auto">
          <a:xfrm>
            <a:off x="6572250" y="6357938"/>
            <a:ext cx="5000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- 63-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ovéPole 1"/>
          <p:cNvSpPr txBox="1">
            <a:spLocks noChangeArrowheads="1"/>
          </p:cNvSpPr>
          <p:nvPr/>
        </p:nvSpPr>
        <p:spPr bwMode="auto">
          <a:xfrm>
            <a:off x="357188" y="1143000"/>
            <a:ext cx="36433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/>
              <a:t>Zásady pro vypracování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85750" y="2143125"/>
            <a:ext cx="4071938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7030A0"/>
                </a:solidFill>
                <a:latin typeface="+mn-lt"/>
              </a:rPr>
              <a:t>Nadpisy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85750" y="2781300"/>
            <a:ext cx="4643438" cy="286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000" dirty="0">
                <a:latin typeface="+mn-lt"/>
              </a:rPr>
              <a:t>V záložce „Styly“ MS Word nadefinujte vzhled normálního textu a cca 4 řádů nadpisů. Jednotlivé řády nadpisů by se měly vizuálně lišit. Nadpisy by měly být odlišné od normálního textu. Nadefinování stylů vám usnadní práci a umožní automatické vygenerování obsahu. </a:t>
            </a:r>
            <a:endParaRPr lang="cs-CZ" sz="2000" b="1" dirty="0">
              <a:solidFill>
                <a:srgbClr val="7030A0"/>
              </a:solidFill>
              <a:latin typeface="+mn-lt"/>
            </a:endParaRPr>
          </a:p>
        </p:txBody>
      </p:sp>
      <p:pic>
        <p:nvPicPr>
          <p:cNvPr id="5222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142875"/>
            <a:ext cx="84963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Obdélník 19"/>
          <p:cNvSpPr/>
          <p:nvPr/>
        </p:nvSpPr>
        <p:spPr>
          <a:xfrm>
            <a:off x="5143500" y="1285875"/>
            <a:ext cx="3714750" cy="50720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2231" name="TextovéPole 20"/>
          <p:cNvSpPr txBox="1">
            <a:spLocks noChangeArrowheads="1"/>
          </p:cNvSpPr>
          <p:nvPr/>
        </p:nvSpPr>
        <p:spPr bwMode="auto">
          <a:xfrm>
            <a:off x="5286375" y="1643063"/>
            <a:ext cx="3357563" cy="326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latin typeface="Cambria" pitchFamily="18" charset="0"/>
              </a:rPr>
              <a:t>1 NADPIS PRVNÍHO ŘÁDU</a:t>
            </a:r>
          </a:p>
          <a:p>
            <a:endParaRPr lang="cs-CZ" sz="1600" b="1">
              <a:latin typeface="Cambria" pitchFamily="18" charset="0"/>
            </a:endParaRPr>
          </a:p>
          <a:p>
            <a:r>
              <a:rPr lang="cs-CZ" sz="1600" b="1">
                <a:latin typeface="Cambria" pitchFamily="18" charset="0"/>
              </a:rPr>
              <a:t>1.1 Nadpis druhého řádu</a:t>
            </a:r>
          </a:p>
          <a:p>
            <a:endParaRPr lang="cs-CZ" sz="1600" b="1">
              <a:latin typeface="Cambria" pitchFamily="18" charset="0"/>
            </a:endParaRPr>
          </a:p>
          <a:p>
            <a:r>
              <a:rPr lang="cs-CZ" sz="1400" b="1">
                <a:latin typeface="Cambria" pitchFamily="18" charset="0"/>
              </a:rPr>
              <a:t>1.1.1</a:t>
            </a:r>
            <a:r>
              <a:rPr lang="cs-CZ" sz="1600" b="1">
                <a:latin typeface="Cambria" pitchFamily="18" charset="0"/>
              </a:rPr>
              <a:t> </a:t>
            </a:r>
            <a:r>
              <a:rPr lang="cs-CZ" sz="1400" b="1">
                <a:latin typeface="Cambria" pitchFamily="18" charset="0"/>
              </a:rPr>
              <a:t>NADPIS TŘETÍHO ŘÁDU</a:t>
            </a:r>
          </a:p>
          <a:p>
            <a:endParaRPr lang="cs-CZ" sz="1400" b="1">
              <a:latin typeface="Cambria" pitchFamily="18" charset="0"/>
            </a:endParaRPr>
          </a:p>
          <a:p>
            <a:r>
              <a:rPr lang="cs-CZ" sz="1400" b="1">
                <a:latin typeface="Cambria" pitchFamily="18" charset="0"/>
              </a:rPr>
              <a:t>1.1.1.1 Nadpis čtvrtého řádu</a:t>
            </a:r>
          </a:p>
          <a:p>
            <a:endParaRPr lang="cs-CZ" sz="1400" b="1">
              <a:latin typeface="Cambria" pitchFamily="18" charset="0"/>
            </a:endParaRPr>
          </a:p>
          <a:p>
            <a:pPr algn="just"/>
            <a:r>
              <a:rPr lang="cs-CZ" sz="1400">
                <a:latin typeface="Cambria" pitchFamily="18" charset="0"/>
              </a:rPr>
              <a:t>     Normální text práce. Tento systém umožňuje dobré vizuální rozlišení jednotlivých nadpisů a jejich odlišení od vlastního textu práce. Celá práce pak vypadá přehledně a čtenáři se v ní lépe orientují. </a:t>
            </a:r>
            <a:endParaRPr lang="cs-CZ" sz="1600">
              <a:latin typeface="Cambria" pitchFamily="18" charset="0"/>
            </a:endParaRPr>
          </a:p>
        </p:txBody>
      </p:sp>
      <p:sp>
        <p:nvSpPr>
          <p:cNvPr id="52233" name="TextovéPole 9"/>
          <p:cNvSpPr txBox="1">
            <a:spLocks noChangeArrowheads="1"/>
          </p:cNvSpPr>
          <p:nvPr/>
        </p:nvSpPr>
        <p:spPr bwMode="auto">
          <a:xfrm>
            <a:off x="6858000" y="6000750"/>
            <a:ext cx="5000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- 31-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Příprava Bc. práce </a:t>
            </a:r>
          </a:p>
          <a:p>
            <a:r>
              <a:rPr lang="cs-CZ" dirty="0" smtClean="0"/>
              <a:t>Základní náležitosti psaní Bc. práce včetně poznámek k chybám </a:t>
            </a:r>
          </a:p>
          <a:p>
            <a:r>
              <a:rPr lang="cs-CZ" dirty="0" smtClean="0"/>
              <a:t>Posudek vedoucího</a:t>
            </a:r>
          </a:p>
          <a:p>
            <a:r>
              <a:rPr lang="cs-CZ" dirty="0" smtClean="0"/>
              <a:t>Posudek oponenta</a:t>
            </a:r>
          </a:p>
          <a:p>
            <a:r>
              <a:rPr lang="cs-CZ" dirty="0" smtClean="0"/>
              <a:t>Obhajoba Bc. práce před komisí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prezentace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ovéPole 1"/>
          <p:cNvSpPr txBox="1">
            <a:spLocks noChangeArrowheads="1"/>
          </p:cNvSpPr>
          <p:nvPr/>
        </p:nvSpPr>
        <p:spPr bwMode="auto">
          <a:xfrm>
            <a:off x="357188" y="285750"/>
            <a:ext cx="36433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/>
              <a:t>Zásady pro vypracování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57188" y="1285875"/>
            <a:ext cx="407193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7030A0"/>
                </a:solidFill>
                <a:latin typeface="+mn-lt"/>
              </a:rPr>
              <a:t>Tabulky</a:t>
            </a:r>
          </a:p>
        </p:txBody>
      </p:sp>
      <p:sp>
        <p:nvSpPr>
          <p:cNvPr id="9" name="Obdélník 8"/>
          <p:cNvSpPr/>
          <p:nvPr/>
        </p:nvSpPr>
        <p:spPr>
          <a:xfrm>
            <a:off x="4500563" y="214313"/>
            <a:ext cx="4500562" cy="65008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4643438" y="357188"/>
            <a:ext cx="4214812" cy="41862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Prezentace dat v tabulkách je vhodná tam, kde je potřeba přehledně ukázat strukturovaná data. Při sestavování tabulek dbejte těchto zásad: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Každá tabulka musí být sama o sobě srozumitelná (i bez použití textu, do něhož patří).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 každém poli tabulky se uvádí jen jedno číslo nebo znak.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Přednost znázornění se řídí předpokládaným zájmem uživatele.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 tabulce by se neměly používat rozdílné měrné jednotky (kombinace dvou jednotek téže veličiny – např. cm a m).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Je třeba volit vhodný typ písma.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Obsahuje-li tabulka větší počet sloupců a řádků, je žádoucí je očíslovat.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Tabulky se značí obvykle římskými číslicemi a popisem umístěnými nad tabulku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342900" indent="-342900" algn="just">
              <a:buFontTx/>
              <a:buAutoNum type="arabicPeriod"/>
              <a:defRPr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Tab. VII Přehled základních poruch dle MKN 10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57188" y="1857375"/>
            <a:ext cx="4000500" cy="3724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n-lt"/>
              </a:rPr>
              <a:t>Pro použití tabulek platí analogická pravidla jako pro použití obrázků. Rozsáhlé tabulky patří do příloh. Pokud je tabulka, nebo údaje v ní uvedené převzaté, je nutné ocitovat zdroj. Použitou symboliku je opět možné objasnit ve vysvětlivkách. </a:t>
            </a:r>
            <a:r>
              <a:rPr lang="cs-CZ" dirty="0">
                <a:solidFill>
                  <a:srgbClr val="FF0000"/>
                </a:solidFill>
                <a:latin typeface="+mn-lt"/>
              </a:rPr>
              <a:t>Údaje v tabulkách, grafech a v textu by se neměly opakovat</a:t>
            </a:r>
            <a:r>
              <a:rPr lang="cs-CZ" dirty="0">
                <a:latin typeface="+mn-lt"/>
              </a:rPr>
              <a:t>! V tabulce neplýtvejte barvami – obvykle pouze znesnadníte čitelnost údajů.  </a:t>
            </a:r>
            <a:endParaRPr lang="cs-CZ" sz="20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56328" name="TextovéPole 9"/>
          <p:cNvSpPr txBox="1">
            <a:spLocks noChangeArrowheads="1"/>
          </p:cNvSpPr>
          <p:nvPr/>
        </p:nvSpPr>
        <p:spPr bwMode="auto">
          <a:xfrm>
            <a:off x="6572250" y="6357938"/>
            <a:ext cx="5000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- 68-</a:t>
            </a:r>
          </a:p>
        </p:txBody>
      </p:sp>
      <p:graphicFrame>
        <p:nvGraphicFramePr>
          <p:cNvPr id="14" name="Tabulka 13"/>
          <p:cNvGraphicFramePr>
            <a:graphicFrameLocks noGrp="1"/>
          </p:cNvGraphicFramePr>
          <p:nvPr/>
        </p:nvGraphicFramePr>
        <p:xfrm>
          <a:off x="4786313" y="4500563"/>
          <a:ext cx="4000500" cy="1503365"/>
        </p:xfrm>
        <a:graphic>
          <a:graphicData uri="http://schemas.openxmlformats.org/drawingml/2006/table">
            <a:tbl>
              <a:tblPr/>
              <a:tblGrid>
                <a:gridCol w="2000250"/>
                <a:gridCol w="2000250"/>
              </a:tblGrid>
              <a:tr h="20319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SYNDROM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OZNAČENÍ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akutní intoxikace                   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F1x.0.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škodlivé užívání                     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F1x.1.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syndrom závislosti                 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F1x.2.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odvykací stav                         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F1x.3.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odvykací stav s deliriem                        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F1x.4.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psychotická porucha             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F1x.5.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amnestický syndrom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F1x.6.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6358" name="TextovéPole 15"/>
          <p:cNvSpPr txBox="1">
            <a:spLocks noChangeArrowheads="1"/>
          </p:cNvSpPr>
          <p:nvPr/>
        </p:nvSpPr>
        <p:spPr bwMode="auto">
          <a:xfrm>
            <a:off x="4714875" y="6010275"/>
            <a:ext cx="3857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i="1">
                <a:latin typeface="Times New Roman" pitchFamily="18" charset="0"/>
                <a:cs typeface="Times New Roman" pitchFamily="18" charset="0"/>
              </a:rPr>
              <a:t>Vysvětlivky: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ovéPole 1"/>
          <p:cNvSpPr txBox="1">
            <a:spLocks noChangeArrowheads="1"/>
          </p:cNvSpPr>
          <p:nvPr/>
        </p:nvSpPr>
        <p:spPr bwMode="auto">
          <a:xfrm>
            <a:off x="357188" y="285750"/>
            <a:ext cx="36433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/>
              <a:t>Zásady pro vypracování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57188" y="1285875"/>
            <a:ext cx="407193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7030A0"/>
                </a:solidFill>
                <a:latin typeface="+mn-lt"/>
              </a:rPr>
              <a:t>Odkazy v textu</a:t>
            </a:r>
          </a:p>
        </p:txBody>
      </p:sp>
      <p:sp>
        <p:nvSpPr>
          <p:cNvPr id="9" name="Obdélník 8"/>
          <p:cNvSpPr/>
          <p:nvPr/>
        </p:nvSpPr>
        <p:spPr>
          <a:xfrm>
            <a:off x="4500563" y="214313"/>
            <a:ext cx="4500562" cy="65008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7349" name="TextovéPole 9"/>
          <p:cNvSpPr txBox="1">
            <a:spLocks noChangeArrowheads="1"/>
          </p:cNvSpPr>
          <p:nvPr/>
        </p:nvSpPr>
        <p:spPr bwMode="auto">
          <a:xfrm>
            <a:off x="4643438" y="357188"/>
            <a:ext cx="4214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57188" y="1857375"/>
            <a:ext cx="4000500" cy="3724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n-lt"/>
              </a:rPr>
              <a:t>Pomocí odkazů v textu označujete části textu, které jste do práce převzali z informačních zdrojů. Zároveň uvádíte, ze kterých zdrojů jste odkaz čerpali. To lze udělat dvojím způsobem. Prvním z nich je pomocí horního indexu a </a:t>
            </a:r>
            <a:r>
              <a:rPr lang="cs-CZ" b="1" dirty="0">
                <a:solidFill>
                  <a:srgbClr val="FF0000"/>
                </a:solidFill>
                <a:latin typeface="+mn-lt"/>
              </a:rPr>
              <a:t>poznámky pod čarou</a:t>
            </a:r>
            <a:r>
              <a:rPr lang="cs-CZ" dirty="0">
                <a:latin typeface="+mn-lt"/>
              </a:rPr>
              <a:t>. Vkládání čísel poznámek je v MS Word automatické. Součástí odkazu pod čarou je i uvedení čísla konkrétní stánky, na které se citovaný text nachází. </a:t>
            </a:r>
            <a:endParaRPr lang="cs-CZ" sz="20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57351" name="TextovéPole 9"/>
          <p:cNvSpPr txBox="1">
            <a:spLocks noChangeArrowheads="1"/>
          </p:cNvSpPr>
          <p:nvPr/>
        </p:nvSpPr>
        <p:spPr bwMode="auto">
          <a:xfrm>
            <a:off x="6572250" y="6357938"/>
            <a:ext cx="5000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- 68-</a:t>
            </a:r>
          </a:p>
        </p:txBody>
      </p:sp>
      <p:sp>
        <p:nvSpPr>
          <p:cNvPr id="57352" name="TextovéPole 11"/>
          <p:cNvSpPr txBox="1">
            <a:spLocks noChangeArrowheads="1"/>
          </p:cNvSpPr>
          <p:nvPr/>
        </p:nvSpPr>
        <p:spPr bwMode="auto">
          <a:xfrm>
            <a:off x="4643438" y="428625"/>
            <a:ext cx="42148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>
                <a:latin typeface="Times New Roman" pitchFamily="18" charset="0"/>
                <a:cs typeface="Times New Roman" pitchFamily="18" charset="0"/>
              </a:rPr>
              <a:t>     Syndrom závislosti lze definovat jako soubor psychických (kognitivních, emočních, behaviorálních) a somatických změn, které se rozvinuly v důsledku opakovaného užívání psychoaktivní látky</a:t>
            </a:r>
            <a:r>
              <a:rPr lang="cs-CZ" sz="1400" baseline="30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140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cxnSp>
        <p:nvCxnSpPr>
          <p:cNvPr id="18" name="Přímá spojovací čára 17"/>
          <p:cNvCxnSpPr/>
          <p:nvPr/>
        </p:nvCxnSpPr>
        <p:spPr>
          <a:xfrm>
            <a:off x="4714875" y="5786438"/>
            <a:ext cx="1928813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354" name="TextovéPole 19"/>
          <p:cNvSpPr txBox="1">
            <a:spLocks noChangeArrowheads="1"/>
          </p:cNvSpPr>
          <p:nvPr/>
        </p:nvSpPr>
        <p:spPr bwMode="auto">
          <a:xfrm>
            <a:off x="4643438" y="5857875"/>
            <a:ext cx="4143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aseline="30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1200">
                <a:latin typeface="Times New Roman" pitchFamily="18" charset="0"/>
                <a:cs typeface="Times New Roman" pitchFamily="18" charset="0"/>
              </a:rPr>
              <a:t>VÁGNEROVÁ, M. </a:t>
            </a:r>
            <a:r>
              <a:rPr lang="cs-CZ" sz="1200" i="1">
                <a:latin typeface="Times New Roman" pitchFamily="18" charset="0"/>
                <a:cs typeface="Times New Roman" pitchFamily="18" charset="0"/>
              </a:rPr>
              <a:t>Psychopatologie pro pomáhající profese.</a:t>
            </a:r>
            <a:r>
              <a:rPr lang="cs-CZ" sz="1200">
                <a:latin typeface="Times New Roman" pitchFamily="18" charset="0"/>
                <a:cs typeface="Times New Roman" pitchFamily="18" charset="0"/>
              </a:rPr>
              <a:t> Praha: Portál, 2004. s. 548.</a:t>
            </a:r>
          </a:p>
        </p:txBody>
      </p:sp>
      <p:sp>
        <p:nvSpPr>
          <p:cNvPr id="57355" name="TextovéPole 20"/>
          <p:cNvSpPr txBox="1">
            <a:spLocks noChangeArrowheads="1"/>
          </p:cNvSpPr>
          <p:nvPr/>
        </p:nvSpPr>
        <p:spPr bwMode="auto">
          <a:xfrm>
            <a:off x="4643438" y="1617663"/>
            <a:ext cx="421481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Pokud chceme jasně a přesně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vymezit,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odkud kam je uveden převzatý text,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provedeme to takto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Wágnerová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uvádí, že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syndrom závislosti lze definovat jako soubor psychických (kognitivních, emočních, behaviorálních) a somatických změn, které se rozvinuly v důsledku opakovaného užívání psychoaktivní látky</a:t>
            </a:r>
            <a:r>
              <a:rPr lang="cs-CZ" sz="1400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ovéPole 1"/>
          <p:cNvSpPr txBox="1">
            <a:spLocks noChangeArrowheads="1"/>
          </p:cNvSpPr>
          <p:nvPr/>
        </p:nvSpPr>
        <p:spPr bwMode="auto">
          <a:xfrm>
            <a:off x="357188" y="285750"/>
            <a:ext cx="36433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/>
              <a:t>Zásady pro vypracování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57188" y="1285875"/>
            <a:ext cx="407193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7030A0"/>
                </a:solidFill>
                <a:latin typeface="+mn-lt"/>
              </a:rPr>
              <a:t>Odkazy v textu</a:t>
            </a:r>
          </a:p>
        </p:txBody>
      </p:sp>
      <p:sp>
        <p:nvSpPr>
          <p:cNvPr id="9" name="Obdélník 8"/>
          <p:cNvSpPr/>
          <p:nvPr/>
        </p:nvSpPr>
        <p:spPr>
          <a:xfrm>
            <a:off x="4500563" y="214313"/>
            <a:ext cx="4500562" cy="65008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8373" name="TextovéPole 9"/>
          <p:cNvSpPr txBox="1">
            <a:spLocks noChangeArrowheads="1"/>
          </p:cNvSpPr>
          <p:nvPr/>
        </p:nvSpPr>
        <p:spPr bwMode="auto">
          <a:xfrm>
            <a:off x="4643438" y="357188"/>
            <a:ext cx="4214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57188" y="1857375"/>
            <a:ext cx="4000500" cy="261610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n-lt"/>
              </a:rPr>
              <a:t>Druhou možností je </a:t>
            </a:r>
            <a:r>
              <a:rPr lang="cs-CZ" b="1" dirty="0">
                <a:solidFill>
                  <a:srgbClr val="FF0000"/>
                </a:solidFill>
                <a:latin typeface="+mn-lt"/>
              </a:rPr>
              <a:t>vyznačení odkazu v textu</a:t>
            </a:r>
            <a:r>
              <a:rPr lang="cs-CZ" dirty="0">
                <a:latin typeface="+mn-lt"/>
              </a:rPr>
              <a:t>, kde se uvádí příjmení autora, letopočet vydání publikace a stránka, na které se v dané publikaci nachází citovaný text. Příslušný informační zdroj je pak uveden v přehledu použitých informačních zdrojů na konci práce. </a:t>
            </a:r>
            <a:endParaRPr lang="cs-CZ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8375" name="TextovéPole 9"/>
          <p:cNvSpPr txBox="1">
            <a:spLocks noChangeArrowheads="1"/>
          </p:cNvSpPr>
          <p:nvPr/>
        </p:nvSpPr>
        <p:spPr bwMode="auto">
          <a:xfrm>
            <a:off x="6572250" y="6357938"/>
            <a:ext cx="5000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- 68-</a:t>
            </a:r>
          </a:p>
        </p:txBody>
      </p:sp>
      <p:sp>
        <p:nvSpPr>
          <p:cNvPr id="58376" name="TextovéPole 11"/>
          <p:cNvSpPr txBox="1">
            <a:spLocks noChangeArrowheads="1"/>
          </p:cNvSpPr>
          <p:nvPr/>
        </p:nvSpPr>
        <p:spPr bwMode="auto">
          <a:xfrm>
            <a:off x="4643438" y="428625"/>
            <a:ext cx="4214812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>
                <a:latin typeface="Times New Roman" pitchFamily="18" charset="0"/>
                <a:cs typeface="Times New Roman" pitchFamily="18" charset="0"/>
              </a:rPr>
              <a:t>     Syndrom závislosti lze definovat jako soubor psychických (kognitivních, emočních, behaviorálních) a somatických změn, které se rozvinuly v důsledku opakovaného užívání psychoaktivní látky (Wágnerová, 2004, s. 548). </a:t>
            </a:r>
          </a:p>
        </p:txBody>
      </p:sp>
      <p:sp>
        <p:nvSpPr>
          <p:cNvPr id="58377" name="TextovéPole 20"/>
          <p:cNvSpPr txBox="1">
            <a:spLocks noChangeArrowheads="1"/>
          </p:cNvSpPr>
          <p:nvPr/>
        </p:nvSpPr>
        <p:spPr bwMode="auto">
          <a:xfrm>
            <a:off x="4643438" y="1617663"/>
            <a:ext cx="4214812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Pokud chceme jasně a přesně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vymezit,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odkud kam je uveden převzatý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text,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a pokud je jméno autora přímo součástí textu, jde to udělat takto:</a:t>
            </a:r>
          </a:p>
          <a:p>
            <a:pPr algn="just"/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Wágnerová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(2004, s. 548) uvádí, že syndrom závislosti lze definovat jako soubor psychických (kognitivních, emočních, behaviorálních) a somatických změn, které se rozvinuly v důsledku opakovaného užívání psychoaktivní látky.</a:t>
            </a:r>
          </a:p>
          <a:p>
            <a:pPr algn="just"/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Při odkazech přímo v textu se uvádějí vždy maximálně tři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autoři,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jejichž jména jsou oddělena čárkou: (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Henningfield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Keenan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Clarke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, 1996, s. 252).</a:t>
            </a:r>
          </a:p>
          <a:p>
            <a:pPr algn="just"/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Je-li autorů práce více než tři, používá se při odkazu v textu zkratky „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“ (pocházející z latinského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alii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= a ostatní): (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Wolkow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, 2001, s. 1875). V přehledu použitých informačních zdrojů na konci práce se však již uvede kompletní výčet autorů, pokud je součástí citovaného díla.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Citujte, </a:t>
            </a:r>
            <a:r>
              <a:rPr lang="cs-CZ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citujte</a:t>
            </a:r>
            <a:r>
              <a:rPr 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citujte</a:t>
            </a:r>
            <a:r>
              <a:rPr lang="cs-CZ" sz="2000" dirty="0" smtClean="0"/>
              <a:t>. Vše, co v práci není vaše originální původní myšlenka, musí být ocitováno s uvedením zdroje, kde jste danou informaci získali.</a:t>
            </a:r>
          </a:p>
          <a:p>
            <a:pPr>
              <a:defRPr/>
            </a:pPr>
            <a:r>
              <a:rPr lang="cs-CZ" sz="2000" dirty="0" smtClean="0"/>
              <a:t>Teoretickou část práce sestavte především z již publikovaných a ověřených poznatků a informací. Na vlastní úvahy a vývody zde není příliš místo. </a:t>
            </a:r>
          </a:p>
          <a:p>
            <a:pPr>
              <a:defRPr/>
            </a:pPr>
            <a:r>
              <a:rPr lang="cs-CZ" sz="2000" dirty="0" smtClean="0"/>
              <a:t>Praktickou část práce postavte naopak především na vlastních závěrech, vlastních interpretacích a vlastních myšlenkách.</a:t>
            </a:r>
          </a:p>
          <a:p>
            <a:pPr>
              <a:defRPr/>
            </a:pPr>
            <a:r>
              <a:rPr lang="cs-CZ" sz="2000" dirty="0" smtClean="0"/>
              <a:t>V diskusi </a:t>
            </a:r>
            <a:r>
              <a:rPr lang="cs-CZ" sz="2000" b="1" dirty="0" smtClean="0">
                <a:solidFill>
                  <a:srgbClr val="0070C0"/>
                </a:solidFill>
              </a:rPr>
              <a:t>komparujte</a:t>
            </a:r>
            <a:r>
              <a:rPr lang="cs-CZ" sz="2000" dirty="0" smtClean="0"/>
              <a:t> vámi zjištěné výsledky s těmi již publikovanými a s teoretickými předpoklady.</a:t>
            </a:r>
          </a:p>
          <a:p>
            <a:pPr>
              <a:defRPr/>
            </a:pPr>
            <a:r>
              <a:rPr lang="cs-CZ" sz="2000" dirty="0" smtClean="0"/>
              <a:t>Nevypadá vůbec dobře, když citujete celé </a:t>
            </a:r>
            <a:r>
              <a:rPr lang="cs-CZ" sz="2000" b="1" dirty="0" smtClean="0">
                <a:solidFill>
                  <a:srgbClr val="0070C0"/>
                </a:solidFill>
              </a:rPr>
              <a:t>dlouhé pasáže z jednoho díla</a:t>
            </a:r>
            <a:r>
              <a:rPr lang="cs-CZ" sz="2000" dirty="0" smtClean="0"/>
              <a:t>. Nesvědčí to ani o vaší invenci, ani o vaší píli, ani o množství prostudované literatury.  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Kterak nebýt plagiátorem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540250"/>
          </a:xfrm>
        </p:spPr>
        <p:txBody>
          <a:bodyPr/>
          <a:lstStyle/>
          <a:p>
            <a:pPr>
              <a:defRPr/>
            </a:pPr>
            <a:r>
              <a:rPr lang="cs-CZ" sz="2000" dirty="0" smtClean="0"/>
              <a:t>Vedoucí kvalifikační práce je povinen se ve svém posudku vyjádřit k jakékoliv zjištěné nenulové míře shody. </a:t>
            </a:r>
          </a:p>
          <a:p>
            <a:pPr>
              <a:defRPr/>
            </a:pP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 každá shoda textů znamená, že jeden   z nich je plagiátem!!!</a:t>
            </a:r>
          </a:p>
          <a:p>
            <a:pPr>
              <a:defRPr/>
            </a:pPr>
            <a:r>
              <a:rPr lang="cs-CZ" sz="2000" dirty="0" smtClean="0"/>
              <a:t>Míru shody </a:t>
            </a:r>
            <a:r>
              <a:rPr lang="cs-CZ" sz="2000" dirty="0"/>
              <a:t>n</a:t>
            </a:r>
            <a:r>
              <a:rPr lang="cs-CZ" sz="2000" dirty="0" smtClean="0"/>
              <a:t>elze posuzovat mechanicky. Vždy tak musí učinit člověk. I vysoká míra shody může být v pořádku (např. při rozborech dokumentů, literárních děl, legislativních norem atd.).</a:t>
            </a:r>
          </a:p>
          <a:p>
            <a:pPr>
              <a:defRPr/>
            </a:pP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Nejste-li si jisti svým svědomím, použijte před odevzdáním práce 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službu </a:t>
            </a:r>
            <a:r>
              <a:rPr lang="cs-CZ" sz="2800" dirty="0" err="1" smtClean="0">
                <a:solidFill>
                  <a:srgbClr val="003399"/>
                </a:solidFill>
              </a:rPr>
              <a:t>jakovejcevejci</a:t>
            </a:r>
            <a:r>
              <a:rPr lang="cs-CZ" sz="2800" dirty="0" smtClean="0">
                <a:solidFill>
                  <a:srgbClr val="003399"/>
                </a:solidFill>
              </a:rPr>
              <a:t>,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která vám práci překontroluje. </a:t>
            </a:r>
          </a:p>
          <a:p>
            <a:pPr>
              <a:defRPr/>
            </a:pP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Práce označená jako plagiát nesmí být připuštěna k obhajobě!</a:t>
            </a:r>
          </a:p>
          <a:p>
            <a:pPr>
              <a:defRPr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Kterak nebýt plagiátorem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sah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00625"/>
          </a:xfrm>
        </p:spPr>
        <p:txBody>
          <a:bodyPr/>
          <a:lstStyle/>
          <a:p>
            <a:r>
              <a:rPr lang="cs-CZ" dirty="0" smtClean="0"/>
              <a:t>Způsob, jakým se provádí zápis (citace) použitých informačních zdrojů, upravuje norma </a:t>
            </a:r>
            <a:r>
              <a:rPr lang="cs-CZ" dirty="0" smtClean="0">
                <a:solidFill>
                  <a:srgbClr val="FF0000"/>
                </a:solidFill>
              </a:rPr>
              <a:t>ČSN ISO </a:t>
            </a:r>
            <a:r>
              <a:rPr lang="cs-CZ" dirty="0" smtClean="0">
                <a:solidFill>
                  <a:srgbClr val="FF0000"/>
                </a:solidFill>
              </a:rPr>
              <a:t>690.</a:t>
            </a:r>
            <a:endParaRPr lang="cs-CZ" dirty="0" smtClean="0"/>
          </a:p>
          <a:p>
            <a:r>
              <a:rPr lang="cs-CZ" dirty="0" smtClean="0"/>
              <a:t>Pokud si s citacemi nevíte rady, nebo si nejste jisti, použijte elektronický </a:t>
            </a:r>
            <a:r>
              <a:rPr lang="cs-CZ" dirty="0" smtClean="0">
                <a:solidFill>
                  <a:srgbClr val="7030A0"/>
                </a:solidFill>
              </a:rPr>
              <a:t>Generátor citací</a:t>
            </a:r>
            <a:r>
              <a:rPr lang="cs-CZ" dirty="0" smtClean="0"/>
              <a:t>, který po vložení údajů vygeneruje citaci za vás:</a:t>
            </a:r>
          </a:p>
          <a:p>
            <a:r>
              <a:rPr lang="cs-CZ" dirty="0" smtClean="0">
                <a:hlinkClick r:id="rId2"/>
              </a:rPr>
              <a:t>http://www.citace.</a:t>
            </a:r>
            <a:r>
              <a:rPr lang="cs-CZ" dirty="0" err="1" smtClean="0">
                <a:hlinkClick r:id="rId2"/>
              </a:rPr>
              <a:t>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vytvorit</a:t>
            </a:r>
            <a:r>
              <a:rPr lang="cs-CZ" dirty="0" smtClean="0">
                <a:hlinkClick r:id="rId2"/>
              </a:rPr>
              <a:t>-citaci</a:t>
            </a:r>
            <a:endParaRPr lang="cs-CZ" dirty="0" smtClean="0"/>
          </a:p>
          <a:p>
            <a:pPr>
              <a:buFont typeface="Wingdings 3" pitchFamily="18" charset="2"/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Bibliografická citace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sah 1"/>
          <p:cNvSpPr>
            <a:spLocks noGrp="1"/>
          </p:cNvSpPr>
          <p:nvPr>
            <p:ph idx="1"/>
          </p:nvPr>
        </p:nvSpPr>
        <p:spPr>
          <a:xfrm>
            <a:off x="428625" y="1143000"/>
            <a:ext cx="8229600" cy="2214563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cs-CZ" smtClean="0">
                <a:solidFill>
                  <a:srgbClr val="7030A0"/>
                </a:solidFill>
              </a:rPr>
              <a:t>Model citace:</a:t>
            </a:r>
          </a:p>
          <a:p>
            <a:pPr>
              <a:buFont typeface="Wingdings 3" pitchFamily="18" charset="2"/>
              <a:buNone/>
            </a:pPr>
            <a:r>
              <a:rPr lang="cs-CZ" smtClean="0"/>
              <a:t>  PŘÍJMENÍ, Jméno. </a:t>
            </a:r>
            <a:r>
              <a:rPr lang="cs-CZ" i="1" smtClean="0"/>
              <a:t>Název díla: podnázev díla</a:t>
            </a:r>
            <a:r>
              <a:rPr lang="cs-CZ" smtClean="0"/>
              <a:t>. Označení vydání. Místo vydání: Jméno nakladatele, rok vydání. Rozsah díla. Standardní číslo.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Knižní (monografická) publikace</a:t>
            </a:r>
            <a:endParaRPr lang="cs-CZ" dirty="0"/>
          </a:p>
        </p:txBody>
      </p:sp>
      <p:sp>
        <p:nvSpPr>
          <p:cNvPr id="64516" name="TextovéPole 3"/>
          <p:cNvSpPr txBox="1">
            <a:spLocks noChangeArrowheads="1"/>
          </p:cNvSpPr>
          <p:nvPr/>
        </p:nvSpPr>
        <p:spPr bwMode="auto">
          <a:xfrm>
            <a:off x="285750" y="3500438"/>
            <a:ext cx="84296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Times New Roman" pitchFamily="18" charset="0"/>
                <a:cs typeface="Times New Roman" pitchFamily="18" charset="0"/>
              </a:rPr>
              <a:t>GAVORA, Peter. </a:t>
            </a:r>
            <a:r>
              <a:rPr lang="cs-CZ" i="1">
                <a:latin typeface="Times New Roman" pitchFamily="18" charset="0"/>
                <a:cs typeface="Times New Roman" pitchFamily="18" charset="0"/>
              </a:rPr>
              <a:t>Úvod do pedagogického výzkumu.</a:t>
            </a:r>
            <a:r>
              <a:rPr lang="cs-CZ">
                <a:latin typeface="Times New Roman" pitchFamily="18" charset="0"/>
                <a:cs typeface="Times New Roman" pitchFamily="18" charset="0"/>
              </a:rPr>
              <a:t> Brno: Paido, 2000. 207 s. ISBN 80-85931-79-6.</a:t>
            </a:r>
          </a:p>
          <a:p>
            <a:endParaRPr lang="cs-CZ"/>
          </a:p>
        </p:txBody>
      </p:sp>
      <p:sp>
        <p:nvSpPr>
          <p:cNvPr id="64517" name="TextovéPole 4"/>
          <p:cNvSpPr txBox="1">
            <a:spLocks noChangeArrowheads="1"/>
          </p:cNvSpPr>
          <p:nvPr/>
        </p:nvSpPr>
        <p:spPr bwMode="auto">
          <a:xfrm>
            <a:off x="285750" y="4214813"/>
            <a:ext cx="83581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Times New Roman" pitchFamily="18" charset="0"/>
                <a:cs typeface="Times New Roman" pitchFamily="18" charset="0"/>
              </a:rPr>
              <a:t>CHRÁSKA, M. </a:t>
            </a:r>
            <a:r>
              <a:rPr lang="cs-CZ" i="1">
                <a:latin typeface="Times New Roman" pitchFamily="18" charset="0"/>
                <a:cs typeface="Times New Roman" pitchFamily="18" charset="0"/>
              </a:rPr>
              <a:t>Didaktické testy</a:t>
            </a:r>
            <a:r>
              <a:rPr lang="cs-CZ">
                <a:latin typeface="Times New Roman" pitchFamily="18" charset="0"/>
                <a:cs typeface="Times New Roman" pitchFamily="18" charset="0"/>
              </a:rPr>
              <a:t>. 2. doplněné vydání. Brno: Paido, 1999. ISBN 80-85931-68-0.</a:t>
            </a:r>
          </a:p>
          <a:p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85750" y="5000625"/>
            <a:ext cx="7858125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>
                <a:solidFill>
                  <a:srgbClr val="FF0000"/>
                </a:solidFill>
                <a:latin typeface="+mj-lt"/>
              </a:rPr>
              <a:t>Křestní jméno autora je možné uvádět buď v plném </a:t>
            </a:r>
            <a:r>
              <a:rPr lang="cs-CZ" sz="2400" dirty="0" smtClean="0">
                <a:solidFill>
                  <a:srgbClr val="FF0000"/>
                </a:solidFill>
                <a:latin typeface="+mj-lt"/>
              </a:rPr>
              <a:t>znění, </a:t>
            </a:r>
            <a:r>
              <a:rPr lang="cs-CZ" sz="2400" dirty="0">
                <a:solidFill>
                  <a:srgbClr val="FF0000"/>
                </a:solidFill>
                <a:latin typeface="+mj-lt"/>
              </a:rPr>
              <a:t>nebo pouze iniciálou.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sah 1"/>
          <p:cNvSpPr>
            <a:spLocks noGrp="1"/>
          </p:cNvSpPr>
          <p:nvPr>
            <p:ph idx="1"/>
          </p:nvPr>
        </p:nvSpPr>
        <p:spPr>
          <a:xfrm>
            <a:off x="200025" y="1143000"/>
            <a:ext cx="8229600" cy="428625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cs-CZ" smtClean="0"/>
              <a:t>Pokud je více autorů, vypadá citace takto: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Knižní (monografická) publikace</a:t>
            </a:r>
            <a:endParaRPr lang="cs-CZ" dirty="0"/>
          </a:p>
        </p:txBody>
      </p:sp>
      <p:sp>
        <p:nvSpPr>
          <p:cNvPr id="65540" name="TextovéPole 3"/>
          <p:cNvSpPr txBox="1">
            <a:spLocks noChangeArrowheads="1"/>
          </p:cNvSpPr>
          <p:nvPr/>
        </p:nvSpPr>
        <p:spPr bwMode="auto">
          <a:xfrm>
            <a:off x="285750" y="1714500"/>
            <a:ext cx="842962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KOLÁŘ, Zdeněk,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Věra RAUDENSKÁ a Věra FRÜHAUFOVÁ.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Didaktické znalosti a dovednosti učitele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Ústí nad Labem: PF UJEP, 2001. 199 s. ISBN 80-7044-361-8.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KOLÁŘ, Z., RAUDENSKÁ, V., FRÜHAUFOVÁ, V.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Didaktické znalosti a dovednosti učitele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Ústí nad Labem: PF UJEP, 2001. 199 s. ISBN 80-7044-361-8.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000500" y="5000625"/>
            <a:ext cx="5143500" cy="1631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000" dirty="0">
                <a:solidFill>
                  <a:srgbClr val="FF0000"/>
                </a:solidFill>
                <a:latin typeface="+mj-lt"/>
              </a:rPr>
              <a:t>Pozor na jména čínských, korejských, japonských atd. autorů. Ta raději uvádějte celá, bez iniciál. Jejich jména nemají totiž význam jmen a příjmení, jako je tomu u jmen našich. </a:t>
            </a:r>
          </a:p>
        </p:txBody>
      </p:sp>
      <p:sp>
        <p:nvSpPr>
          <p:cNvPr id="65542" name="TextovéPole 7"/>
          <p:cNvSpPr txBox="1">
            <a:spLocks noChangeArrowheads="1"/>
          </p:cNvSpPr>
          <p:nvPr/>
        </p:nvSpPr>
        <p:spPr bwMode="auto">
          <a:xfrm>
            <a:off x="285750" y="3786188"/>
            <a:ext cx="8215313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Times New Roman" pitchFamily="18" charset="0"/>
                <a:cs typeface="Times New Roman" pitchFamily="18" charset="0"/>
              </a:rPr>
              <a:t>PASCH, Marwin et al. </a:t>
            </a:r>
            <a:r>
              <a:rPr lang="cs-CZ" i="1">
                <a:latin typeface="Times New Roman" pitchFamily="18" charset="0"/>
                <a:cs typeface="Times New Roman" pitchFamily="18" charset="0"/>
              </a:rPr>
              <a:t>Od vzdělávacího programu k vyučovací hodině</a:t>
            </a:r>
            <a:r>
              <a:rPr lang="cs-CZ">
                <a:latin typeface="Times New Roman" pitchFamily="18" charset="0"/>
                <a:cs typeface="Times New Roman" pitchFamily="18" charset="0"/>
              </a:rPr>
              <a:t>. Praha: Portál, 1998. 416 s. ISBN 80-7178-127-4.</a:t>
            </a:r>
          </a:p>
          <a:p>
            <a:endParaRPr lang="cs-CZ">
              <a:latin typeface="Times New Roman" pitchFamily="18" charset="0"/>
              <a:cs typeface="Times New Roman" pitchFamily="18" charset="0"/>
            </a:endParaRPr>
          </a:p>
          <a:p>
            <a:r>
              <a:rPr lang="cs-CZ">
                <a:latin typeface="Times New Roman" pitchFamily="18" charset="0"/>
                <a:cs typeface="Times New Roman" pitchFamily="18" charset="0"/>
              </a:rPr>
              <a:t>PASCH, M. et al. </a:t>
            </a:r>
            <a:r>
              <a:rPr lang="cs-CZ" i="1">
                <a:latin typeface="Times New Roman" pitchFamily="18" charset="0"/>
                <a:cs typeface="Times New Roman" pitchFamily="18" charset="0"/>
              </a:rPr>
              <a:t>Od vzdělávacího programu k vyučovací hodině</a:t>
            </a:r>
            <a:r>
              <a:rPr lang="cs-CZ">
                <a:latin typeface="Times New Roman" pitchFamily="18" charset="0"/>
                <a:cs typeface="Times New Roman" pitchFamily="18" charset="0"/>
              </a:rPr>
              <a:t>. Praha: Portál, 1998. 416 s. ISBN 80-7178-127-4.</a:t>
            </a:r>
          </a:p>
        </p:txBody>
      </p:sp>
      <p:sp>
        <p:nvSpPr>
          <p:cNvPr id="9" name="Zástupný symbol pro obsah 1"/>
          <p:cNvSpPr txBox="1">
            <a:spLocks/>
          </p:cNvSpPr>
          <p:nvPr/>
        </p:nvSpPr>
        <p:spPr bwMode="auto">
          <a:xfrm>
            <a:off x="200025" y="3286125"/>
            <a:ext cx="8229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cs-CZ" sz="2700" dirty="0">
                <a:latin typeface="+mn-lt"/>
                <a:cs typeface="+mn-cs"/>
              </a:rPr>
              <a:t>Je-li uvedeno přímo na publikaci, pak i takto: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85720" y="274638"/>
            <a:ext cx="8229600" cy="868346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Kapitola v knize</a:t>
            </a:r>
            <a:endParaRPr lang="cs-CZ" dirty="0"/>
          </a:p>
        </p:txBody>
      </p:sp>
      <p:sp>
        <p:nvSpPr>
          <p:cNvPr id="66563" name="Zástupný symbol pro obsah 9"/>
          <p:cNvSpPr>
            <a:spLocks noGrp="1"/>
          </p:cNvSpPr>
          <p:nvPr>
            <p:ph idx="1"/>
          </p:nvPr>
        </p:nvSpPr>
        <p:spPr>
          <a:xfrm>
            <a:off x="357188" y="1143000"/>
            <a:ext cx="8229600" cy="2214563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cs-CZ" smtClean="0">
                <a:solidFill>
                  <a:srgbClr val="7030A0"/>
                </a:solidFill>
              </a:rPr>
              <a:t>Model citace:</a:t>
            </a:r>
          </a:p>
          <a:p>
            <a:pPr>
              <a:buFont typeface="Wingdings 3" pitchFamily="18" charset="2"/>
              <a:buNone/>
            </a:pPr>
            <a:r>
              <a:rPr lang="cs-CZ" smtClean="0"/>
              <a:t>  PŘÍJMENÍ, Jméno. Název kapitoly. In </a:t>
            </a:r>
            <a:r>
              <a:rPr lang="cs-CZ" i="1" smtClean="0"/>
              <a:t>Název díla. </a:t>
            </a:r>
            <a:r>
              <a:rPr lang="cs-CZ" smtClean="0"/>
              <a:t>Označení vydání. Místo vydání: Jméno nakladatele, rok vydání. Rozsah kapitoly. Standardní číslo. </a:t>
            </a:r>
          </a:p>
          <a:p>
            <a:endParaRPr lang="cs-CZ" smtClean="0"/>
          </a:p>
        </p:txBody>
      </p:sp>
      <p:sp>
        <p:nvSpPr>
          <p:cNvPr id="66564" name="TextovéPole 11"/>
          <p:cNvSpPr txBox="1">
            <a:spLocks noChangeArrowheads="1"/>
          </p:cNvSpPr>
          <p:nvPr/>
        </p:nvSpPr>
        <p:spPr bwMode="auto">
          <a:xfrm>
            <a:off x="500063" y="3571875"/>
            <a:ext cx="7929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POKORNÝ, Jan. Fyziologie chování a paměti. In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Lékařská fyziologie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Praha: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Avicenum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1994. s.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418-426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ISBN 80-7169-036-8. </a:t>
            </a:r>
          </a:p>
        </p:txBody>
      </p:sp>
      <p:sp>
        <p:nvSpPr>
          <p:cNvPr id="66565" name="TextovéPole 12"/>
          <p:cNvSpPr txBox="1">
            <a:spLocks noChangeArrowheads="1"/>
          </p:cNvSpPr>
          <p:nvPr/>
        </p:nvSpPr>
        <p:spPr bwMode="auto">
          <a:xfrm>
            <a:off x="500063" y="5000625"/>
            <a:ext cx="8358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BUREŠ, J. Učení a paměť. In HÖSCHL, C., LIBIGER, J., ŠVESTKA, J.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Psychiatrie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3. vydání. Praha: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Tigis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2002. s.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158-159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ISBN 80-900130-1-5. </a:t>
            </a:r>
          </a:p>
        </p:txBody>
      </p:sp>
      <p:sp>
        <p:nvSpPr>
          <p:cNvPr id="66566" name="TextovéPole 13"/>
          <p:cNvSpPr txBox="1">
            <a:spLocks noChangeArrowheads="1"/>
          </p:cNvSpPr>
          <p:nvPr/>
        </p:nvSpPr>
        <p:spPr bwMode="auto">
          <a:xfrm>
            <a:off x="500063" y="4429125"/>
            <a:ext cx="65008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solidFill>
                  <a:srgbClr val="7030A0"/>
                </a:solidFill>
              </a:rPr>
              <a:t>Je možné uvádět i příjmení a jména autorů celé knihy:</a:t>
            </a:r>
          </a:p>
        </p:txBody>
      </p:sp>
      <p:sp>
        <p:nvSpPr>
          <p:cNvPr id="66567" name="TextovéPole 14"/>
          <p:cNvSpPr txBox="1">
            <a:spLocks noChangeArrowheads="1"/>
          </p:cNvSpPr>
          <p:nvPr/>
        </p:nvSpPr>
        <p:spPr bwMode="auto">
          <a:xfrm>
            <a:off x="4500563" y="5857875"/>
            <a:ext cx="43576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rgbClr val="FF0000"/>
                </a:solidFill>
              </a:rPr>
              <a:t>Kurzívou se označuje vždy název celého díla, nikoliv jednotlivých kapitol.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85720" y="274638"/>
            <a:ext cx="6429420" cy="868346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Příspěvek ve sborníku</a:t>
            </a:r>
            <a:endParaRPr lang="cs-CZ" dirty="0"/>
          </a:p>
        </p:txBody>
      </p:sp>
      <p:sp>
        <p:nvSpPr>
          <p:cNvPr id="67587" name="Zástupný symbol pro obsah 9"/>
          <p:cNvSpPr>
            <a:spLocks noGrp="1"/>
          </p:cNvSpPr>
          <p:nvPr>
            <p:ph idx="1"/>
          </p:nvPr>
        </p:nvSpPr>
        <p:spPr>
          <a:xfrm>
            <a:off x="357188" y="1143000"/>
            <a:ext cx="8229600" cy="2214563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cs-CZ" smtClean="0">
                <a:solidFill>
                  <a:srgbClr val="7030A0"/>
                </a:solidFill>
              </a:rPr>
              <a:t>Model citace:</a:t>
            </a:r>
          </a:p>
          <a:p>
            <a:pPr>
              <a:buFont typeface="Wingdings 3" pitchFamily="18" charset="2"/>
              <a:buNone/>
            </a:pPr>
            <a:r>
              <a:rPr lang="cs-CZ" smtClean="0"/>
              <a:t>  </a:t>
            </a:r>
            <a:r>
              <a:rPr lang="cs-CZ" sz="2400" smtClean="0"/>
              <a:t>PŘÍJMENÍ, Jméno autora. Název příspěvku. In PŘÍJMENÍ, Jméno editora (ed.) </a:t>
            </a:r>
            <a:r>
              <a:rPr lang="cs-CZ" sz="2400" i="1" smtClean="0"/>
              <a:t>Název díla. </a:t>
            </a:r>
            <a:r>
              <a:rPr lang="cs-CZ" sz="2400" smtClean="0"/>
              <a:t>Označení vydání. Místo vydání: Jméno nakladatele, rok vydání. Rozsah kapitoly. Standardní číslo. </a:t>
            </a:r>
          </a:p>
          <a:p>
            <a:endParaRPr lang="cs-CZ" smtClean="0"/>
          </a:p>
        </p:txBody>
      </p:sp>
      <p:sp>
        <p:nvSpPr>
          <p:cNvPr id="67589" name="TextovéPole 8"/>
          <p:cNvSpPr txBox="1">
            <a:spLocks noChangeArrowheads="1"/>
          </p:cNvSpPr>
          <p:nvPr/>
        </p:nvSpPr>
        <p:spPr bwMode="auto">
          <a:xfrm>
            <a:off x="214313" y="3286125"/>
            <a:ext cx="86439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ŠKODA, J., DOULÍK, P. Vliv sociálních faktorů na utváření image základní školy. In JANDOVÁ, R. (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Svět výchovy a vzdělávání v reflexi současného pedagogického výzkumu.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České Budějovice: Jihočeská Univerzita, 2007. s.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52-55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ISBN 978-80-7040-987-9. </a:t>
            </a:r>
          </a:p>
        </p:txBody>
      </p:sp>
      <p:sp>
        <p:nvSpPr>
          <p:cNvPr id="67590" name="TextovéPole 10"/>
          <p:cNvSpPr txBox="1">
            <a:spLocks noChangeArrowheads="1"/>
          </p:cNvSpPr>
          <p:nvPr/>
        </p:nvSpPr>
        <p:spPr bwMode="auto">
          <a:xfrm>
            <a:off x="214313" y="4643438"/>
            <a:ext cx="8715375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Times New Roman" pitchFamily="18" charset="0"/>
                <a:cs typeface="Times New Roman" pitchFamily="18" charset="0"/>
              </a:rPr>
              <a:t>DOULÍK, P., ŠKODA, J. Uplatnění prvků environmentální výchovy jako průřezového tématu RVP ZV v učebnici chemie pro ZŠ. In TÓTHOVÁ, A., VESELSKÝ, M. (eds.) </a:t>
            </a:r>
            <a:r>
              <a:rPr lang="cs-CZ" i="1">
                <a:latin typeface="Times New Roman" pitchFamily="18" charset="0"/>
                <a:cs typeface="Times New Roman" pitchFamily="18" charset="0"/>
              </a:rPr>
              <a:t>ScienEdu. Aktuálne trendy vo vyučovaní prírodovedných predmetov. </a:t>
            </a:r>
            <a:r>
              <a:rPr lang="cs-CZ">
                <a:latin typeface="Times New Roman" pitchFamily="18" charset="0"/>
                <a:cs typeface="Times New Roman" pitchFamily="18" charset="0"/>
              </a:rPr>
              <a:t>Bratislava: Univerzita Komenského, 2007. s. 333-336. ISBN 978-80-88707-90-5. </a:t>
            </a:r>
          </a:p>
          <a:p>
            <a:endParaRPr lang="cs-CZ"/>
          </a:p>
        </p:txBody>
      </p:sp>
      <p:sp>
        <p:nvSpPr>
          <p:cNvPr id="67591" name="TextovéPole 16"/>
          <p:cNvSpPr txBox="1">
            <a:spLocks noChangeArrowheads="1"/>
          </p:cNvSpPr>
          <p:nvPr/>
        </p:nvSpPr>
        <p:spPr bwMode="auto">
          <a:xfrm>
            <a:off x="4500563" y="6000750"/>
            <a:ext cx="4500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rgbClr val="FF0000"/>
                </a:solidFill>
              </a:rPr>
              <a:t>Má-li sborník více editorů, používá se za jejich jmény zkratka (eds.).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857750"/>
          </a:xfrm>
        </p:spPr>
        <p:txBody>
          <a:bodyPr/>
          <a:lstStyle/>
          <a:p>
            <a:r>
              <a:rPr lang="cs-CZ" dirty="0" smtClean="0"/>
              <a:t>Nejdřív znát </a:t>
            </a:r>
            <a:r>
              <a:rPr lang="cs-CZ" b="1" dirty="0">
                <a:solidFill>
                  <a:srgbClr val="FF0000"/>
                </a:solidFill>
              </a:rPr>
              <a:t>pravidla hry</a:t>
            </a:r>
          </a:p>
          <a:p>
            <a:r>
              <a:rPr lang="cs-CZ" dirty="0" smtClean="0"/>
              <a:t>Postup </a:t>
            </a:r>
            <a:r>
              <a:rPr lang="cs-CZ" dirty="0"/>
              <a:t>při zadávání a vedení kvalifikačních prací upravuje směrnice děkana</a:t>
            </a:r>
            <a:endParaRPr lang="cs-CZ" sz="2400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cs-CZ" dirty="0" smtClean="0"/>
              <a:t>Nejdůležitějším počinem je </a:t>
            </a:r>
            <a:r>
              <a:rPr lang="cs-CZ" b="1" dirty="0" smtClean="0">
                <a:solidFill>
                  <a:srgbClr val="7030A0"/>
                </a:solidFill>
              </a:rPr>
              <a:t>volba tématu práce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a s tím úzce související </a:t>
            </a:r>
            <a:r>
              <a:rPr lang="cs-CZ" b="1" dirty="0" smtClean="0">
                <a:solidFill>
                  <a:srgbClr val="7030A0"/>
                </a:solidFill>
              </a:rPr>
              <a:t>volba vedoucího práce (školitele)</a:t>
            </a:r>
            <a:r>
              <a:rPr lang="cs-CZ" dirty="0" smtClean="0"/>
              <a:t> </a:t>
            </a:r>
          </a:p>
          <a:p>
            <a:pPr eaLnBrk="1" hangingPunct="1">
              <a:defRPr/>
            </a:pPr>
            <a:r>
              <a:rPr lang="cs-CZ" dirty="0" smtClean="0"/>
              <a:t>Téma si volíte po dohodě s vedoucím práce na základě vlastního zájmu a zaměření, ale     </a:t>
            </a:r>
            <a:r>
              <a:rPr lang="cs-CZ" b="1" dirty="0" smtClean="0">
                <a:solidFill>
                  <a:srgbClr val="7030A0"/>
                </a:solidFill>
              </a:rPr>
              <a:t>v souladu s profilem absolventa studijního oboru </a:t>
            </a:r>
            <a:r>
              <a:rPr lang="cs-CZ" b="1" dirty="0" smtClean="0">
                <a:solidFill>
                  <a:srgbClr val="7030A0"/>
                </a:solidFill>
              </a:rPr>
              <a:t>ISK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Jak začít?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85720" y="274638"/>
            <a:ext cx="8715436" cy="868346"/>
          </a:xfrm>
        </p:spPr>
        <p:txBody>
          <a:bodyPr/>
          <a:lstStyle/>
          <a:p>
            <a:pPr>
              <a:defRPr/>
            </a:pPr>
            <a:r>
              <a:rPr lang="cs-CZ" sz="3400" dirty="0" smtClean="0"/>
              <a:t>Článek v časopise (seriálová publikace)</a:t>
            </a:r>
            <a:endParaRPr lang="cs-CZ" sz="3400" dirty="0"/>
          </a:p>
        </p:txBody>
      </p:sp>
      <p:sp>
        <p:nvSpPr>
          <p:cNvPr id="68611" name="Zástupný symbol pro obsah 9"/>
          <p:cNvSpPr>
            <a:spLocks noGrp="1"/>
          </p:cNvSpPr>
          <p:nvPr>
            <p:ph idx="1"/>
          </p:nvPr>
        </p:nvSpPr>
        <p:spPr>
          <a:xfrm>
            <a:off x="357188" y="1143000"/>
            <a:ext cx="8229600" cy="171450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cs-CZ" smtClean="0">
                <a:solidFill>
                  <a:srgbClr val="7030A0"/>
                </a:solidFill>
              </a:rPr>
              <a:t>Model citace:</a:t>
            </a:r>
          </a:p>
          <a:p>
            <a:pPr>
              <a:buFont typeface="Wingdings 3" pitchFamily="18" charset="2"/>
              <a:buNone/>
            </a:pPr>
            <a:r>
              <a:rPr lang="cs-CZ" smtClean="0"/>
              <a:t>  </a:t>
            </a:r>
            <a:r>
              <a:rPr lang="cs-CZ" sz="2400" smtClean="0"/>
              <a:t>PŘÍJMENÍ, Jméno autora. Název příspěvku. </a:t>
            </a:r>
            <a:r>
              <a:rPr lang="cs-CZ" sz="2400" i="1" smtClean="0"/>
              <a:t>Název časopisu, </a:t>
            </a:r>
            <a:r>
              <a:rPr lang="cs-CZ" sz="2400" smtClean="0"/>
              <a:t>Rok vydání, ročník, číslo svazku, rozsah stránek. Standardní číslo. </a:t>
            </a:r>
          </a:p>
          <a:p>
            <a:endParaRPr lang="cs-CZ" smtClean="0"/>
          </a:p>
        </p:txBody>
      </p:sp>
      <p:sp>
        <p:nvSpPr>
          <p:cNvPr id="68613" name="TextovéPole 8"/>
          <p:cNvSpPr txBox="1">
            <a:spLocks noChangeArrowheads="1"/>
          </p:cNvSpPr>
          <p:nvPr/>
        </p:nvSpPr>
        <p:spPr bwMode="auto">
          <a:xfrm>
            <a:off x="214313" y="2928938"/>
            <a:ext cx="86439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Times New Roman" pitchFamily="18" charset="0"/>
                <a:cs typeface="Times New Roman" pitchFamily="18" charset="0"/>
              </a:rPr>
              <a:t>DOULÍK, P., ŠKODA, J. Výzkum úrovně vybraných očekávaných výstupů žáků 1. stupně ZŠ prostřednictvím sebehodnocení. </a:t>
            </a:r>
            <a:r>
              <a:rPr lang="cs-CZ" i="1">
                <a:latin typeface="Times New Roman" pitchFamily="18" charset="0"/>
                <a:cs typeface="Times New Roman" pitchFamily="18" charset="0"/>
              </a:rPr>
              <a:t>Pedagogická orientace,</a:t>
            </a:r>
            <a:r>
              <a:rPr lang="cs-CZ">
                <a:latin typeface="Times New Roman" pitchFamily="18" charset="0"/>
                <a:cs typeface="Times New Roman" pitchFamily="18" charset="0"/>
              </a:rPr>
              <a:t> 2008, roč. 18, č. 2, s. 95 – 110. ISSN 1211-4669.   </a:t>
            </a:r>
          </a:p>
        </p:txBody>
      </p:sp>
      <p:sp>
        <p:nvSpPr>
          <p:cNvPr id="68614" name="TextovéPole 10"/>
          <p:cNvSpPr txBox="1">
            <a:spLocks noChangeArrowheads="1"/>
          </p:cNvSpPr>
          <p:nvPr/>
        </p:nvSpPr>
        <p:spPr bwMode="auto">
          <a:xfrm>
            <a:off x="214313" y="4643438"/>
            <a:ext cx="8715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Times New Roman" pitchFamily="18" charset="0"/>
                <a:cs typeface="Times New Roman" pitchFamily="18" charset="0"/>
              </a:rPr>
              <a:t>AKERSON, V., L., FLICK. L., B., LEDERMAN, N., G. The Influence of Primary Children's Ideas in Science on Teaching Practice. </a:t>
            </a:r>
            <a:r>
              <a:rPr lang="cs-CZ" i="1">
                <a:latin typeface="Times New Roman" pitchFamily="18" charset="0"/>
                <a:cs typeface="Times New Roman" pitchFamily="18" charset="0"/>
              </a:rPr>
              <a:t>Journal of Research in Science Teaching</a:t>
            </a:r>
            <a:r>
              <a:rPr lang="cs-CZ">
                <a:latin typeface="Times New Roman" pitchFamily="18" charset="0"/>
                <a:cs typeface="Times New Roman" pitchFamily="18" charset="0"/>
              </a:rPr>
              <a:t>, 2000, vol. 37, no. 3, s. 363-385. ISSN 0022–4308.</a:t>
            </a:r>
          </a:p>
        </p:txBody>
      </p:sp>
      <p:sp>
        <p:nvSpPr>
          <p:cNvPr id="68615" name="TextovéPole 16"/>
          <p:cNvSpPr txBox="1">
            <a:spLocks noChangeArrowheads="1"/>
          </p:cNvSpPr>
          <p:nvPr/>
        </p:nvSpPr>
        <p:spPr bwMode="auto">
          <a:xfrm>
            <a:off x="214313" y="3925888"/>
            <a:ext cx="82153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rgbClr val="7030A0"/>
                </a:solidFill>
              </a:rPr>
              <a:t>U cizojazyčných časopisů je označení ročníku a svazku ve zkratkách obvyklých pro daný jazyk. Zkratka pro počet stran je už ale česká: s. </a:t>
            </a:r>
          </a:p>
        </p:txBody>
      </p:sp>
      <p:sp>
        <p:nvSpPr>
          <p:cNvPr id="68616" name="TextovéPole 7"/>
          <p:cNvSpPr txBox="1">
            <a:spLocks noChangeArrowheads="1"/>
          </p:cNvSpPr>
          <p:nvPr/>
        </p:nvSpPr>
        <p:spPr bwMode="auto">
          <a:xfrm>
            <a:off x="5500688" y="5500688"/>
            <a:ext cx="32146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rgbClr val="FF0000"/>
                </a:solidFill>
              </a:rPr>
              <a:t>V anglickojazyčných textech:</a:t>
            </a:r>
          </a:p>
          <a:p>
            <a:r>
              <a:rPr lang="cs-CZ">
                <a:solidFill>
                  <a:srgbClr val="FF0000"/>
                </a:solidFill>
              </a:rPr>
              <a:t>vol. = volume (ročník)</a:t>
            </a:r>
          </a:p>
          <a:p>
            <a:r>
              <a:rPr lang="cs-CZ">
                <a:solidFill>
                  <a:srgbClr val="FF0000"/>
                </a:solidFill>
              </a:rPr>
              <a:t>no. = number (číslo)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85720" y="274638"/>
            <a:ext cx="8001056" cy="86834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200" dirty="0" smtClean="0"/>
              <a:t>EIZ /elektronické informační zdroje </a:t>
            </a:r>
            <a:endParaRPr lang="cs-CZ" sz="3200" dirty="0"/>
          </a:p>
        </p:txBody>
      </p:sp>
      <p:sp>
        <p:nvSpPr>
          <p:cNvPr id="69635" name="Zástupný symbol pro obsah 9"/>
          <p:cNvSpPr>
            <a:spLocks noGrp="1"/>
          </p:cNvSpPr>
          <p:nvPr>
            <p:ph idx="1"/>
          </p:nvPr>
        </p:nvSpPr>
        <p:spPr>
          <a:xfrm>
            <a:off x="357188" y="1143000"/>
            <a:ext cx="8229600" cy="1857375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cs-CZ" dirty="0" smtClean="0">
                <a:solidFill>
                  <a:srgbClr val="7030A0"/>
                </a:solidFill>
              </a:rPr>
              <a:t>Citace webového sídla:</a:t>
            </a:r>
          </a:p>
          <a:p>
            <a:pPr>
              <a:buNone/>
            </a:pPr>
            <a:r>
              <a:rPr lang="cs-CZ" sz="2000" dirty="0" smtClean="0">
                <a:latin typeface="+mj-lt"/>
              </a:rPr>
              <a:t>Primární odpovědnost.  </a:t>
            </a:r>
            <a:r>
              <a:rPr lang="cs-CZ" sz="2000" i="1" dirty="0" smtClean="0">
                <a:latin typeface="+mj-lt"/>
              </a:rPr>
              <a:t>Název webu. Podnázev webu </a:t>
            </a:r>
            <a:r>
              <a:rPr lang="en-US" sz="2000" dirty="0" smtClean="0">
                <a:latin typeface="+mj-lt"/>
                <a:cs typeface="Times New Roman" pitchFamily="18" charset="0"/>
              </a:rPr>
              <a:t>[</a:t>
            </a:r>
            <a:r>
              <a:rPr lang="cs-CZ" sz="2000" dirty="0" smtClean="0">
                <a:latin typeface="+mj-lt"/>
                <a:cs typeface="Times New Roman" pitchFamily="18" charset="0"/>
              </a:rPr>
              <a:t>nosič</a:t>
            </a:r>
            <a:r>
              <a:rPr lang="en-US" sz="2000" dirty="0" smtClean="0">
                <a:latin typeface="+mj-lt"/>
                <a:cs typeface="Times New Roman" pitchFamily="18" charset="0"/>
              </a:rPr>
              <a:t>]</a:t>
            </a:r>
            <a:r>
              <a:rPr lang="cs-CZ" sz="2000" dirty="0" smtClean="0">
                <a:latin typeface="+mj-lt"/>
                <a:cs typeface="Times New Roman" pitchFamily="18" charset="0"/>
              </a:rPr>
              <a:t>. Sekundární odpovědnost. Vydání/verze. Místo vydání: Nakladatelství, rok/datum vydání, datum aktualizace </a:t>
            </a:r>
            <a:r>
              <a:rPr lang="en-US" sz="2000" dirty="0" smtClean="0">
                <a:latin typeface="+mj-lt"/>
                <a:cs typeface="Times New Roman" pitchFamily="18" charset="0"/>
              </a:rPr>
              <a:t>[</a:t>
            </a:r>
            <a:r>
              <a:rPr lang="cs-CZ" sz="2000" dirty="0" smtClean="0">
                <a:latin typeface="+mj-lt"/>
                <a:cs typeface="Times New Roman" pitchFamily="18" charset="0"/>
              </a:rPr>
              <a:t>datum citování</a:t>
            </a:r>
            <a:r>
              <a:rPr lang="en-US" sz="2000" dirty="0" smtClean="0">
                <a:latin typeface="+mj-lt"/>
                <a:cs typeface="Times New Roman" pitchFamily="18" charset="0"/>
              </a:rPr>
              <a:t>]</a:t>
            </a:r>
            <a:r>
              <a:rPr lang="cs-CZ" sz="2000" dirty="0" smtClean="0">
                <a:latin typeface="+mj-lt"/>
                <a:cs typeface="Times New Roman" pitchFamily="18" charset="0"/>
              </a:rPr>
              <a:t> . Identifikátor. Dostupnost</a:t>
            </a:r>
            <a:endParaRPr lang="cs-CZ" sz="2000" dirty="0" smtClean="0">
              <a:latin typeface="+mj-lt"/>
            </a:endParaRPr>
          </a:p>
          <a:p>
            <a:endParaRPr lang="cs-CZ" dirty="0" smtClean="0"/>
          </a:p>
        </p:txBody>
      </p:sp>
      <p:sp>
        <p:nvSpPr>
          <p:cNvPr id="69637" name="TextovéPole 8"/>
          <p:cNvSpPr txBox="1">
            <a:spLocks noChangeArrowheads="1"/>
          </p:cNvSpPr>
          <p:nvPr/>
        </p:nvSpPr>
        <p:spPr bwMode="auto">
          <a:xfrm>
            <a:off x="214313" y="3000375"/>
            <a:ext cx="86439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Ministerstvo školství, mládeže a tělovýchovy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online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Praha: Ministerstvo školství, mládeže a tělovýchovy. C2013-2015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[cit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2016-08-09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Dostupné z: http://www.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msmt.cz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38" name="TextovéPole 7"/>
          <p:cNvSpPr txBox="1">
            <a:spLocks noChangeArrowheads="1"/>
          </p:cNvSpPr>
          <p:nvPr/>
        </p:nvSpPr>
        <p:spPr bwMode="auto">
          <a:xfrm>
            <a:off x="357188" y="3929063"/>
            <a:ext cx="81438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U všech citací platí, že se uvádějí jména autorů vždy bez titulů.</a:t>
            </a:r>
          </a:p>
          <a:p>
            <a:r>
              <a:rPr lang="cs-CZ" dirty="0">
                <a:solidFill>
                  <a:srgbClr val="FF0000"/>
                </a:solidFill>
              </a:rPr>
              <a:t>U citací dalších informačních zdrojů (hudebních nahrávek, not, katalogů, výstav, počítačových programů, e-mailů, ústních sdělení atd.) </a:t>
            </a:r>
            <a:r>
              <a:rPr lang="cs-CZ" dirty="0" smtClean="0">
                <a:solidFill>
                  <a:srgbClr val="FF0000"/>
                </a:solidFill>
              </a:rPr>
              <a:t>doporučení </a:t>
            </a:r>
            <a:r>
              <a:rPr lang="cs-CZ" dirty="0">
                <a:solidFill>
                  <a:srgbClr val="FF0000"/>
                </a:solidFill>
              </a:rPr>
              <a:t>vyhledat způsob citace v ČSN ISO 690 nebo ČSN ISO 690-2. </a:t>
            </a:r>
          </a:p>
        </p:txBody>
      </p:sp>
      <p:sp>
        <p:nvSpPr>
          <p:cNvPr id="6" name="Obdélník 5"/>
          <p:cNvSpPr/>
          <p:nvPr/>
        </p:nvSpPr>
        <p:spPr>
          <a:xfrm>
            <a:off x="2742012" y="5460326"/>
            <a:ext cx="54733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http://kniha.citace.</a:t>
            </a:r>
            <a:r>
              <a:rPr lang="cs-CZ" sz="2400" b="1" dirty="0" err="1" smtClean="0"/>
              <a:t>com</a:t>
            </a:r>
            <a:r>
              <a:rPr lang="cs-CZ" sz="2400" b="1" dirty="0" smtClean="0"/>
              <a:t>/ke-</a:t>
            </a:r>
            <a:r>
              <a:rPr lang="cs-CZ" sz="2400" b="1" dirty="0" err="1" smtClean="0"/>
              <a:t>stazeni</a:t>
            </a:r>
            <a:r>
              <a:rPr lang="cs-CZ" sz="2400" b="1" dirty="0" smtClean="0"/>
              <a:t>/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Zástupný symbol pro obsah 1"/>
          <p:cNvSpPr>
            <a:spLocks noGrp="1"/>
          </p:cNvSpPr>
          <p:nvPr>
            <p:ph idx="1"/>
          </p:nvPr>
        </p:nvSpPr>
        <p:spPr>
          <a:xfrm>
            <a:off x="571500" y="928688"/>
            <a:ext cx="8358188" cy="4935537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cs-CZ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Obecně hodnotí:</a:t>
            </a:r>
          </a:p>
          <a:p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přístup studenta k řešení úkolu,</a:t>
            </a:r>
          </a:p>
          <a:p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připravenost, iniciativu a pracovní morálku studenta,</a:t>
            </a:r>
          </a:p>
          <a:p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způsob a úroveň zpracování úkolu,</a:t>
            </a:r>
          </a:p>
          <a:p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přínos, popř. nedostatky práce,</a:t>
            </a:r>
          </a:p>
          <a:p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upozornění na případné potíže vzniklé v průběhu řešení práce.</a:t>
            </a:r>
          </a:p>
          <a:p>
            <a:pPr>
              <a:buFont typeface="Wingdings 3" pitchFamily="18" charset="2"/>
              <a:buNone/>
            </a:pPr>
            <a:r>
              <a:rPr lang="cs-CZ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Konkrétně:</a:t>
            </a:r>
          </a:p>
          <a:p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Hodnotí především celkový přístup studenta k plnění úkolu.</a:t>
            </a:r>
          </a:p>
          <a:p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Hodnotí ochotu a spolehlivost při plnění dílčích úkolů.</a:t>
            </a:r>
          </a:p>
          <a:p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Uvádí vhodné využití vědomostí a dovedností získaných během studia, popř. zvláštní, které získal student individuálně.</a:t>
            </a:r>
          </a:p>
          <a:p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Zmiňuje případnou souvislost s tématem týmového projektu, či jiné návaznosti.</a:t>
            </a:r>
          </a:p>
          <a:p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Zdůvodňuje případné potíže nezávislé na vůli studenta.</a:t>
            </a:r>
          </a:p>
          <a:p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Zdůvodňuje drobné změny či odchylky v zadání</a:t>
            </a:r>
            <a:r>
              <a:rPr lang="cs-CZ" sz="1800" dirty="0" smtClean="0">
                <a:latin typeface="Arial Narrow" pitchFamily="34" charset="0"/>
                <a:cs typeface="Times New Roman" pitchFamily="18" charset="0"/>
              </a:rPr>
              <a:t>.</a:t>
            </a:r>
          </a:p>
          <a:p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V závěru práci hodnotí klasifikačním stupněm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. Ten může být vyjádřen také rozhraním dvou stupňů (např. A až B), čímž dává studentovi příležitost díky dobré obhajobě dosáhnout lepšího stupně. </a:t>
            </a:r>
          </a:p>
          <a:p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Posudek vedoucího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Zástupný symbol pro obsah 1"/>
          <p:cNvSpPr>
            <a:spLocks noGrp="1"/>
          </p:cNvSpPr>
          <p:nvPr>
            <p:ph idx="1"/>
          </p:nvPr>
        </p:nvSpPr>
        <p:spPr>
          <a:xfrm>
            <a:off x="500063" y="1000125"/>
            <a:ext cx="8229600" cy="4935538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cs-CZ" sz="1800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Konkrétně:</a:t>
            </a:r>
          </a:p>
          <a:p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Hodnotí především odbornou stránku celé práce, a to komplexně. Tedy zvažuje jak stránku teoretickou a obsahovou, tak stránku empirickou. Zvláště se zaměřuje na interpretaci získaných výsledků a diskusi. </a:t>
            </a:r>
          </a:p>
          <a:p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Pokud uzná za vhodné, může si vyžádat další materiály, např. zdrojová data, nepublikované statistické analýzy, záznamové protokoly atd. </a:t>
            </a:r>
          </a:p>
          <a:p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Vyjadřuje se k formální a jazykové úrovni práce. </a:t>
            </a:r>
          </a:p>
          <a:p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Hodnotí celkový přínos práce, její závěry, vyjadřuje se k praktické aplikaci získaných poznatků a hodnotí reálnost vámi navržených doporučení pro praxi. </a:t>
            </a:r>
          </a:p>
          <a:p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V závěru hodnotí příslušným klasifikačním stupněm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. Ten může být vyjádřen také rozhraním dvou stupňů (např. A až B), čímž dává studentovi příležitost díky dobré obhajobě dosáhnout lepšího stupně. </a:t>
            </a:r>
            <a:endParaRPr lang="cs-CZ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Posudek oponenta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Zástupný symbol pro obsah 1"/>
          <p:cNvSpPr>
            <a:spLocks noGrp="1"/>
          </p:cNvSpPr>
          <p:nvPr>
            <p:ph idx="1"/>
          </p:nvPr>
        </p:nvSpPr>
        <p:spPr>
          <a:xfrm>
            <a:off x="71438" y="714375"/>
            <a:ext cx="8929687" cy="5429250"/>
          </a:xfrm>
        </p:spPr>
        <p:txBody>
          <a:bodyPr/>
          <a:lstStyle/>
          <a:p>
            <a:r>
              <a:rPr lang="cs-CZ" sz="1800" b="1" dirty="0" smtClean="0">
                <a:latin typeface="Arial Narrow" pitchFamily="34" charset="0"/>
                <a:cs typeface="Times New Roman" pitchFamily="18" charset="0"/>
              </a:rPr>
              <a:t>Hlavním cílem obhajoby je odborné zhodnocení předkládané </a:t>
            </a:r>
            <a:r>
              <a:rPr lang="cs-CZ" sz="1800" b="1" dirty="0" smtClean="0">
                <a:latin typeface="Arial Narrow" pitchFamily="34" charset="0"/>
                <a:cs typeface="Times New Roman" pitchFamily="18" charset="0"/>
              </a:rPr>
              <a:t>kvalifikační práce</a:t>
            </a:r>
            <a:r>
              <a:rPr lang="cs-CZ" sz="1800" dirty="0" smtClean="0">
                <a:latin typeface="Arial Narrow" pitchFamily="34" charset="0"/>
                <a:cs typeface="Times New Roman" pitchFamily="18" charset="0"/>
              </a:rPr>
              <a:t>, a to jak ze strany vedoucího práce, oponenta i autora. Předpokládá se, že všichni zúčastnění se mohou svobodně a bez vzájemných otevřených i skrytých invektiv a emocí k předmětu práce a úrovni jejího zpracování vyjádřit.</a:t>
            </a:r>
          </a:p>
          <a:p>
            <a:r>
              <a:rPr lang="cs-CZ" sz="1800" dirty="0" smtClean="0">
                <a:latin typeface="Arial Narrow" pitchFamily="34" charset="0"/>
                <a:cs typeface="Times New Roman" pitchFamily="18" charset="0"/>
              </a:rPr>
              <a:t>Smyslem je studentovi ukázat klady i zápory jím předkládané páce, a to v atmosféře vzájemné věcné diskuse, tolerance a podpory.</a:t>
            </a:r>
          </a:p>
          <a:p>
            <a:r>
              <a:rPr lang="cs-CZ" sz="1800" dirty="0" smtClean="0">
                <a:latin typeface="Arial Narrow" pitchFamily="34" charset="0"/>
                <a:cs typeface="Times New Roman" pitchFamily="18" charset="0"/>
              </a:rPr>
              <a:t>Obhajoba probíhá na základě posudku vedoucího práce a posudku oponenta. Oba </a:t>
            </a:r>
            <a:r>
              <a:rPr lang="cs-CZ" sz="1800" dirty="0" smtClean="0">
                <a:latin typeface="Arial Narrow" pitchFamily="34" charset="0"/>
                <a:cs typeface="Times New Roman" pitchFamily="18" charset="0"/>
              </a:rPr>
              <a:t>dokumenty má </a:t>
            </a:r>
            <a:r>
              <a:rPr lang="cs-CZ" sz="1800" dirty="0" smtClean="0">
                <a:latin typeface="Arial Narrow" pitchFamily="34" charset="0"/>
                <a:cs typeface="Times New Roman" pitchFamily="18" charset="0"/>
              </a:rPr>
              <a:t>student </a:t>
            </a:r>
            <a:r>
              <a:rPr lang="cs-CZ" sz="1800" dirty="0" smtClean="0">
                <a:latin typeface="Arial Narrow" pitchFamily="34" charset="0"/>
                <a:cs typeface="Times New Roman" pitchFamily="18" charset="0"/>
              </a:rPr>
              <a:t>alespoň 5 pracovních dní před konáním obhajoby k </a:t>
            </a:r>
            <a:r>
              <a:rPr lang="cs-CZ" sz="1800" dirty="0" smtClean="0">
                <a:latin typeface="Arial Narrow" pitchFamily="34" charset="0"/>
                <a:cs typeface="Times New Roman" pitchFamily="18" charset="0"/>
              </a:rPr>
              <a:t>dispozici. Posudek vedoucího práce je zaměřen na komplexní přístup studenta k činnosti během jejího zpracování. Zároveň by měl obsahovat otázky na studenta při obhajobě a navrhovanou klasifikaci. Posudek oponenta je zaměřen na kritické zhodnocení práce, na její klady a problematické momenty. I tento posudek by měl </a:t>
            </a:r>
            <a:r>
              <a:rPr lang="cs-CZ" sz="1800" dirty="0" smtClean="0">
                <a:latin typeface="Arial Narrow" pitchFamily="34" charset="0"/>
                <a:cs typeface="Times New Roman" pitchFamily="18" charset="0"/>
              </a:rPr>
              <a:t>obsahovat otázky k diskusi a končit </a:t>
            </a:r>
            <a:r>
              <a:rPr lang="cs-CZ" sz="1800" dirty="0" smtClean="0">
                <a:latin typeface="Arial Narrow" pitchFamily="34" charset="0"/>
                <a:cs typeface="Times New Roman" pitchFamily="18" charset="0"/>
              </a:rPr>
              <a:t>návrhem klasifikace.</a:t>
            </a:r>
          </a:p>
          <a:p>
            <a:r>
              <a:rPr lang="cs-CZ" sz="1800" dirty="0" smtClean="0">
                <a:latin typeface="Arial Narrow" pitchFamily="34" charset="0"/>
                <a:cs typeface="Times New Roman" pitchFamily="18" charset="0"/>
              </a:rPr>
              <a:t>Ze strany vedoucího práce se za nepřípustné z etického hlediska pokládá prosazování výborného hodnocení práce s evidentními nedostatky. Stejně tak je neetická snaha oponenta zvyšovat svou prestiž prostřednictvím kritiky „za každou cenu“, zvláště není-li kritika věcná či motivována jinak než odborně.</a:t>
            </a:r>
          </a:p>
          <a:p>
            <a:r>
              <a:rPr lang="cs-CZ" sz="1800" dirty="0" smtClean="0">
                <a:latin typeface="Arial Narrow" pitchFamily="34" charset="0"/>
                <a:cs typeface="Times New Roman" pitchFamily="18" charset="0"/>
              </a:rPr>
              <a:t>Ze strany studenta se za neetické pokládá snaha dosáhnout co nejlepšího hodnocení práce jinými nástroji, než je úroveň odborného zvládnutí tématu a závěrečné práce jako celku.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14282" y="71414"/>
            <a:ext cx="8229600" cy="857256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Obhajoba </a:t>
            </a:r>
            <a:r>
              <a:rPr lang="cs-CZ" dirty="0" smtClean="0"/>
              <a:t>kvalifikační </a:t>
            </a:r>
            <a:r>
              <a:rPr lang="cs-CZ" dirty="0" smtClean="0"/>
              <a:t>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Zástupný symbol pro obsah 1"/>
          <p:cNvSpPr>
            <a:spLocks noGrp="1"/>
          </p:cNvSpPr>
          <p:nvPr>
            <p:ph idx="1"/>
          </p:nvPr>
        </p:nvSpPr>
        <p:spPr>
          <a:xfrm>
            <a:off x="457200" y="974725"/>
            <a:ext cx="8229600" cy="5454650"/>
          </a:xfrm>
        </p:spPr>
        <p:txBody>
          <a:bodyPr/>
          <a:lstStyle/>
          <a:p>
            <a:pPr>
              <a:buNone/>
            </a:pPr>
            <a:r>
              <a:rPr lang="cs-CZ" sz="1800" dirty="0" smtClean="0"/>
              <a:t>Celé obhajovací řízení jednoho studenta by mělo trvat cca 20 až 30 minut (podle míry diskuse).</a:t>
            </a:r>
          </a:p>
          <a:p>
            <a:endParaRPr lang="cs-CZ" sz="1800" dirty="0" smtClean="0"/>
          </a:p>
          <a:p>
            <a:r>
              <a:rPr lang="cs-CZ" sz="1800" dirty="0" smtClean="0"/>
              <a:t>1</a:t>
            </a:r>
            <a:r>
              <a:rPr lang="cs-CZ" sz="1800" dirty="0" smtClean="0"/>
              <a:t>. Stručné představení </a:t>
            </a:r>
            <a:r>
              <a:rPr lang="cs-CZ" sz="1800" dirty="0" smtClean="0"/>
              <a:t>práce - student </a:t>
            </a:r>
            <a:endParaRPr lang="cs-CZ" sz="1800" dirty="0" smtClean="0"/>
          </a:p>
          <a:p>
            <a:pPr lvl="1"/>
            <a:r>
              <a:rPr lang="cs-CZ" sz="1800" dirty="0" smtClean="0">
                <a:solidFill>
                  <a:srgbClr val="0070C0"/>
                </a:solidFill>
              </a:rPr>
              <a:t>10 minut – zaměřte se zejména na </a:t>
            </a:r>
            <a:r>
              <a:rPr lang="cs-CZ" sz="1800" b="1" dirty="0" smtClean="0">
                <a:solidFill>
                  <a:srgbClr val="0070C0"/>
                </a:solidFill>
              </a:rPr>
              <a:t>dosažené výsledky</a:t>
            </a:r>
            <a:r>
              <a:rPr lang="cs-CZ" sz="1800" dirty="0" smtClean="0">
                <a:solidFill>
                  <a:srgbClr val="0070C0"/>
                </a:solidFill>
              </a:rPr>
              <a:t>. Připravte si vhodnou prezentaci, která zaujme </a:t>
            </a:r>
            <a:r>
              <a:rPr lang="cs-CZ" sz="1800" b="1" dirty="0" smtClean="0">
                <a:solidFill>
                  <a:srgbClr val="0070C0"/>
                </a:solidFill>
              </a:rPr>
              <a:t>věcností, uvedením konkrétních faktů a závěrů</a:t>
            </a:r>
            <a:r>
              <a:rPr lang="cs-CZ" sz="1800" dirty="0" smtClean="0">
                <a:solidFill>
                  <a:srgbClr val="0070C0"/>
                </a:solidFill>
              </a:rPr>
              <a:t>. </a:t>
            </a:r>
          </a:p>
          <a:p>
            <a:r>
              <a:rPr lang="cs-CZ" sz="1800" dirty="0" smtClean="0"/>
              <a:t>2. Čtení posudků </a:t>
            </a:r>
            <a:r>
              <a:rPr lang="cs-CZ" sz="1800" dirty="0" smtClean="0"/>
              <a:t>a) oponenta a poté b) vedoucího</a:t>
            </a:r>
            <a:endParaRPr lang="cs-CZ" sz="1800" dirty="0" smtClean="0"/>
          </a:p>
          <a:p>
            <a:r>
              <a:rPr lang="cs-CZ" sz="1800" dirty="0" smtClean="0"/>
              <a:t>3. Reakce </a:t>
            </a:r>
            <a:r>
              <a:rPr lang="cs-CZ" sz="1800" dirty="0" smtClean="0"/>
              <a:t>studenta na </a:t>
            </a:r>
            <a:r>
              <a:rPr lang="cs-CZ" sz="1800" dirty="0" smtClean="0"/>
              <a:t>posudky</a:t>
            </a:r>
          </a:p>
          <a:p>
            <a:pPr lvl="1"/>
            <a:r>
              <a:rPr lang="cs-CZ" sz="1800" dirty="0" smtClean="0">
                <a:solidFill>
                  <a:srgbClr val="FF0000"/>
                </a:solidFill>
              </a:rPr>
              <a:t>Reakce na podněty a na OTÁZKY v posudcích mějte vždy předem připraveny!!!</a:t>
            </a:r>
            <a:r>
              <a:rPr lang="cs-CZ" sz="1800" dirty="0" smtClean="0">
                <a:solidFill>
                  <a:srgbClr val="0070C0"/>
                </a:solidFill>
              </a:rPr>
              <a:t> Vhodná je papírová (elektronická forma v ruce, může </a:t>
            </a:r>
            <a:r>
              <a:rPr lang="cs-CZ" sz="1800" dirty="0" smtClean="0">
                <a:solidFill>
                  <a:srgbClr val="0070C0"/>
                </a:solidFill>
              </a:rPr>
              <a:t>to být i několik snímků </a:t>
            </a:r>
            <a:r>
              <a:rPr lang="cs-CZ" sz="1800" dirty="0" smtClean="0">
                <a:solidFill>
                  <a:srgbClr val="0070C0"/>
                </a:solidFill>
              </a:rPr>
              <a:t>speciální prezentace. </a:t>
            </a:r>
            <a:r>
              <a:rPr lang="cs-CZ" sz="1800" dirty="0" smtClean="0">
                <a:solidFill>
                  <a:srgbClr val="0070C0"/>
                </a:solidFill>
              </a:rPr>
              <a:t>Ukažte, že jste se připomínkami v posudcích důkladně zabývali.</a:t>
            </a:r>
          </a:p>
          <a:p>
            <a:r>
              <a:rPr lang="cs-CZ" sz="1800" dirty="0" smtClean="0"/>
              <a:t>4. Rozprava v plénu</a:t>
            </a:r>
          </a:p>
          <a:p>
            <a:pPr lvl="1"/>
            <a:r>
              <a:rPr lang="cs-CZ" sz="1800" dirty="0" smtClean="0">
                <a:solidFill>
                  <a:srgbClr val="0070C0"/>
                </a:solidFill>
              </a:rPr>
              <a:t>Je </a:t>
            </a:r>
            <a:r>
              <a:rPr lang="cs-CZ" sz="1800" dirty="0" smtClean="0">
                <a:solidFill>
                  <a:srgbClr val="0070C0"/>
                </a:solidFill>
              </a:rPr>
              <a:t>„nejriskantnější“ část obhajoby, protože během ní můžete dostat otázku, na kterou nejste připraveni. Reagujte klidně, s rozmyslem, </a:t>
            </a:r>
            <a:r>
              <a:rPr lang="cs-CZ" sz="1800" dirty="0" smtClean="0">
                <a:solidFill>
                  <a:srgbClr val="FF0000"/>
                </a:solidFill>
              </a:rPr>
              <a:t>nehádejte se</a:t>
            </a:r>
            <a:r>
              <a:rPr lang="cs-CZ" sz="1800" dirty="0" smtClean="0">
                <a:solidFill>
                  <a:srgbClr val="0070C0"/>
                </a:solidFill>
              </a:rPr>
              <a:t>. 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6834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Průběh </a:t>
            </a:r>
            <a:r>
              <a:rPr lang="cs-CZ" dirty="0" smtClean="0"/>
              <a:t>obhajoby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85750" y="857250"/>
            <a:ext cx="8572500" cy="5500708"/>
          </a:xfrm>
        </p:spPr>
        <p:txBody>
          <a:bodyPr/>
          <a:lstStyle/>
          <a:p>
            <a:pPr>
              <a:defRPr/>
            </a:pPr>
            <a:r>
              <a:rPr lang="cs-CZ" sz="2000" dirty="0" smtClean="0">
                <a:latin typeface="+mj-lt"/>
                <a:cs typeface="Times New Roman" pitchFamily="18" charset="0"/>
              </a:rPr>
              <a:t>Obhajobu si nanečisto předem vyzkoušejte, především kvůli časovému rozložení.</a:t>
            </a:r>
          </a:p>
          <a:p>
            <a:pPr>
              <a:defRPr/>
            </a:pPr>
            <a:r>
              <a:rPr lang="cs-CZ" sz="2000" dirty="0" smtClean="0">
                <a:latin typeface="+mj-lt"/>
                <a:cs typeface="Times New Roman" pitchFamily="18" charset="0"/>
              </a:rPr>
              <a:t>Neučte </a:t>
            </a:r>
            <a:r>
              <a:rPr lang="cs-CZ" sz="2000" dirty="0" smtClean="0">
                <a:latin typeface="+mj-lt"/>
                <a:cs typeface="Times New Roman" pitchFamily="18" charset="0"/>
              </a:rPr>
              <a:t>se texty </a:t>
            </a:r>
            <a:r>
              <a:rPr lang="cs-CZ" sz="2000" dirty="0" smtClean="0">
                <a:latin typeface="+mj-lt"/>
                <a:cs typeface="Times New Roman" pitchFamily="18" charset="0"/>
              </a:rPr>
              <a:t>obhajoby nazpaměť</a:t>
            </a:r>
            <a:r>
              <a:rPr lang="cs-CZ" sz="2000" dirty="0" smtClean="0">
                <a:latin typeface="+mj-lt"/>
                <a:cs typeface="Times New Roman" pitchFamily="18" charset="0"/>
              </a:rPr>
              <a:t>! Při obhajobě budete ve stresu, paměť vám bude vynechávat.</a:t>
            </a:r>
          </a:p>
          <a:p>
            <a:pPr>
              <a:defRPr/>
            </a:pPr>
            <a:r>
              <a:rPr lang="cs-CZ" sz="2000" dirty="0" smtClean="0">
                <a:latin typeface="+mj-lt"/>
                <a:cs typeface="Times New Roman" pitchFamily="18" charset="0"/>
              </a:rPr>
              <a:t>Nečtěte texty z předlohy! Působí to rušivým a nepřipraveným dojmem! </a:t>
            </a:r>
            <a:r>
              <a:rPr lang="cs-CZ" sz="2000" b="1" dirty="0" smtClean="0">
                <a:latin typeface="+mj-lt"/>
                <a:cs typeface="Times New Roman" pitchFamily="18" charset="0"/>
              </a:rPr>
              <a:t>Jako berličku použijte malé kartičky s textem, které držíte v ruce. </a:t>
            </a:r>
            <a:r>
              <a:rPr lang="cs-CZ" sz="2000" dirty="0" smtClean="0">
                <a:latin typeface="+mj-lt"/>
                <a:cs typeface="Times New Roman" pitchFamily="18" charset="0"/>
                <a:sym typeface="Wingdings" pitchFamily="2" charset="2"/>
              </a:rPr>
              <a:t></a:t>
            </a:r>
            <a:r>
              <a:rPr lang="cs-CZ" sz="2000" dirty="0" smtClean="0">
                <a:latin typeface="+mj-lt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cs-CZ" sz="2000" dirty="0" smtClean="0">
                <a:latin typeface="+mj-lt"/>
                <a:cs typeface="Times New Roman" pitchFamily="18" charset="0"/>
              </a:rPr>
              <a:t>Nemluvte o tom, že někde to dělají takto a někde jinak, to velmi zdržuje</a:t>
            </a:r>
            <a:r>
              <a:rPr lang="cs-CZ" sz="2000" dirty="0" smtClean="0">
                <a:latin typeface="+mj-lt"/>
                <a:cs typeface="Times New Roman" pitchFamily="18" charset="0"/>
              </a:rPr>
              <a:t>. Nemluvte příliš zeširoka</a:t>
            </a:r>
            <a:endParaRPr lang="cs-CZ" sz="2000" dirty="0" smtClean="0">
              <a:latin typeface="+mj-lt"/>
              <a:cs typeface="Times New Roman" pitchFamily="18" charset="0"/>
            </a:endParaRPr>
          </a:p>
          <a:p>
            <a:pPr>
              <a:defRPr/>
            </a:pPr>
            <a:r>
              <a:rPr lang="cs-CZ" sz="2000" dirty="0" smtClean="0">
                <a:latin typeface="+mj-lt"/>
                <a:cs typeface="Times New Roman" pitchFamily="18" charset="0"/>
              </a:rPr>
              <a:t>Vyhněte se vynucenému přerušení prezentace předsedou komise z důvodu překročení časového limitu nebo trpělivosti členů komise. </a:t>
            </a:r>
            <a:r>
              <a:rPr lang="cs-CZ" sz="2000" b="1" dirty="0" smtClean="0">
                <a:latin typeface="+mj-lt"/>
                <a:cs typeface="Times New Roman" pitchFamily="18" charset="0"/>
              </a:rPr>
              <a:t>Prezentace práce musí být stručná, výstižná a zaměřit se jen na podstatné věci</a:t>
            </a:r>
            <a:r>
              <a:rPr lang="cs-CZ" sz="2000" dirty="0" smtClean="0">
                <a:latin typeface="+mj-lt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cs-CZ" sz="2000" dirty="0" smtClean="0">
                <a:latin typeface="+mj-lt"/>
                <a:cs typeface="Times New Roman" pitchFamily="18" charset="0"/>
              </a:rPr>
              <a:t>Je zásadní chybou, pokud se po ukončení prezentace někdo z komise </a:t>
            </a:r>
            <a:r>
              <a:rPr lang="cs-CZ" sz="2000" dirty="0" smtClean="0">
                <a:latin typeface="+mj-lt"/>
                <a:cs typeface="Times New Roman" pitchFamily="18" charset="0"/>
              </a:rPr>
              <a:t>zeptá: A </a:t>
            </a:r>
            <a:r>
              <a:rPr lang="cs-CZ" sz="2000" dirty="0" smtClean="0">
                <a:latin typeface="+mj-lt"/>
                <a:cs typeface="Times New Roman" pitchFamily="18" charset="0"/>
              </a:rPr>
              <a:t>co jste tedy ve své práci vlastně měl </a:t>
            </a:r>
            <a:r>
              <a:rPr lang="cs-CZ" sz="2000" dirty="0" smtClean="0">
                <a:latin typeface="+mj-lt"/>
                <a:cs typeface="Times New Roman" pitchFamily="18" charset="0"/>
              </a:rPr>
              <a:t>dělat?!</a:t>
            </a:r>
            <a:endParaRPr lang="cs-CZ" sz="2000" dirty="0" smtClean="0">
              <a:latin typeface="+mj-lt"/>
              <a:cs typeface="Times New Roman" pitchFamily="18" charset="0"/>
            </a:endParaRPr>
          </a:p>
          <a:p>
            <a:pPr>
              <a:defRPr/>
            </a:pPr>
            <a:r>
              <a:rPr lang="cs-CZ" sz="2000" dirty="0" smtClean="0">
                <a:latin typeface="+mj-lt"/>
                <a:cs typeface="Times New Roman" pitchFamily="18" charset="0"/>
              </a:rPr>
              <a:t>Vyvarujte se jakéhokoli požívání psychoaktivních preparátů (alkohol, tlumící léky atd.)!!! Jediným povoleným „dopingem“ je káva a oblíbené plyšové zvířátko. </a:t>
            </a:r>
            <a:r>
              <a:rPr lang="cs-CZ" sz="2000" dirty="0" smtClean="0">
                <a:latin typeface="+mj-lt"/>
                <a:cs typeface="Times New Roman" pitchFamily="18" charset="0"/>
                <a:sym typeface="Wingdings" pitchFamily="2" charset="2"/>
              </a:rPr>
              <a:t></a:t>
            </a:r>
            <a:endParaRPr lang="cs-CZ" sz="2000" dirty="0">
              <a:latin typeface="+mj-lt"/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96908"/>
          </a:xfrm>
        </p:spPr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FF0000"/>
                </a:solidFill>
              </a:rPr>
              <a:t>Čeho se vyvarovat!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4297362"/>
          </a:xfrm>
        </p:spPr>
        <p:txBody>
          <a:bodyPr>
            <a:normAutofit/>
          </a:bodyPr>
          <a:lstStyle/>
          <a:p>
            <a:r>
              <a:rPr lang="cs-CZ" dirty="0" smtClean="0"/>
              <a:t>      Přeji Vám hodně štěstí!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		 </a:t>
            </a:r>
            <a:r>
              <a:rPr lang="cs-CZ" dirty="0" smtClean="0">
                <a:sym typeface="Wingdings" pitchFamily="2" charset="2"/>
              </a:rPr>
              <a:t></a:t>
            </a:r>
            <a:br>
              <a:rPr lang="cs-CZ" dirty="0" smtClean="0">
                <a:sym typeface="Wingdings" pitchFamily="2" charset="2"/>
              </a:rPr>
            </a:b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5748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1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3071812"/>
          </a:xfrm>
        </p:spPr>
        <p:txBody>
          <a:bodyPr/>
          <a:lstStyle/>
          <a:p>
            <a:pPr eaLnBrk="1" hangingPunct="1"/>
            <a:r>
              <a:rPr lang="cs-CZ" sz="2400" dirty="0" smtClean="0"/>
              <a:t>Stručný, ale výstižný (pro čtenáře), navíc: </a:t>
            </a:r>
            <a:r>
              <a:rPr lang="cs-CZ" sz="2400" dirty="0" smtClean="0">
                <a:solidFill>
                  <a:srgbClr val="FF0000"/>
                </a:solidFill>
              </a:rPr>
              <a:t>Název je výkladní skříní práce! </a:t>
            </a:r>
            <a:endParaRPr lang="cs-CZ" sz="2400" dirty="0" smtClean="0"/>
          </a:p>
          <a:p>
            <a:pPr lvl="1"/>
            <a:r>
              <a:rPr lang="cs-CZ" sz="2000" dirty="0" smtClean="0"/>
              <a:t>Např. název práce </a:t>
            </a:r>
            <a:r>
              <a:rPr lang="cs-CZ" sz="2000" b="1" dirty="0" smtClean="0">
                <a:solidFill>
                  <a:srgbClr val="7030A0"/>
                </a:solidFill>
              </a:rPr>
              <a:t>Šikana </a:t>
            </a:r>
            <a:r>
              <a:rPr lang="cs-CZ" sz="2000" dirty="0" smtClean="0"/>
              <a:t>je zcela nevhodný, neboť je příliš stručný a čtenář nepozná ani to, jestli se práce bude týkat školní </a:t>
            </a:r>
            <a:r>
              <a:rPr lang="cs-CZ" sz="2000" dirty="0" smtClean="0"/>
              <a:t>třídy, </a:t>
            </a:r>
            <a:r>
              <a:rPr lang="cs-CZ" sz="2000" dirty="0" smtClean="0"/>
              <a:t>nebo závodních silničních </a:t>
            </a:r>
            <a:r>
              <a:rPr lang="cs-CZ" sz="2000" dirty="0" smtClean="0"/>
              <a:t>okruhů </a:t>
            </a:r>
            <a:endParaRPr lang="cs-CZ" sz="2000" dirty="0" smtClean="0"/>
          </a:p>
          <a:p>
            <a:r>
              <a:rPr lang="cs-CZ" sz="2400" dirty="0" smtClean="0"/>
              <a:t>V češtině i angličtině</a:t>
            </a:r>
          </a:p>
          <a:p>
            <a:r>
              <a:rPr lang="cs-CZ" sz="2400" dirty="0" smtClean="0"/>
              <a:t>Nezapomeňte</a:t>
            </a:r>
            <a:r>
              <a:rPr lang="cs-CZ" sz="2400" dirty="0" smtClean="0"/>
              <a:t>: Delší </a:t>
            </a:r>
            <a:r>
              <a:rPr lang="cs-CZ" sz="2400" dirty="0"/>
              <a:t>názvy se hůře překládají do </a:t>
            </a:r>
            <a:r>
              <a:rPr lang="cs-CZ" sz="2400" dirty="0" smtClean="0"/>
              <a:t>angličtiny!  </a:t>
            </a:r>
            <a:endParaRPr lang="cs-CZ" sz="2400" b="1" dirty="0"/>
          </a:p>
          <a:p>
            <a:pPr eaLnBrk="1" hangingPunct="1"/>
            <a:endParaRPr lang="cs-CZ" b="1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42844" y="571480"/>
            <a:ext cx="8229600" cy="785818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Název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500563" y="214313"/>
            <a:ext cx="4500562" cy="6500812"/>
          </a:xfrm>
          <a:prstGeom prst="rect">
            <a:avLst/>
          </a:prstGeom>
          <a:ln>
            <a:solidFill>
              <a:srgbClr val="00339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6867" name="TextovéPole 1"/>
          <p:cNvSpPr txBox="1">
            <a:spLocks noChangeArrowheads="1"/>
          </p:cNvSpPr>
          <p:nvPr/>
        </p:nvSpPr>
        <p:spPr bwMode="auto">
          <a:xfrm>
            <a:off x="285750" y="285750"/>
            <a:ext cx="364331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/>
              <a:t>Formální náležitosti práce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14313" y="1285875"/>
            <a:ext cx="38576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7030A0"/>
                </a:solidFill>
                <a:latin typeface="+mn-lt"/>
              </a:rPr>
              <a:t>Obsah</a:t>
            </a:r>
          </a:p>
        </p:txBody>
      </p:sp>
      <p:sp>
        <p:nvSpPr>
          <p:cNvPr id="36869" name="TextovéPole 6"/>
          <p:cNvSpPr txBox="1">
            <a:spLocks noChangeArrowheads="1"/>
          </p:cNvSpPr>
          <p:nvPr/>
        </p:nvSpPr>
        <p:spPr bwMode="auto">
          <a:xfrm>
            <a:off x="4714874" y="500063"/>
            <a:ext cx="30003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DOPORUČENÝ OBSAH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14313" y="1901825"/>
            <a:ext cx="4071937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000" dirty="0" smtClean="0">
                <a:latin typeface="+mn-lt"/>
              </a:rPr>
              <a:t>… Při </a:t>
            </a:r>
            <a:r>
              <a:rPr lang="cs-CZ" sz="2000" dirty="0">
                <a:latin typeface="+mn-lt"/>
              </a:rPr>
              <a:t>desetinném číslování se za poslední číslicí </a:t>
            </a:r>
            <a:r>
              <a:rPr lang="cs-CZ" sz="2000" b="1" dirty="0">
                <a:latin typeface="+mn-lt"/>
              </a:rPr>
              <a:t>nikdy nedělá tečka</a:t>
            </a:r>
            <a:r>
              <a:rPr lang="cs-CZ" sz="2000" dirty="0">
                <a:latin typeface="+mn-lt"/>
              </a:rPr>
              <a:t>, a to ani v názvech kapitol v textu </a:t>
            </a:r>
            <a:r>
              <a:rPr lang="cs-CZ" sz="2000" dirty="0" smtClean="0">
                <a:latin typeface="+mn-lt"/>
              </a:rPr>
              <a:t>práce! </a:t>
            </a:r>
            <a:endParaRPr lang="cs-CZ" sz="2000" dirty="0">
              <a:latin typeface="+mn-lt"/>
            </a:endParaRPr>
          </a:p>
        </p:txBody>
      </p:sp>
      <p:sp>
        <p:nvSpPr>
          <p:cNvPr id="36872" name="TextovéPole 9"/>
          <p:cNvSpPr txBox="1">
            <a:spLocks noChangeArrowheads="1"/>
          </p:cNvSpPr>
          <p:nvPr/>
        </p:nvSpPr>
        <p:spPr bwMode="auto">
          <a:xfrm>
            <a:off x="6643688" y="6357938"/>
            <a:ext cx="5000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- 7-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786313" y="1071563"/>
            <a:ext cx="3929062" cy="42473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Úvod............................................................. 8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1 Teoretická část.......................................... 9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1.1 Současný stav poznání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...........................9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1.2 Kritická analýza pramenů ...................18</a:t>
            </a:r>
          </a:p>
          <a:p>
            <a:pPr>
              <a:defRPr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2 Empirická část........................................24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1600" cap="all" dirty="0">
                <a:latin typeface="Times New Roman" pitchFamily="18" charset="0"/>
                <a:cs typeface="Times New Roman" pitchFamily="18" charset="0"/>
              </a:rPr>
              <a:t>  2.1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Výzkumný problém.............................24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2.2 Výzkumné hypotézy............................25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2.3 Výběr respondentů...............................31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2.4 Použité výzkumné metody...................35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   2.4.1 Kvalitativní metody.......................36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   2.4.2 Kvantitativní metody.....................38</a:t>
            </a:r>
          </a:p>
          <a:p>
            <a:pPr>
              <a:defRPr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3 Výsledky...................................................44</a:t>
            </a:r>
          </a:p>
          <a:p>
            <a:pPr>
              <a:defRPr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4 Diskuse.....................................................60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5 Závěr........................................................72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6 Seznam použité literatury......................74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7 Přílohy......................................................78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500563" y="214313"/>
            <a:ext cx="4500562" cy="650081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7891" name="TextovéPole 1"/>
          <p:cNvSpPr txBox="1">
            <a:spLocks noChangeArrowheads="1"/>
          </p:cNvSpPr>
          <p:nvPr/>
        </p:nvSpPr>
        <p:spPr bwMode="auto">
          <a:xfrm>
            <a:off x="214313" y="214313"/>
            <a:ext cx="3643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/>
              <a:t>Struktura práce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85750" y="1000125"/>
            <a:ext cx="38576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7030A0"/>
                </a:solidFill>
                <a:latin typeface="+mn-lt"/>
              </a:rPr>
              <a:t>Úvod</a:t>
            </a:r>
          </a:p>
        </p:txBody>
      </p:sp>
      <p:sp>
        <p:nvSpPr>
          <p:cNvPr id="37893" name="TextovéPole 6"/>
          <p:cNvSpPr txBox="1">
            <a:spLocks noChangeArrowheads="1"/>
          </p:cNvSpPr>
          <p:nvPr/>
        </p:nvSpPr>
        <p:spPr bwMode="auto">
          <a:xfrm>
            <a:off x="4714875" y="500063"/>
            <a:ext cx="10715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latin typeface="Times New Roman" pitchFamily="18" charset="0"/>
                <a:cs typeface="Times New Roman" pitchFamily="18" charset="0"/>
              </a:rPr>
              <a:t>ÚVOD</a:t>
            </a:r>
            <a:endParaRPr lang="cs-CZ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14313" y="1901825"/>
            <a:ext cx="4071937" cy="31700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000" dirty="0" smtClean="0">
                <a:latin typeface="+mn-lt"/>
              </a:rPr>
              <a:t>Nepříliš zkušení </a:t>
            </a:r>
            <a:r>
              <a:rPr lang="cs-CZ" sz="2000" dirty="0">
                <a:latin typeface="+mn-lt"/>
              </a:rPr>
              <a:t>autoři by </a:t>
            </a:r>
            <a:r>
              <a:rPr lang="cs-CZ" sz="2000" dirty="0" smtClean="0">
                <a:latin typeface="+mn-lt"/>
              </a:rPr>
              <a:t>měli </a:t>
            </a:r>
            <a:r>
              <a:rPr lang="cs-CZ" sz="2000" b="1" dirty="0">
                <a:solidFill>
                  <a:srgbClr val="FF0000"/>
                </a:solidFill>
                <a:latin typeface="+mn-lt"/>
              </a:rPr>
              <a:t>psát úvod až na konec</a:t>
            </a:r>
            <a:r>
              <a:rPr lang="cs-CZ" sz="2000" dirty="0">
                <a:latin typeface="+mn-lt"/>
              </a:rPr>
              <a:t>! </a:t>
            </a:r>
            <a:endParaRPr lang="cs-CZ" sz="2000" dirty="0" smtClean="0">
              <a:latin typeface="+mn-lt"/>
            </a:endParaRPr>
          </a:p>
          <a:p>
            <a:pPr>
              <a:defRPr/>
            </a:pPr>
            <a:r>
              <a:rPr lang="cs-CZ" sz="2000" dirty="0" smtClean="0">
                <a:latin typeface="+mn-lt"/>
              </a:rPr>
              <a:t>Doporučovaný </a:t>
            </a:r>
            <a:r>
              <a:rPr lang="cs-CZ" sz="2000" dirty="0">
                <a:latin typeface="+mn-lt"/>
              </a:rPr>
              <a:t>postup: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sz="2000" dirty="0">
                <a:latin typeface="+mn-lt"/>
              </a:rPr>
              <a:t>Napsat text práce.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sz="2000" dirty="0">
                <a:latin typeface="+mn-lt"/>
              </a:rPr>
              <a:t>Napsat závěr práce (popsání významu a shrnutí výsledků).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sz="2000" dirty="0">
                <a:latin typeface="+mn-lt"/>
              </a:rPr>
              <a:t>Vytvořit </a:t>
            </a:r>
            <a:r>
              <a:rPr lang="cs-CZ" sz="2000" dirty="0" smtClean="0">
                <a:latin typeface="+mn-lt"/>
              </a:rPr>
              <a:t>úvod - </a:t>
            </a:r>
            <a:r>
              <a:rPr lang="cs-CZ" sz="2000" dirty="0">
                <a:latin typeface="+mn-lt"/>
              </a:rPr>
              <a:t>sepsat cíle tak, aby </a:t>
            </a:r>
            <a:r>
              <a:rPr lang="cs-CZ" sz="2000" dirty="0" smtClean="0">
                <a:latin typeface="+mn-lt"/>
              </a:rPr>
              <a:t>korespondovaly </a:t>
            </a:r>
            <a:br>
              <a:rPr lang="cs-CZ" sz="2000" dirty="0" smtClean="0">
                <a:latin typeface="+mn-lt"/>
              </a:rPr>
            </a:br>
            <a:r>
              <a:rPr lang="cs-CZ" sz="2000" dirty="0" smtClean="0">
                <a:latin typeface="+mn-lt"/>
              </a:rPr>
              <a:t>s </a:t>
            </a:r>
            <a:r>
              <a:rPr lang="cs-CZ" sz="2000" dirty="0">
                <a:latin typeface="+mn-lt"/>
              </a:rPr>
              <a:t>výsledky v závěru. </a:t>
            </a:r>
          </a:p>
        </p:txBody>
      </p:sp>
      <p:sp>
        <p:nvSpPr>
          <p:cNvPr id="37896" name="TextovéPole 9"/>
          <p:cNvSpPr txBox="1">
            <a:spLocks noChangeArrowheads="1"/>
          </p:cNvSpPr>
          <p:nvPr/>
        </p:nvSpPr>
        <p:spPr bwMode="auto">
          <a:xfrm>
            <a:off x="6643688" y="6357938"/>
            <a:ext cx="5000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- 8-</a:t>
            </a:r>
          </a:p>
        </p:txBody>
      </p:sp>
      <p:sp>
        <p:nvSpPr>
          <p:cNvPr id="37897" name="TextovéPole 13"/>
          <p:cNvSpPr txBox="1">
            <a:spLocks noChangeArrowheads="1"/>
          </p:cNvSpPr>
          <p:nvPr/>
        </p:nvSpPr>
        <p:spPr bwMode="auto">
          <a:xfrm>
            <a:off x="4786313" y="1000125"/>
            <a:ext cx="3857625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První částí, která se týká tématu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práce,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je úvod. Obvykle se úvod nečísluje,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ale když se rozhodnete uvést 1 ÚVOD, je to v pořádku. Tato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kapitola má čtenáře uvést do problematiky a blíže popsat předmět vlastní kvalifikační práce. Autor by měl zhodnotit aktuálnost řešené problematiky, základní východiska a načrtnout to, co má práce přinést. Součástí úvodu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 bakalářské práci mohou být také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základní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teze čili hypotézy,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které má kvalifikační práce potvrdit nebo vyvrátit – např. Vede užívání dusíkatých hnojiv k nárůstu škodlivin v bramborách? </a:t>
            </a:r>
          </a:p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Cíle kvalifikační práce nemusí být vyjádřeny explicitní otázkou, ale je nutné je jasně popsat. Na takto stanovené cíle nebo původní teze je potřeba odpovědět v závěru kvalifikační práce.</a:t>
            </a:r>
          </a:p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V úvodu nemá cenu se příliš rozepisovat, optimální délka úvodu činí cca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stránku A4. Pokud jste milovníci citátů a mott,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úvodu je možné motto využít, jinde v textu práce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by to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již působilo rušivě.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500563" y="214313"/>
            <a:ext cx="4500562" cy="650081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8915" name="TextovéPole 1"/>
          <p:cNvSpPr txBox="1">
            <a:spLocks noChangeArrowheads="1"/>
          </p:cNvSpPr>
          <p:nvPr/>
        </p:nvSpPr>
        <p:spPr bwMode="auto">
          <a:xfrm>
            <a:off x="214313" y="214313"/>
            <a:ext cx="3643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/>
              <a:t>Struktura práce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14313" y="857250"/>
            <a:ext cx="407193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7030A0"/>
                </a:solidFill>
                <a:latin typeface="+mn-lt"/>
              </a:rPr>
              <a:t>Teoretická část práce</a:t>
            </a:r>
          </a:p>
        </p:txBody>
      </p:sp>
      <p:sp>
        <p:nvSpPr>
          <p:cNvPr id="38917" name="TextovéPole 6"/>
          <p:cNvSpPr txBox="1">
            <a:spLocks noChangeArrowheads="1"/>
          </p:cNvSpPr>
          <p:nvPr/>
        </p:nvSpPr>
        <p:spPr bwMode="auto">
          <a:xfrm>
            <a:off x="4714875" y="500063"/>
            <a:ext cx="23574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1 TEORETICKÁ ČÁST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85750" y="1571625"/>
            <a:ext cx="4071938" cy="31700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000" dirty="0">
                <a:latin typeface="+mn-lt"/>
              </a:rPr>
              <a:t>Teoretická část práce se </a:t>
            </a:r>
            <a:r>
              <a:rPr lang="cs-CZ" sz="2000" dirty="0" smtClean="0">
                <a:latin typeface="+mn-lt"/>
              </a:rPr>
              <a:t>(nezkušeným autorům) </a:t>
            </a:r>
            <a:r>
              <a:rPr lang="cs-CZ" sz="2000" dirty="0">
                <a:latin typeface="+mn-lt"/>
              </a:rPr>
              <a:t>píše lépe než část </a:t>
            </a:r>
            <a:r>
              <a:rPr lang="cs-CZ" sz="2000" dirty="0" smtClean="0">
                <a:latin typeface="+mn-lt"/>
              </a:rPr>
              <a:t>empirická – je lepší začít tady </a:t>
            </a:r>
          </a:p>
          <a:p>
            <a:pPr marL="342900" indent="-342900">
              <a:buFontTx/>
              <a:buChar char="-"/>
              <a:defRPr/>
            </a:pPr>
            <a:r>
              <a:rPr lang="cs-CZ" sz="2000" dirty="0" smtClean="0">
                <a:latin typeface="+mn-lt"/>
              </a:rPr>
              <a:t>Nejprve stanovení osnovy, </a:t>
            </a:r>
            <a:r>
              <a:rPr lang="cs-CZ" sz="2000" dirty="0">
                <a:latin typeface="+mn-lt"/>
              </a:rPr>
              <a:t>o čem všem chcete psát a v jakém </a:t>
            </a:r>
            <a:r>
              <a:rPr lang="cs-CZ" sz="2000" dirty="0" smtClean="0">
                <a:latin typeface="+mn-lt"/>
              </a:rPr>
              <a:t>rozsahu</a:t>
            </a:r>
          </a:p>
          <a:p>
            <a:pPr marL="342900" indent="-342900">
              <a:buFontTx/>
              <a:buChar char="-"/>
              <a:defRPr/>
            </a:pPr>
            <a:r>
              <a:rPr lang="cs-CZ" sz="2000" b="1" dirty="0" smtClean="0">
                <a:latin typeface="+mn-lt"/>
              </a:rPr>
              <a:t>Teoretická </a:t>
            </a:r>
            <a:r>
              <a:rPr lang="cs-CZ" sz="2000" b="1" dirty="0">
                <a:latin typeface="+mn-lt"/>
              </a:rPr>
              <a:t>část by měla tvořit rozsahem </a:t>
            </a:r>
            <a:r>
              <a:rPr lang="cs-CZ" sz="2000" b="1" dirty="0" smtClean="0">
                <a:latin typeface="+mn-lt"/>
              </a:rPr>
              <a:t>minimálně 1/3 </a:t>
            </a:r>
            <a:r>
              <a:rPr lang="cs-CZ" sz="2000" b="1" dirty="0">
                <a:latin typeface="+mn-lt"/>
              </a:rPr>
              <a:t>celé </a:t>
            </a:r>
            <a:r>
              <a:rPr lang="cs-CZ" sz="2000" b="1" dirty="0" smtClean="0">
                <a:latin typeface="+mn-lt"/>
              </a:rPr>
              <a:t>práce</a:t>
            </a:r>
            <a:r>
              <a:rPr lang="cs-CZ" sz="2000" dirty="0" smtClean="0">
                <a:latin typeface="+mn-lt"/>
              </a:rPr>
              <a:t>  </a:t>
            </a:r>
            <a:endParaRPr lang="cs-CZ" sz="2000" dirty="0">
              <a:latin typeface="+mn-lt"/>
            </a:endParaRPr>
          </a:p>
        </p:txBody>
      </p:sp>
      <p:sp>
        <p:nvSpPr>
          <p:cNvPr id="38919" name="TextovéPole 9"/>
          <p:cNvSpPr txBox="1">
            <a:spLocks noChangeArrowheads="1"/>
          </p:cNvSpPr>
          <p:nvPr/>
        </p:nvSpPr>
        <p:spPr bwMode="auto">
          <a:xfrm>
            <a:off x="6643688" y="6357938"/>
            <a:ext cx="5000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- 9-</a:t>
            </a:r>
          </a:p>
        </p:txBody>
      </p:sp>
      <p:sp>
        <p:nvSpPr>
          <p:cNvPr id="38920" name="TextovéPole 13"/>
          <p:cNvSpPr txBox="1">
            <a:spLocks noChangeArrowheads="1"/>
          </p:cNvSpPr>
          <p:nvPr/>
        </p:nvSpPr>
        <p:spPr bwMode="auto">
          <a:xfrm>
            <a:off x="4786313" y="928688"/>
            <a:ext cx="385762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Jedná se o shrnutí současného stavu řešení vymezené problematiky, kterou se ve své kvalifikační práci zabýváte. Toto shrnutí se provádí na  základě provedené literární rešerše, a to jak ze zdrojů domácích (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českojazyčných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), tak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ze zdrojů zahraničních. </a:t>
            </a:r>
          </a:p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Je vhodné uvést, které myšlenky a s jakými vylepšeními by mohly být použity při dalším zpracování dané problematiky. Teoretická část práce by neměla být tvořena pouhými vedle sebe položenými výpisky z použité literatury. Jde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kritickou analýzu a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komparaci (konfrontaci)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těchto dostupných  pramenů. </a:t>
            </a:r>
          </a:p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V teoretické části práce musí být zřejmé, co jsou myšlenky převzaté (pak je nutná jejich citace – viz dále) a co jsou analýzy a vývody vlastní.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Teoretická část práce ale nesmí být vlastní úvahou nad daným tématem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! Pro psaní teoretické části práce nepoužívejte jako informační zdroj skripta, populární literaturu,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webové stránky. Opírejte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se zejména o monografie, vědecké a odborné časopisy. Dejte pozor i na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stáří zdrojů.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Informační zdroje starší než 15 let již považujte za zastaralé a v práci se jim spíše vyhýbejte!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500563" y="214313"/>
            <a:ext cx="4500562" cy="65008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9939" name="TextovéPole 1"/>
          <p:cNvSpPr txBox="1">
            <a:spLocks noChangeArrowheads="1"/>
          </p:cNvSpPr>
          <p:nvPr/>
        </p:nvSpPr>
        <p:spPr bwMode="auto">
          <a:xfrm>
            <a:off x="214313" y="214313"/>
            <a:ext cx="3643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/>
              <a:t>Struktura práce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14313" y="857250"/>
            <a:ext cx="407193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7030A0"/>
                </a:solidFill>
                <a:latin typeface="+mn-lt"/>
              </a:rPr>
              <a:t>Empirická část práce</a:t>
            </a:r>
          </a:p>
        </p:txBody>
      </p:sp>
      <p:sp>
        <p:nvSpPr>
          <p:cNvPr id="39941" name="TextovéPole 6"/>
          <p:cNvSpPr txBox="1">
            <a:spLocks noChangeArrowheads="1"/>
          </p:cNvSpPr>
          <p:nvPr/>
        </p:nvSpPr>
        <p:spPr bwMode="auto">
          <a:xfrm>
            <a:off x="4714875" y="500063"/>
            <a:ext cx="23574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latin typeface="Times New Roman" pitchFamily="18" charset="0"/>
                <a:cs typeface="Times New Roman" pitchFamily="18" charset="0"/>
              </a:rPr>
              <a:t>2 EMPIRICKÁ ČÁST</a:t>
            </a:r>
            <a:endParaRPr lang="cs-CZ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85750" y="1500188"/>
            <a:ext cx="4071938" cy="37856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000" dirty="0" smtClean="0">
                <a:latin typeface="+mn-lt"/>
              </a:rPr>
              <a:t>Mějte </a:t>
            </a:r>
            <a:r>
              <a:rPr lang="cs-CZ" sz="2000" dirty="0">
                <a:latin typeface="+mn-lt"/>
              </a:rPr>
              <a:t>na paměti, </a:t>
            </a:r>
            <a:r>
              <a:rPr lang="cs-CZ" sz="2000" dirty="0" smtClean="0">
                <a:latin typeface="+mn-lt"/>
              </a:rPr>
              <a:t>že:</a:t>
            </a:r>
          </a:p>
          <a:p>
            <a:pPr marL="342900" indent="-342900">
              <a:buFontTx/>
              <a:buChar char="-"/>
              <a:defRPr/>
            </a:pPr>
            <a:r>
              <a:rPr lang="cs-CZ" sz="2000" dirty="0" smtClean="0">
                <a:latin typeface="+mn-lt"/>
              </a:rPr>
              <a:t>vy </a:t>
            </a:r>
            <a:r>
              <a:rPr lang="cs-CZ" sz="2000" dirty="0">
                <a:latin typeface="+mn-lt"/>
              </a:rPr>
              <a:t>sami znáte práci dobře a spousta věcí je vám </a:t>
            </a:r>
            <a:r>
              <a:rPr lang="cs-CZ" sz="2000" dirty="0" smtClean="0">
                <a:latin typeface="+mn-lt"/>
              </a:rPr>
              <a:t>jasných</a:t>
            </a:r>
          </a:p>
          <a:p>
            <a:pPr marL="342900" indent="-342900">
              <a:buFontTx/>
              <a:buChar char="-"/>
              <a:defRPr/>
            </a:pPr>
            <a:r>
              <a:rPr lang="cs-CZ" sz="2000" dirty="0" smtClean="0">
                <a:latin typeface="+mn-lt"/>
              </a:rPr>
              <a:t>nezasvěceným čtenářům – je jím i OPONENT práce - spousta </a:t>
            </a:r>
            <a:r>
              <a:rPr lang="cs-CZ" sz="2000" dirty="0">
                <a:latin typeface="+mn-lt"/>
              </a:rPr>
              <a:t>věcí jasná nebude a budou chtít vědět i detaily, které vy sami považujete za </a:t>
            </a:r>
            <a:r>
              <a:rPr lang="cs-CZ" sz="2000" dirty="0" smtClean="0">
                <a:latin typeface="+mn-lt"/>
              </a:rPr>
              <a:t>nepodstatné</a:t>
            </a:r>
          </a:p>
          <a:p>
            <a:pPr marL="342900" indent="-342900">
              <a:buFontTx/>
              <a:buChar char="-"/>
              <a:defRPr/>
            </a:pPr>
            <a:r>
              <a:rPr lang="cs-CZ" sz="2000" dirty="0" smtClean="0">
                <a:latin typeface="+mn-lt"/>
              </a:rPr>
              <a:t>preciznost a dodržování  naznačeného postupu je cesta k úspěchu </a:t>
            </a:r>
            <a:endParaRPr lang="cs-CZ" sz="2000" dirty="0">
              <a:latin typeface="+mn-lt"/>
            </a:endParaRPr>
          </a:p>
        </p:txBody>
      </p:sp>
      <p:sp>
        <p:nvSpPr>
          <p:cNvPr id="39943" name="TextovéPole 9"/>
          <p:cNvSpPr txBox="1">
            <a:spLocks noChangeArrowheads="1"/>
          </p:cNvSpPr>
          <p:nvPr/>
        </p:nvSpPr>
        <p:spPr bwMode="auto">
          <a:xfrm>
            <a:off x="6572250" y="6357938"/>
            <a:ext cx="5000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- 24-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786313" y="928688"/>
            <a:ext cx="3857625" cy="5048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Empirickou část práce je také možné nazvat jako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praktickou část nebo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metodologickou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část. Pokud v rámci své práce provádíte nějaké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výzkumné šetření, zejména kvantitativního typu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, je v této části práce vhodné uvést zejména: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Vymezení a formulaci výzkumného problému.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Jednoznačné vymezení a explicitní formulaci cílů výzkumu.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Formulaci výzkumných otázek.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Formulaci výzkumných hypotéz.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Popis výzkumného vzorku a způsobu jeho pořízení.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Popis použitých výzkumných metod, technik a konkrétních výzkumných nástrojů.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Popis použitých technik statistické analýzy dat. 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(Popis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provedení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předvýzkumu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a jeho závěrů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AutoNum type="arabicPeriod"/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Charakteristika způsobu provedení vlastního výzkumného šetření</a:t>
            </a:r>
          </a:p>
          <a:p>
            <a:pPr marL="342900" indent="-342900" algn="just">
              <a:defRPr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marL="342900" indent="-342900" algn="just">
              <a:defRPr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sp>
        <p:nvSpPr>
          <p:cNvPr id="39945" name="TextovéPole 8"/>
          <p:cNvSpPr txBox="1">
            <a:spLocks noChangeArrowheads="1"/>
          </p:cNvSpPr>
          <p:nvPr/>
        </p:nvSpPr>
        <p:spPr bwMode="auto">
          <a:xfrm>
            <a:off x="4786313" y="5143500"/>
            <a:ext cx="40005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Zkrátka v empirické části práce popíšete, jak jste práci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prováděli. Svůj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postup popíšete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do té míry podrobně, aby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byl reprodukovatelný a bylo možné jej ověřit.</a:t>
            </a:r>
            <a:endParaRPr lang="cs-CZ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500563" y="214313"/>
            <a:ext cx="4500562" cy="65008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0963" name="TextovéPole 1"/>
          <p:cNvSpPr txBox="1">
            <a:spLocks noChangeArrowheads="1"/>
          </p:cNvSpPr>
          <p:nvPr/>
        </p:nvSpPr>
        <p:spPr bwMode="auto">
          <a:xfrm>
            <a:off x="214313" y="214313"/>
            <a:ext cx="3643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/>
              <a:t>Struktura práce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14313" y="857250"/>
            <a:ext cx="407193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7030A0"/>
                </a:solidFill>
                <a:latin typeface="+mn-lt"/>
              </a:rPr>
              <a:t>Výsledky</a:t>
            </a:r>
          </a:p>
        </p:txBody>
      </p:sp>
      <p:sp>
        <p:nvSpPr>
          <p:cNvPr id="40965" name="TextovéPole 6"/>
          <p:cNvSpPr txBox="1">
            <a:spLocks noChangeArrowheads="1"/>
          </p:cNvSpPr>
          <p:nvPr/>
        </p:nvSpPr>
        <p:spPr bwMode="auto">
          <a:xfrm>
            <a:off x="4714875" y="500063"/>
            <a:ext cx="23574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latin typeface="Times New Roman" pitchFamily="18" charset="0"/>
                <a:cs typeface="Times New Roman" pitchFamily="18" charset="0"/>
              </a:rPr>
              <a:t>3 VÝSLEDKY</a:t>
            </a:r>
            <a:endParaRPr lang="cs-CZ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85750" y="1500188"/>
            <a:ext cx="4071938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000" dirty="0" smtClean="0">
                <a:latin typeface="+mn-lt"/>
              </a:rPr>
              <a:t>- množství </a:t>
            </a:r>
            <a:r>
              <a:rPr lang="cs-CZ" sz="2000" dirty="0">
                <a:latin typeface="+mn-lt"/>
              </a:rPr>
              <a:t>tabulek a grafů </a:t>
            </a:r>
            <a:r>
              <a:rPr lang="cs-CZ" sz="2000" dirty="0" smtClean="0">
                <a:latin typeface="+mn-lt"/>
              </a:rPr>
              <a:t>– volit přísně účelně</a:t>
            </a:r>
          </a:p>
          <a:p>
            <a:pPr>
              <a:defRPr/>
            </a:pPr>
            <a:r>
              <a:rPr lang="cs-CZ" sz="2000" dirty="0" smtClean="0">
                <a:latin typeface="+mn-lt"/>
              </a:rPr>
              <a:t>- jednotná grafická </a:t>
            </a:r>
            <a:r>
              <a:rPr lang="cs-CZ" sz="2000" dirty="0">
                <a:latin typeface="+mn-lt"/>
              </a:rPr>
              <a:t>a vizuální </a:t>
            </a:r>
            <a:r>
              <a:rPr lang="cs-CZ" sz="2000" dirty="0" smtClean="0">
                <a:latin typeface="+mn-lt"/>
              </a:rPr>
              <a:t>úprava </a:t>
            </a:r>
            <a:r>
              <a:rPr lang="cs-CZ" sz="2000" dirty="0">
                <a:latin typeface="+mn-lt"/>
              </a:rPr>
              <a:t>používaných tabulek a </a:t>
            </a:r>
            <a:r>
              <a:rPr lang="cs-CZ" sz="2000" dirty="0" smtClean="0">
                <a:latin typeface="+mn-lt"/>
              </a:rPr>
              <a:t>grafů</a:t>
            </a:r>
          </a:p>
          <a:p>
            <a:pPr>
              <a:defRPr/>
            </a:pPr>
            <a:r>
              <a:rPr lang="cs-CZ" sz="2000" dirty="0" smtClean="0">
                <a:latin typeface="+mn-lt"/>
              </a:rPr>
              <a:t>- rozlišení grafů </a:t>
            </a:r>
            <a:r>
              <a:rPr lang="cs-CZ" sz="2000" dirty="0">
                <a:latin typeface="+mn-lt"/>
              </a:rPr>
              <a:t>a </a:t>
            </a:r>
            <a:r>
              <a:rPr lang="cs-CZ" sz="2000" dirty="0" smtClean="0">
                <a:latin typeface="+mn-lt"/>
              </a:rPr>
              <a:t>diagramů! </a:t>
            </a:r>
            <a:endParaRPr lang="cs-CZ" sz="2000" dirty="0">
              <a:latin typeface="+mn-lt"/>
            </a:endParaRPr>
          </a:p>
        </p:txBody>
      </p:sp>
      <p:sp>
        <p:nvSpPr>
          <p:cNvPr id="40967" name="TextovéPole 9"/>
          <p:cNvSpPr txBox="1">
            <a:spLocks noChangeArrowheads="1"/>
          </p:cNvSpPr>
          <p:nvPr/>
        </p:nvSpPr>
        <p:spPr bwMode="auto">
          <a:xfrm>
            <a:off x="6572250" y="6357938"/>
            <a:ext cx="5000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- 44-</a:t>
            </a:r>
          </a:p>
        </p:txBody>
      </p:sp>
      <p:sp>
        <p:nvSpPr>
          <p:cNvPr id="40968" name="TextovéPole 13"/>
          <p:cNvSpPr txBox="1">
            <a:spLocks noChangeArrowheads="1"/>
          </p:cNvSpPr>
          <p:nvPr/>
        </p:nvSpPr>
        <p:spPr bwMode="auto">
          <a:xfrm>
            <a:off x="4714875" y="903288"/>
            <a:ext cx="4071938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V práci uveďte všechny zjištěné výsledky. Měly by zde být především výsledky, které přispívají k zodpovězení formulovaných výzkumných otázek.</a:t>
            </a:r>
          </a:p>
          <a:p>
            <a:pPr algn="just"/>
            <a:r>
              <a:rPr lang="cs-CZ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Pozor na </a:t>
            </a:r>
            <a:r>
              <a:rPr lang="cs-CZ" sz="1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duplikaci údajů obsažených v tabulkách a grafech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. Je zbytečné zanášet do grafu údaje, které jsou již jednou uvedeny v tabulkách. Graf má opodstatnění tehdy, když znázorňuje něco, co z tabulky není patrné, např. nějakou tendenci, trend, extrapolaci atd. Každá tabulka a graf však musí být v textu zmíněny (zjednodušeně řečeno: tabulka ukáže data, která jsou dále okomentována v textu).</a:t>
            </a:r>
          </a:p>
          <a:p>
            <a:pPr algn="just"/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     Věnujte také </a:t>
            </a:r>
            <a:r>
              <a:rPr lang="cs-CZ" sz="1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zvýšenou pozornost popiskům obrázků a tabulek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zkontrolujte 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popis os v grafech. Tabulky by měly být co nejjednodušší. Vertikální čáry v nich nejlépe nepoužívejte vůbec a počet čar horizontálních omezte na minimum.</a:t>
            </a:r>
          </a:p>
          <a:p>
            <a:pPr algn="just"/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     Musí být zřejmé, nejen které statistické testy byly použity, ale také zda jsou pro ně splněny předpoklady (např. normální rozložení, pokud to test vyžaduje). </a:t>
            </a:r>
          </a:p>
          <a:p>
            <a:pPr algn="just"/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     Samozřejmě můžete použít barevné grafy či tabulky. Je ale dobré si uvědomit, že se hodnotí obsah, nikoliv barevnost. Klidně tedy vystačíte jen s černou a bílou barvou (to samozřejmě nemusí platit pro fotografie nebo obrázky). </a:t>
            </a:r>
            <a:r>
              <a:rPr lang="cs-CZ" sz="1300" b="1" dirty="0">
                <a:latin typeface="Times New Roman" pitchFamily="18" charset="0"/>
                <a:cs typeface="Times New Roman" pitchFamily="18" charset="0"/>
              </a:rPr>
              <a:t>Pokud použijete barevné grafy, měly by být (pokud možno) rozlišitelné i v černobílém provedení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ak psát kvalifika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ůvod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Původ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3.xml><?xml version="1.0" encoding="utf-8"?>
<a:themeOverride xmlns:a="http://schemas.openxmlformats.org/drawingml/2006/main">
  <a:clrScheme name="Původ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4.xml><?xml version="1.0" encoding="utf-8"?>
<a:themeOverride xmlns:a="http://schemas.openxmlformats.org/drawingml/2006/main">
  <a:clrScheme name="Původ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Jak psát kvalifika</Template>
  <TotalTime>296</TotalTime>
  <Words>4927</Words>
  <Application>Microsoft Office PowerPoint</Application>
  <PresentationFormat>Předvádění na obrazovce (4:3)</PresentationFormat>
  <Paragraphs>396</Paragraphs>
  <Slides>37</Slides>
  <Notes>19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Jak psát kvalifika</vt:lpstr>
      <vt:lpstr>Poznámky k cestě za  bakalářskou diplomovou prací</vt:lpstr>
      <vt:lpstr>Obsah prezentace</vt:lpstr>
      <vt:lpstr>Jak začít?</vt:lpstr>
      <vt:lpstr>Název práce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Kterak nebýt plagiátorem</vt:lpstr>
      <vt:lpstr>Kterak nebýt plagiátorem</vt:lpstr>
      <vt:lpstr>Bibliografická citace</vt:lpstr>
      <vt:lpstr>Knižní (monografická) publikace</vt:lpstr>
      <vt:lpstr>Knižní (monografická) publikace</vt:lpstr>
      <vt:lpstr>Kapitola v knize</vt:lpstr>
      <vt:lpstr>Příspěvek ve sborníku</vt:lpstr>
      <vt:lpstr>Článek v časopise (seriálová publikace)</vt:lpstr>
      <vt:lpstr>EIZ /elektronické informační zdroje </vt:lpstr>
      <vt:lpstr>Posudek vedoucího práce</vt:lpstr>
      <vt:lpstr>Posudek oponenta práce</vt:lpstr>
      <vt:lpstr>Obhajoba kvalifikační práce</vt:lpstr>
      <vt:lpstr>Průběh obhajoby</vt:lpstr>
      <vt:lpstr>Čeho se vyvarovat!</vt:lpstr>
      <vt:lpstr>      Přeji Vám hodně štěstí!       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Průvodce pro nezkušené panny a panice vysokoškolských kvalifikačních prací</dc:title>
  <dc:creator>slechtova</dc:creator>
  <cp:lastModifiedBy>Pavlína Pavík</cp:lastModifiedBy>
  <cp:revision>21</cp:revision>
  <dcterms:created xsi:type="dcterms:W3CDTF">2013-03-19T08:07:44Z</dcterms:created>
  <dcterms:modified xsi:type="dcterms:W3CDTF">2017-03-25T06:28:15Z</dcterms:modified>
</cp:coreProperties>
</file>