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81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7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8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8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8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52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9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9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693D-E907-4A8E-A403-73CF738DC3EF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22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4693D-E907-4A8E-A403-73CF738DC3EF}" type="datetimeFigureOut">
              <a:rPr lang="en-GB" smtClean="0"/>
              <a:t>04/04/2018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C2E8-3CB2-41CF-BA07-7C5D7F855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6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6169" t="24264" r="18100" b="42648"/>
          <a:stretch/>
        </p:blipFill>
        <p:spPr>
          <a:xfrm rot="21429006">
            <a:off x="1694329" y="1519084"/>
            <a:ext cx="8648892" cy="2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0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9" t="57143" r="3906" b="4762"/>
          <a:stretch/>
        </p:blipFill>
        <p:spPr>
          <a:xfrm>
            <a:off x="2728686" y="389592"/>
            <a:ext cx="6096000" cy="641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7527" r="47955" b="58925"/>
          <a:stretch/>
        </p:blipFill>
        <p:spPr>
          <a:xfrm>
            <a:off x="191728" y="523179"/>
            <a:ext cx="6345777" cy="57891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41075" r="54387" b="34409"/>
          <a:stretch/>
        </p:blipFill>
        <p:spPr>
          <a:xfrm>
            <a:off x="6537505" y="523179"/>
            <a:ext cx="5350056" cy="41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2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1447" y="1165124"/>
            <a:ext cx="1135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/>
            <a:r>
              <a:rPr lang="cs-CZ" sz="2400" b="1" smtClean="0">
                <a:latin typeface="Garamond" panose="02020404030301010803" pitchFamily="18" charset="0"/>
              </a:rPr>
              <a:t>Bibliography</a:t>
            </a:r>
            <a:endParaRPr lang="cs-CZ" sz="2400" smtClean="0">
              <a:latin typeface="Garamond" panose="02020404030301010803" pitchFamily="18" charset="0"/>
            </a:endParaRPr>
          </a:p>
          <a:p>
            <a:pPr marL="363538" indent="-363538"/>
            <a:r>
              <a:rPr lang="cs-CZ" sz="2400">
                <a:latin typeface="Garamond" panose="02020404030301010803" pitchFamily="18" charset="0"/>
              </a:rPr>
              <a:t>Barnette, Jane. 2018. </a:t>
            </a:r>
            <a:r>
              <a:rPr lang="cs-CZ" sz="2400" i="1">
                <a:latin typeface="Garamond" panose="02020404030301010803" pitchFamily="18" charset="0"/>
              </a:rPr>
              <a:t>Adapturgy: The Dramaturg’s Art and Theatrical Adaptation</a:t>
            </a:r>
            <a:r>
              <a:rPr lang="cs-CZ" sz="2400">
                <a:latin typeface="Garamond" panose="02020404030301010803" pitchFamily="18" charset="0"/>
              </a:rPr>
              <a:t>. Carbondale: Southern Illinois UP.</a:t>
            </a:r>
          </a:p>
          <a:p>
            <a:pPr marL="363538" indent="-363538"/>
            <a:r>
              <a:rPr lang="cs-CZ" sz="2400" smtClean="0">
                <a:latin typeface="Garamond" panose="02020404030301010803" pitchFamily="18" charset="0"/>
              </a:rPr>
              <a:t>Brodie, Geraldine, and Emma Cole, eds. 2017. </a:t>
            </a:r>
            <a:r>
              <a:rPr lang="cs-CZ" sz="2400" i="1" smtClean="0">
                <a:latin typeface="Garamond" panose="02020404030301010803" pitchFamily="18" charset="0"/>
              </a:rPr>
              <a:t>Adapting Translation for the Stage</a:t>
            </a:r>
            <a:r>
              <a:rPr lang="cs-CZ" sz="2400" smtClean="0">
                <a:latin typeface="Garamond" panose="02020404030301010803" pitchFamily="18" charset="0"/>
              </a:rPr>
              <a:t>. London: Routledge.</a:t>
            </a:r>
          </a:p>
          <a:p>
            <a:pPr marL="363538" indent="-363538"/>
            <a:r>
              <a:rPr lang="cs-CZ" sz="2400" smtClean="0">
                <a:latin typeface="Garamond" panose="02020404030301010803" pitchFamily="18" charset="0"/>
              </a:rPr>
              <a:t>Hutcheon, Linda, with Siobhan O’Flynn. 2006 [2013]. </a:t>
            </a:r>
            <a:r>
              <a:rPr lang="cs-CZ" sz="2400" i="1" smtClean="0">
                <a:latin typeface="Garamond" panose="02020404030301010803" pitchFamily="18" charset="0"/>
              </a:rPr>
              <a:t>A Theory of Adaptation</a:t>
            </a:r>
            <a:r>
              <a:rPr lang="cs-CZ" sz="2400" smtClean="0">
                <a:latin typeface="Garamond" panose="02020404030301010803" pitchFamily="18" charset="0"/>
              </a:rPr>
              <a:t>. 2nd edition. London: Routledge.</a:t>
            </a:r>
          </a:p>
          <a:p>
            <a:pPr marL="363538" indent="-363538"/>
            <a:r>
              <a:rPr lang="cs-CZ" sz="2400" smtClean="0">
                <a:latin typeface="Garamond" panose="02020404030301010803" pitchFamily="18" charset="0"/>
              </a:rPr>
              <a:t>Krebs, Katja, ed. 2014. </a:t>
            </a:r>
            <a:r>
              <a:rPr lang="cs-CZ" sz="2400" i="1" smtClean="0">
                <a:latin typeface="Garamond" panose="02020404030301010803" pitchFamily="18" charset="0"/>
              </a:rPr>
              <a:t>Translation and Adaptation in Theatre and Film</a:t>
            </a:r>
            <a:r>
              <a:rPr lang="cs-CZ" sz="2400" smtClean="0">
                <a:latin typeface="Garamond" panose="02020404030301010803" pitchFamily="18" charset="0"/>
              </a:rPr>
              <a:t>. London: Routledge.</a:t>
            </a:r>
          </a:p>
          <a:p>
            <a:pPr marL="363538" indent="-363538"/>
            <a:r>
              <a:rPr lang="cs-CZ" sz="2400" smtClean="0">
                <a:latin typeface="Garamond" panose="02020404030301010803" pitchFamily="18" charset="0"/>
              </a:rPr>
              <a:t>Laera, Margherita, ed. 2014. </a:t>
            </a:r>
            <a:r>
              <a:rPr lang="cs-CZ" sz="2400" i="1" smtClean="0">
                <a:latin typeface="Garamond" panose="02020404030301010803" pitchFamily="18" charset="0"/>
              </a:rPr>
              <a:t>Theatre and Adaptation: Return, Rewrite, Repeat</a:t>
            </a:r>
            <a:r>
              <a:rPr lang="cs-CZ" sz="2400" smtClean="0">
                <a:latin typeface="Garamond" panose="02020404030301010803" pitchFamily="18" charset="0"/>
              </a:rPr>
              <a:t>. London: Bloomsbury.</a:t>
            </a:r>
          </a:p>
          <a:p>
            <a:pPr marL="363538" indent="-363538"/>
            <a:r>
              <a:rPr lang="cs-CZ" sz="2400">
                <a:latin typeface="Garamond" panose="02020404030301010803" pitchFamily="18" charset="0"/>
              </a:rPr>
              <a:t>Sanders, Julie. 2006. </a:t>
            </a:r>
            <a:r>
              <a:rPr lang="cs-CZ" sz="2400" i="1">
                <a:latin typeface="Garamond" panose="02020404030301010803" pitchFamily="18" charset="0"/>
              </a:rPr>
              <a:t>Adaptation and Appropriation</a:t>
            </a:r>
            <a:r>
              <a:rPr lang="cs-CZ" sz="2400">
                <a:latin typeface="Garamond" panose="02020404030301010803" pitchFamily="18" charset="0"/>
              </a:rPr>
              <a:t>. London: </a:t>
            </a:r>
            <a:r>
              <a:rPr lang="cs-CZ" sz="2400">
                <a:latin typeface="Garamond" panose="02020404030301010803" pitchFamily="18" charset="0"/>
              </a:rPr>
              <a:t>Routledge</a:t>
            </a:r>
            <a:r>
              <a:rPr lang="cs-CZ" sz="2400" smtClean="0">
                <a:latin typeface="Garamond" panose="02020404030301010803" pitchFamily="18" charset="0"/>
              </a:rPr>
              <a:t>.</a:t>
            </a:r>
            <a:endParaRPr lang="cs-CZ" sz="24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830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124</Words>
  <Application>Microsoft Office PowerPoint</Application>
  <PresentationFormat>Širokoúhlá obrazovka</PresentationFormat>
  <Paragraphs>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Garamond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Drábek</dc:creator>
  <cp:lastModifiedBy>Pavel Drábek</cp:lastModifiedBy>
  <cp:revision>14</cp:revision>
  <dcterms:created xsi:type="dcterms:W3CDTF">2018-04-03T08:21:28Z</dcterms:created>
  <dcterms:modified xsi:type="dcterms:W3CDTF">2018-04-04T08:46:05Z</dcterms:modified>
</cp:coreProperties>
</file>