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77" r:id="rId5"/>
    <p:sldId id="278" r:id="rId6"/>
    <p:sldId id="279" r:id="rId7"/>
    <p:sldId id="280" r:id="rId8"/>
    <p:sldId id="281" r:id="rId9"/>
    <p:sldId id="282" r:id="rId10"/>
    <p:sldId id="283" r:id="rId11"/>
    <p:sldId id="284" r:id="rId12"/>
    <p:sldId id="272" r:id="rId13"/>
    <p:sldId id="273" r:id="rId14"/>
    <p:sldId id="274" r:id="rId15"/>
    <p:sldId id="275" r:id="rId16"/>
    <p:sldId id="276" r:id="rId17"/>
    <p:sldId id="271"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en-GB"/>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GB"/>
          </a:p>
        </p:txBody>
      </p:sp>
      <p:sp>
        <p:nvSpPr>
          <p:cNvPr id="4" name="Zástupný symbol pro datum 3"/>
          <p:cNvSpPr>
            <a:spLocks noGrp="1"/>
          </p:cNvSpPr>
          <p:nvPr>
            <p:ph type="dt" sz="half" idx="10"/>
          </p:nvPr>
        </p:nvSpPr>
        <p:spPr/>
        <p:txBody>
          <a:bodyPr/>
          <a:lstStyle/>
          <a:p>
            <a:fld id="{71F4693D-E907-4A8E-A403-73CF738DC3EF}" type="datetimeFigureOut">
              <a:rPr lang="en-GB" smtClean="0"/>
              <a:t>05/04/2018</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4172813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71F4693D-E907-4A8E-A403-73CF738DC3EF}" type="datetimeFigureOut">
              <a:rPr lang="en-GB" smtClean="0"/>
              <a:t>05/04/2018</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3033672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en-GB"/>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71F4693D-E907-4A8E-A403-73CF738DC3EF}" type="datetimeFigureOut">
              <a:rPr lang="en-GB" smtClean="0"/>
              <a:t>05/04/2018</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1705580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10"/>
          </p:nvPr>
        </p:nvSpPr>
        <p:spPr/>
        <p:txBody>
          <a:bodyPr/>
          <a:lstStyle/>
          <a:p>
            <a:fld id="{71F4693D-E907-4A8E-A403-73CF738DC3EF}" type="datetimeFigureOut">
              <a:rPr lang="en-GB" smtClean="0"/>
              <a:t>05/04/2018</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421898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en-GB"/>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71F4693D-E907-4A8E-A403-73CF738DC3EF}" type="datetimeFigureOut">
              <a:rPr lang="en-GB" smtClean="0"/>
              <a:t>05/04/2018</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373388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datum 4"/>
          <p:cNvSpPr>
            <a:spLocks noGrp="1"/>
          </p:cNvSpPr>
          <p:nvPr>
            <p:ph type="dt" sz="half" idx="10"/>
          </p:nvPr>
        </p:nvSpPr>
        <p:spPr/>
        <p:txBody>
          <a:bodyPr/>
          <a:lstStyle/>
          <a:p>
            <a:fld id="{71F4693D-E907-4A8E-A403-73CF738DC3EF}" type="datetimeFigureOut">
              <a:rPr lang="en-GB" smtClean="0"/>
              <a:t>05/04/2018</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317652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en-GB"/>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7" name="Zástupný symbol pro datum 6"/>
          <p:cNvSpPr>
            <a:spLocks noGrp="1"/>
          </p:cNvSpPr>
          <p:nvPr>
            <p:ph type="dt" sz="half" idx="10"/>
          </p:nvPr>
        </p:nvSpPr>
        <p:spPr/>
        <p:txBody>
          <a:bodyPr/>
          <a:lstStyle/>
          <a:p>
            <a:fld id="{71F4693D-E907-4A8E-A403-73CF738DC3EF}" type="datetimeFigureOut">
              <a:rPr lang="en-GB" smtClean="0"/>
              <a:t>05/04/2018</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3313197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GB"/>
          </a:p>
        </p:txBody>
      </p:sp>
      <p:sp>
        <p:nvSpPr>
          <p:cNvPr id="3" name="Zástupný symbol pro datum 2"/>
          <p:cNvSpPr>
            <a:spLocks noGrp="1"/>
          </p:cNvSpPr>
          <p:nvPr>
            <p:ph type="dt" sz="half" idx="10"/>
          </p:nvPr>
        </p:nvSpPr>
        <p:spPr/>
        <p:txBody>
          <a:bodyPr/>
          <a:lstStyle/>
          <a:p>
            <a:fld id="{71F4693D-E907-4A8E-A403-73CF738DC3EF}" type="datetimeFigureOut">
              <a:rPr lang="en-GB" smtClean="0"/>
              <a:t>05/04/2018</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172037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1F4693D-E907-4A8E-A403-73CF738DC3EF}" type="datetimeFigureOut">
              <a:rPr lang="en-GB" smtClean="0"/>
              <a:t>05/04/2018</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1138990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GB"/>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1F4693D-E907-4A8E-A403-73CF738DC3EF}" type="datetimeFigureOut">
              <a:rPr lang="en-GB" smtClean="0"/>
              <a:t>05/04/2018</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3188654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GB"/>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71F4693D-E907-4A8E-A403-73CF738DC3EF}" type="datetimeFigureOut">
              <a:rPr lang="en-GB" smtClean="0"/>
              <a:t>05/04/2018</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A489C2E8-3CB2-41CF-BA07-7C5D7F855BD0}" type="slidenum">
              <a:rPr lang="en-GB" smtClean="0"/>
              <a:t>‹#›</a:t>
            </a:fld>
            <a:endParaRPr lang="en-GB"/>
          </a:p>
        </p:txBody>
      </p:sp>
    </p:spTree>
    <p:extLst>
      <p:ext uri="{BB962C8B-B14F-4D97-AF65-F5344CB8AC3E}">
        <p14:creationId xmlns:p14="http://schemas.microsoft.com/office/powerpoint/2010/main" val="194822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en-GB"/>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GB"/>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4693D-E907-4A8E-A403-73CF738DC3EF}" type="datetimeFigureOut">
              <a:rPr lang="en-GB" smtClean="0"/>
              <a:t>05/04/2018</a:t>
            </a:fld>
            <a:endParaRPr lang="en-GB"/>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9C2E8-3CB2-41CF-BA07-7C5D7F855BD0}" type="slidenum">
              <a:rPr lang="en-GB" smtClean="0"/>
              <a:t>‹#›</a:t>
            </a:fld>
            <a:endParaRPr lang="en-GB"/>
          </a:p>
        </p:txBody>
      </p:sp>
    </p:spTree>
    <p:extLst>
      <p:ext uri="{BB962C8B-B14F-4D97-AF65-F5344CB8AC3E}">
        <p14:creationId xmlns:p14="http://schemas.microsoft.com/office/powerpoint/2010/main" val="3247605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digilib.phil.muni.cz/handle/11222.digilib/124377"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www.dehamlet.nl/BreachandObservance.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207859" y="1159100"/>
            <a:ext cx="7563494" cy="1354217"/>
          </a:xfrm>
          <a:prstGeom prst="rect">
            <a:avLst/>
          </a:prstGeom>
        </p:spPr>
        <p:txBody>
          <a:bodyPr wrap="square">
            <a:spAutoFit/>
          </a:bodyPr>
          <a:lstStyle/>
          <a:p>
            <a:pPr lvl="0" algn="ctr">
              <a:spcAft>
                <a:spcPts val="600"/>
              </a:spcAft>
            </a:pPr>
            <a:r>
              <a:rPr lang="cs-CZ" sz="2400" b="1" smtClean="0">
                <a:latin typeface="Garamond" panose="02020404030301010803" pitchFamily="18" charset="0"/>
              </a:rPr>
              <a:t>Adaptace a překlad pro divadlo</a:t>
            </a:r>
            <a:endParaRPr lang="cs-CZ" sz="2400" smtClean="0">
              <a:latin typeface="Garamond" panose="02020404030301010803" pitchFamily="18" charset="0"/>
            </a:endParaRPr>
          </a:p>
          <a:p>
            <a:pPr lvl="0" algn="ctr">
              <a:spcAft>
                <a:spcPts val="600"/>
              </a:spcAft>
            </a:pPr>
            <a:endParaRPr lang="cs-CZ" sz="2400" b="1">
              <a:latin typeface="Garamond" panose="02020404030301010803" pitchFamily="18" charset="0"/>
            </a:endParaRPr>
          </a:p>
          <a:p>
            <a:pPr lvl="0" algn="ctr">
              <a:spcAft>
                <a:spcPts val="600"/>
              </a:spcAft>
            </a:pPr>
            <a:r>
              <a:rPr lang="cs-CZ" sz="2400" smtClean="0">
                <a:latin typeface="Garamond" panose="02020404030301010803" pitchFamily="18" charset="0"/>
              </a:rPr>
              <a:t>5. dubna 2018</a:t>
            </a:r>
            <a:endParaRPr lang="en-GB" sz="2400">
              <a:latin typeface="Garamond" panose="02020404030301010803" pitchFamily="18" charset="0"/>
            </a:endParaRPr>
          </a:p>
        </p:txBody>
      </p:sp>
    </p:spTree>
    <p:extLst>
      <p:ext uri="{BB962C8B-B14F-4D97-AF65-F5344CB8AC3E}">
        <p14:creationId xmlns:p14="http://schemas.microsoft.com/office/powerpoint/2010/main" val="1980700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07569" y="692697"/>
            <a:ext cx="7125113" cy="492427"/>
          </a:xfrm>
        </p:spPr>
        <p:txBody>
          <a:bodyPr>
            <a:normAutofit/>
          </a:bodyPr>
          <a:lstStyle/>
          <a:p>
            <a:pPr marL="457200" indent="-457200">
              <a:spcAft>
                <a:spcPts val="600"/>
              </a:spcAft>
            </a:pPr>
            <a:r>
              <a:rPr lang="cs-CZ" sz="2400">
                <a:latin typeface="Garamond" panose="02020404030301010803" pitchFamily="18" charset="0"/>
              </a:rPr>
              <a:t>Stage Criteria</a:t>
            </a:r>
            <a:endParaRPr lang="en-GB" sz="2400">
              <a:latin typeface="Garamond" panose="02020404030301010803" pitchFamily="18" charset="0"/>
            </a:endParaRPr>
          </a:p>
        </p:txBody>
      </p:sp>
      <p:sp>
        <p:nvSpPr>
          <p:cNvPr id="4" name="Obdélník 3"/>
          <p:cNvSpPr/>
          <p:nvPr/>
        </p:nvSpPr>
        <p:spPr>
          <a:xfrm>
            <a:off x="2198259" y="1196753"/>
            <a:ext cx="7635502" cy="2985433"/>
          </a:xfrm>
          <a:prstGeom prst="rect">
            <a:avLst/>
          </a:prstGeom>
        </p:spPr>
        <p:txBody>
          <a:bodyPr wrap="square">
            <a:spAutoFit/>
          </a:bodyPr>
          <a:lstStyle/>
          <a:p>
            <a:pPr marL="342900" indent="-342900">
              <a:spcAft>
                <a:spcPts val="600"/>
              </a:spcAft>
              <a:buFont typeface="Arial" panose="020B0604020202020204" pitchFamily="34" charset="0"/>
              <a:buChar char="•"/>
            </a:pPr>
            <a:r>
              <a:rPr lang="cs-CZ" sz="2400">
                <a:latin typeface="Garamond" panose="02020404030301010803" pitchFamily="18" charset="0"/>
              </a:rPr>
              <a:t>rhythmical structuring</a:t>
            </a:r>
            <a:r>
              <a:rPr lang="en-GB" sz="2400">
                <a:latin typeface="Garamond" panose="02020404030301010803" pitchFamily="18" charset="0"/>
              </a:rPr>
              <a:t>:</a:t>
            </a:r>
          </a:p>
          <a:p>
            <a:pPr marL="536575">
              <a:spcAft>
                <a:spcPts val="600"/>
              </a:spcAft>
            </a:pPr>
            <a:r>
              <a:rPr lang="en-GB" sz="2400">
                <a:latin typeface="Garamond" panose="02020404030301010803" pitchFamily="18" charset="0"/>
              </a:rPr>
              <a:t>(i) dynami</a:t>
            </a:r>
            <a:r>
              <a:rPr lang="cs-CZ" sz="2400">
                <a:latin typeface="Garamond" panose="02020404030301010803" pitchFamily="18" charset="0"/>
              </a:rPr>
              <a:t>cs of the speaches</a:t>
            </a:r>
          </a:p>
          <a:p>
            <a:pPr marL="536575">
              <a:spcAft>
                <a:spcPts val="600"/>
              </a:spcAft>
            </a:pPr>
            <a:r>
              <a:rPr lang="en-GB" sz="2400">
                <a:latin typeface="Garamond" panose="02020404030301010803" pitchFamily="18" charset="0"/>
              </a:rPr>
              <a:t>(ii) dynami</a:t>
            </a:r>
            <a:r>
              <a:rPr lang="cs-CZ" sz="2400">
                <a:latin typeface="Garamond" panose="02020404030301010803" pitchFamily="18" charset="0"/>
              </a:rPr>
              <a:t>cs of sequences</a:t>
            </a:r>
          </a:p>
          <a:p>
            <a:pPr marL="536575">
              <a:spcAft>
                <a:spcPts val="600"/>
              </a:spcAft>
            </a:pPr>
            <a:r>
              <a:rPr lang="en-GB" sz="2400">
                <a:latin typeface="Garamond" panose="02020404030301010803" pitchFamily="18" charset="0"/>
              </a:rPr>
              <a:t>(iii) </a:t>
            </a:r>
            <a:r>
              <a:rPr lang="cs-CZ" sz="2400">
                <a:latin typeface="Garamond" panose="02020404030301010803" pitchFamily="18" charset="0"/>
              </a:rPr>
              <a:t>character dynamics: empathy and provocativeness of characters (eg. Othello or Richard III)</a:t>
            </a:r>
            <a:endParaRPr lang="en-GB" sz="2400">
              <a:latin typeface="Garamond" panose="02020404030301010803" pitchFamily="18" charset="0"/>
            </a:endParaRPr>
          </a:p>
          <a:p>
            <a:pPr marL="536575">
              <a:spcAft>
                <a:spcPts val="600"/>
              </a:spcAft>
            </a:pPr>
            <a:r>
              <a:rPr lang="en-GB" sz="2400">
                <a:latin typeface="Garamond" panose="02020404030301010803" pitchFamily="18" charset="0"/>
              </a:rPr>
              <a:t>(iv) </a:t>
            </a:r>
            <a:r>
              <a:rPr lang="cs-CZ" sz="2400">
                <a:latin typeface="Garamond" panose="02020404030301010803" pitchFamily="18" charset="0"/>
              </a:rPr>
              <a:t>interaction </a:t>
            </a:r>
            <a:r>
              <a:rPr lang="en-GB" sz="2400">
                <a:latin typeface="Garamond" panose="02020404030301010803" pitchFamily="18" charset="0"/>
              </a:rPr>
              <a:t>dynami</a:t>
            </a:r>
            <a:r>
              <a:rPr lang="cs-CZ" sz="2400">
                <a:latin typeface="Garamond" panose="02020404030301010803" pitchFamily="18" charset="0"/>
              </a:rPr>
              <a:t>cs: between individual characters and between the stage and the auditorium</a:t>
            </a:r>
            <a:endParaRPr lang="en-GB" sz="2400">
              <a:latin typeface="Garamond" panose="02020404030301010803" pitchFamily="18" charset="0"/>
            </a:endParaRPr>
          </a:p>
        </p:txBody>
      </p:sp>
    </p:spTree>
    <p:extLst>
      <p:ext uri="{BB962C8B-B14F-4D97-AF65-F5344CB8AC3E}">
        <p14:creationId xmlns:p14="http://schemas.microsoft.com/office/powerpoint/2010/main" val="2263271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5432" y="836713"/>
            <a:ext cx="7125113" cy="504056"/>
          </a:xfrm>
        </p:spPr>
        <p:txBody>
          <a:bodyPr>
            <a:noAutofit/>
          </a:bodyPr>
          <a:lstStyle/>
          <a:p>
            <a:r>
              <a:rPr lang="cs-CZ" sz="2400" smtClean="0">
                <a:latin typeface="Garamond" panose="02020404030301010803" pitchFamily="18" charset="0"/>
              </a:rPr>
              <a:t>The Translator’s Task</a:t>
            </a:r>
            <a:endParaRPr lang="en-GB" sz="2400">
              <a:latin typeface="Garamond" panose="02020404030301010803" pitchFamily="18" charset="0"/>
            </a:endParaRPr>
          </a:p>
        </p:txBody>
      </p:sp>
      <p:sp>
        <p:nvSpPr>
          <p:cNvPr id="4" name="Obdélník 3"/>
          <p:cNvSpPr/>
          <p:nvPr/>
        </p:nvSpPr>
        <p:spPr>
          <a:xfrm>
            <a:off x="2207568" y="1556792"/>
            <a:ext cx="7992888" cy="4339650"/>
          </a:xfrm>
          <a:prstGeom prst="rect">
            <a:avLst/>
          </a:prstGeom>
        </p:spPr>
        <p:txBody>
          <a:bodyPr wrap="square">
            <a:spAutoFit/>
          </a:bodyPr>
          <a:lstStyle/>
          <a:p>
            <a:pPr marL="808038" indent="-285750">
              <a:buFont typeface="Arial" panose="020B0604020202020204" pitchFamily="34" charset="0"/>
              <a:buChar char="•"/>
            </a:pPr>
            <a:r>
              <a:rPr lang="cs-CZ" sz="2400">
                <a:latin typeface="Garamond" panose="02020404030301010803" pitchFamily="18" charset="0"/>
              </a:rPr>
              <a:t>translating the “myth” (canonicity)</a:t>
            </a:r>
          </a:p>
          <a:p>
            <a:pPr marL="808038" indent="-285750">
              <a:buFont typeface="Arial" panose="020B0604020202020204" pitchFamily="34" charset="0"/>
              <a:buChar char="•"/>
            </a:pPr>
            <a:r>
              <a:rPr lang="cs-CZ" sz="2400">
                <a:latin typeface="Garamond" panose="02020404030301010803" pitchFamily="18" charset="0"/>
              </a:rPr>
              <a:t>consistency / inconsistency</a:t>
            </a:r>
          </a:p>
          <a:p>
            <a:pPr marL="1443038" lvl="1"/>
            <a:r>
              <a:rPr lang="cs-CZ" sz="2400" i="1">
                <a:latin typeface="Garamond" panose="02020404030301010803" pitchFamily="18" charset="0"/>
              </a:rPr>
              <a:t>coherence principles </a:t>
            </a:r>
            <a:r>
              <a:rPr lang="cs-CZ" sz="2400">
                <a:latin typeface="Garamond" panose="02020404030301010803" pitchFamily="18" charset="0"/>
              </a:rPr>
              <a:t>or </a:t>
            </a:r>
            <a:r>
              <a:rPr lang="cs-CZ" sz="2400" i="1">
                <a:latin typeface="Garamond" panose="02020404030301010803" pitchFamily="18" charset="0"/>
              </a:rPr>
              <a:t>semantic continuums</a:t>
            </a:r>
          </a:p>
          <a:p>
            <a:pPr marL="808038" indent="-285750">
              <a:buFont typeface="Arial" panose="020B0604020202020204" pitchFamily="34" charset="0"/>
              <a:buChar char="•"/>
            </a:pPr>
            <a:r>
              <a:rPr lang="cs-CZ" sz="2400">
                <a:latin typeface="Garamond" panose="02020404030301010803" pitchFamily="18" charset="0"/>
              </a:rPr>
              <a:t>translation “mask”</a:t>
            </a:r>
          </a:p>
          <a:p>
            <a:pPr marL="808038" indent="-285750">
              <a:buFont typeface="Arial" panose="020B0604020202020204" pitchFamily="34" charset="0"/>
              <a:buChar char="•"/>
            </a:pPr>
            <a:r>
              <a:rPr lang="cs-CZ" sz="2400">
                <a:latin typeface="Garamond" panose="02020404030301010803" pitchFamily="18" charset="0"/>
              </a:rPr>
              <a:t>the myth of modern language, authorial style, and comprehensibility:</a:t>
            </a:r>
          </a:p>
          <a:p>
            <a:pPr marL="1436688"/>
            <a:r>
              <a:rPr lang="cs-CZ" sz="2000" b="1">
                <a:latin typeface="Garamond" panose="02020404030301010803" pitchFamily="18" charset="0"/>
              </a:rPr>
              <a:t>Oph</a:t>
            </a:r>
            <a:r>
              <a:rPr lang="cs-CZ" sz="2000">
                <a:latin typeface="Garamond" panose="02020404030301010803" pitchFamily="18" charset="0"/>
              </a:rPr>
              <a:t>. </a:t>
            </a:r>
            <a:r>
              <a:rPr lang="en-GB" sz="2000">
                <a:latin typeface="Garamond" panose="02020404030301010803" pitchFamily="18" charset="0"/>
              </a:rPr>
              <a:t>What </a:t>
            </a:r>
            <a:r>
              <a:rPr lang="en-GB" sz="2000">
                <a:latin typeface="Garamond" panose="02020404030301010803" pitchFamily="18" charset="0"/>
              </a:rPr>
              <a:t>meanes this, my </a:t>
            </a:r>
            <a:r>
              <a:rPr lang="en-GB" sz="2000">
                <a:latin typeface="Garamond" panose="02020404030301010803" pitchFamily="18" charset="0"/>
              </a:rPr>
              <a:t>Lord?</a:t>
            </a:r>
            <a:endParaRPr lang="cs-CZ" sz="2000">
              <a:latin typeface="Garamond" panose="02020404030301010803" pitchFamily="18" charset="0"/>
            </a:endParaRPr>
          </a:p>
          <a:p>
            <a:pPr marL="1436688"/>
            <a:r>
              <a:rPr lang="cs-CZ" sz="2000" b="1">
                <a:latin typeface="Garamond" panose="02020404030301010803" pitchFamily="18" charset="0"/>
              </a:rPr>
              <a:t>Ham</a:t>
            </a:r>
            <a:r>
              <a:rPr lang="cs-CZ" sz="2000">
                <a:latin typeface="Garamond" panose="02020404030301010803" pitchFamily="18" charset="0"/>
              </a:rPr>
              <a:t>. </a:t>
            </a:r>
            <a:r>
              <a:rPr lang="en-GB" sz="2000">
                <a:latin typeface="Garamond" panose="02020404030301010803" pitchFamily="18" charset="0"/>
              </a:rPr>
              <a:t>Marry </a:t>
            </a:r>
            <a:r>
              <a:rPr lang="en-GB" sz="2000">
                <a:latin typeface="Garamond" panose="02020404030301010803" pitchFamily="18" charset="0"/>
              </a:rPr>
              <a:t>this is Miching </a:t>
            </a:r>
            <a:r>
              <a:rPr lang="en-GB" sz="2000">
                <a:latin typeface="Garamond" panose="02020404030301010803" pitchFamily="18" charset="0"/>
              </a:rPr>
              <a:t>Malicho,</a:t>
            </a:r>
            <a:r>
              <a:rPr lang="cs-CZ" sz="2000">
                <a:latin typeface="Garamond" panose="02020404030301010803" pitchFamily="18" charset="0"/>
              </a:rPr>
              <a:t> </a:t>
            </a:r>
            <a:r>
              <a:rPr lang="en-GB" sz="2000">
                <a:latin typeface="Garamond" panose="02020404030301010803" pitchFamily="18" charset="0"/>
              </a:rPr>
              <a:t>that </a:t>
            </a:r>
            <a:r>
              <a:rPr lang="en-GB" sz="2000">
                <a:latin typeface="Garamond" panose="02020404030301010803" pitchFamily="18" charset="0"/>
              </a:rPr>
              <a:t>meanes </a:t>
            </a:r>
            <a:r>
              <a:rPr lang="en-GB" sz="2000">
                <a:latin typeface="Garamond" panose="02020404030301010803" pitchFamily="18" charset="0"/>
              </a:rPr>
              <a:t>Mischeefe</a:t>
            </a:r>
            <a:r>
              <a:rPr lang="cs-CZ" sz="2000">
                <a:latin typeface="Garamond" panose="02020404030301010803" pitchFamily="18" charset="0"/>
              </a:rPr>
              <a:t>.</a:t>
            </a:r>
            <a:r>
              <a:rPr lang="en-GB" sz="2000">
                <a:latin typeface="Garamond" panose="02020404030301010803" pitchFamily="18" charset="0"/>
              </a:rPr>
              <a:t> </a:t>
            </a:r>
            <a:r>
              <a:rPr lang="en-GB" sz="2000">
                <a:latin typeface="Garamond" panose="02020404030301010803" pitchFamily="18" charset="0"/>
              </a:rPr>
              <a:t>(</a:t>
            </a:r>
            <a:r>
              <a:rPr lang="en-GB" sz="2000" i="1">
                <a:latin typeface="Garamond" panose="02020404030301010803" pitchFamily="18" charset="0"/>
              </a:rPr>
              <a:t>Ham </a:t>
            </a:r>
            <a:r>
              <a:rPr lang="en-GB" sz="2000">
                <a:latin typeface="Garamond" panose="02020404030301010803" pitchFamily="18" charset="0"/>
              </a:rPr>
              <a:t>F1 3.2.130–132)</a:t>
            </a:r>
            <a:endParaRPr lang="cs-CZ" sz="2000">
              <a:latin typeface="Garamond" panose="02020404030301010803" pitchFamily="18" charset="0"/>
            </a:endParaRPr>
          </a:p>
          <a:p>
            <a:pPr marL="808038" indent="-285750">
              <a:buFont typeface="Arial" panose="020B0604020202020204" pitchFamily="34" charset="0"/>
              <a:buChar char="•"/>
            </a:pPr>
            <a:r>
              <a:rPr lang="cs-CZ" sz="2400" i="1">
                <a:latin typeface="Garamond" panose="02020404030301010803" pitchFamily="18" charset="0"/>
              </a:rPr>
              <a:t>parodia</a:t>
            </a:r>
            <a:r>
              <a:rPr lang="cs-CZ" sz="2400">
                <a:latin typeface="Garamond" panose="02020404030301010803" pitchFamily="18" charset="0"/>
              </a:rPr>
              <a:t> and anticipated ostension</a:t>
            </a:r>
          </a:p>
          <a:p>
            <a:pPr marL="808038" indent="-285750">
              <a:buFont typeface="Arial" panose="020B0604020202020204" pitchFamily="34" charset="0"/>
              <a:buChar char="•"/>
            </a:pPr>
            <a:r>
              <a:rPr lang="cs-CZ" sz="2400">
                <a:latin typeface="Garamond" panose="02020404030301010803" pitchFamily="18" charset="0"/>
              </a:rPr>
              <a:t>actorly polyphony:</a:t>
            </a:r>
          </a:p>
          <a:p>
            <a:pPr marL="1443038" lvl="1"/>
            <a:r>
              <a:rPr lang="cs-CZ" sz="2400" i="1">
                <a:latin typeface="Garamond" panose="02020404030301010803" pitchFamily="18" charset="0"/>
              </a:rPr>
              <a:t>intonation</a:t>
            </a:r>
            <a:r>
              <a:rPr lang="cs-CZ" sz="2400">
                <a:latin typeface="Garamond" panose="02020404030301010803" pitchFamily="18" charset="0"/>
              </a:rPr>
              <a:t> | </a:t>
            </a:r>
            <a:r>
              <a:rPr lang="cs-CZ" sz="2400" i="1">
                <a:latin typeface="Garamond" panose="02020404030301010803" pitchFamily="18" charset="0"/>
              </a:rPr>
              <a:t>word</a:t>
            </a:r>
            <a:r>
              <a:rPr lang="cs-CZ" sz="2400">
                <a:latin typeface="Garamond" panose="02020404030301010803" pitchFamily="18" charset="0"/>
              </a:rPr>
              <a:t> | </a:t>
            </a:r>
            <a:r>
              <a:rPr lang="cs-CZ" sz="2400" i="1">
                <a:latin typeface="Garamond" panose="02020404030301010803" pitchFamily="18" charset="0"/>
              </a:rPr>
              <a:t>body language</a:t>
            </a:r>
            <a:endParaRPr lang="en-GB" sz="2400">
              <a:latin typeface="Garamond" panose="02020404030301010803" pitchFamily="18" charset="0"/>
            </a:endParaRPr>
          </a:p>
        </p:txBody>
      </p:sp>
    </p:spTree>
    <p:extLst>
      <p:ext uri="{BB962C8B-B14F-4D97-AF65-F5344CB8AC3E}">
        <p14:creationId xmlns:p14="http://schemas.microsoft.com/office/powerpoint/2010/main" val="3713060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txBox="1">
            <a:spLocks/>
          </p:cNvSpPr>
          <p:nvPr/>
        </p:nvSpPr>
        <p:spPr>
          <a:xfrm>
            <a:off x="1488192" y="538693"/>
            <a:ext cx="9027408" cy="57741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cs-CZ" sz="2800" smtClean="0">
                <a:latin typeface="Garamond" panose="02020404030301010803" pitchFamily="18" charset="0"/>
              </a:rPr>
              <a:t>Charles Dickens, </a:t>
            </a:r>
            <a:r>
              <a:rPr lang="cs-CZ" sz="2800" i="1" smtClean="0">
                <a:latin typeface="Garamond" panose="02020404030301010803" pitchFamily="18" charset="0"/>
              </a:rPr>
              <a:t>A Tale of Two Cities</a:t>
            </a:r>
            <a:r>
              <a:rPr lang="cs-CZ" sz="2800" smtClean="0">
                <a:latin typeface="Garamond" panose="02020404030301010803" pitchFamily="18" charset="0"/>
              </a:rPr>
              <a:t> (1859)</a:t>
            </a:r>
            <a:endParaRPr lang="en-GB" sz="2800">
              <a:latin typeface="Garamond" panose="02020404030301010803" pitchFamily="18" charset="0"/>
            </a:endParaRPr>
          </a:p>
        </p:txBody>
      </p:sp>
      <p:sp>
        <p:nvSpPr>
          <p:cNvPr id="5" name="Obdélník 4"/>
          <p:cNvSpPr/>
          <p:nvPr/>
        </p:nvSpPr>
        <p:spPr>
          <a:xfrm>
            <a:off x="934289" y="1264416"/>
            <a:ext cx="10294005" cy="4493538"/>
          </a:xfrm>
          <a:prstGeom prst="rect">
            <a:avLst/>
          </a:prstGeom>
        </p:spPr>
        <p:txBody>
          <a:bodyPr wrap="square">
            <a:spAutoFit/>
          </a:bodyPr>
          <a:lstStyle/>
          <a:p>
            <a:pPr algn="ctr"/>
            <a:r>
              <a:rPr lang="en-GB" sz="2200" b="1">
                <a:latin typeface="Garamond" panose="02020404030301010803" pitchFamily="18" charset="0"/>
              </a:rPr>
              <a:t>Chapter I</a:t>
            </a:r>
            <a:br>
              <a:rPr lang="en-GB" sz="2200" b="1">
                <a:latin typeface="Garamond" panose="02020404030301010803" pitchFamily="18" charset="0"/>
              </a:rPr>
            </a:br>
            <a:r>
              <a:rPr lang="en-GB" sz="2200" b="1">
                <a:latin typeface="Garamond" panose="02020404030301010803" pitchFamily="18" charset="0"/>
              </a:rPr>
              <a:t>The Period</a:t>
            </a:r>
          </a:p>
          <a:p>
            <a:r>
              <a:rPr lang="en-GB" sz="2200">
                <a:latin typeface="Garamond" panose="02020404030301010803" pitchFamily="18" charset="0"/>
              </a:rPr>
              <a:t>It was the best of times, it was the worst of times, it was the age of wisdom, it was the age of foolishness, it was the epoch of belief, it was the epoch of incredulity, it was the season of Light, it was the season of Darkness, it was the spring of hope, it was the winter of despair, we had everything before us, we had nothing before us, we were all going direct to Heaven, we were all going direct the other way--in short, the period was so far like the present period, that some of its noisiest authorities insisted on its being received, for good or for evil, in the superlative degree of comparison only.</a:t>
            </a:r>
          </a:p>
          <a:p>
            <a:pPr indent="363538"/>
            <a:r>
              <a:rPr lang="en-GB" sz="2200">
                <a:latin typeface="Garamond" panose="02020404030301010803" pitchFamily="18" charset="0"/>
              </a:rPr>
              <a:t>There were a king with a large jaw and a queen with a plain face, on the throne of England; there were a king with a large jaw and a queen with a fair face, on the throne of France. In both countries it was clearer than crystal to the lords of the State preserves of loaves and fishes, that things in general were settled for ever</a:t>
            </a:r>
            <a:r>
              <a:rPr lang="en-GB" sz="2200" smtClean="0">
                <a:latin typeface="Garamond" panose="02020404030301010803" pitchFamily="18" charset="0"/>
              </a:rPr>
              <a:t>.</a:t>
            </a:r>
            <a:r>
              <a:rPr lang="cs-CZ" sz="2200" smtClean="0">
                <a:latin typeface="Garamond" panose="02020404030301010803" pitchFamily="18" charset="0"/>
              </a:rPr>
              <a:t> […]</a:t>
            </a:r>
            <a:endParaRPr lang="en-GB" sz="2200">
              <a:latin typeface="Garamond" panose="02020404030301010803" pitchFamily="18" charset="0"/>
            </a:endParaRPr>
          </a:p>
        </p:txBody>
      </p:sp>
    </p:spTree>
    <p:extLst>
      <p:ext uri="{BB962C8B-B14F-4D97-AF65-F5344CB8AC3E}">
        <p14:creationId xmlns:p14="http://schemas.microsoft.com/office/powerpoint/2010/main" val="493339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934289" y="1264416"/>
            <a:ext cx="10294005" cy="3477875"/>
          </a:xfrm>
          <a:prstGeom prst="rect">
            <a:avLst/>
          </a:prstGeom>
        </p:spPr>
        <p:txBody>
          <a:bodyPr wrap="square">
            <a:spAutoFit/>
          </a:bodyPr>
          <a:lstStyle/>
          <a:p>
            <a:r>
              <a:rPr lang="en-US" sz="2200">
                <a:latin typeface="Garamond" panose="02020404030301010803" pitchFamily="18" charset="0"/>
              </a:rPr>
              <a:t>[…] It is likely enough that, rooted in the woods of France and Norway, there were growing trees, when that sufferer was put to death, already marked by the Woodman, Fate, to come down and be sawn into boards, to make a certain movable framework with a sack and a knife in it, terrible in history. It is likely enough that in the rough outhouses of some tillers of the heavy lands adjacent to Paris, there were sheltered from the weather that very day, rude carts, bespattered with rustic mire, snuffed about by pigs, and roosted in by poultry, which the Farmer, Death, had already set apart to be his tumbrils of the Revolution. But that Woodman and that Farmer, though they work unceasingly, work silently, and no one heard them as they went about with muffled tread: the rather, forasmuch as to entertain any suspicion that they were awake, was to be atheistical and </a:t>
            </a:r>
            <a:r>
              <a:rPr lang="en-US" sz="2200">
                <a:latin typeface="Garamond" panose="02020404030301010803" pitchFamily="18" charset="0"/>
              </a:rPr>
              <a:t>traitorous</a:t>
            </a:r>
            <a:r>
              <a:rPr lang="en-US" sz="2200" smtClean="0">
                <a:latin typeface="Garamond" panose="02020404030301010803" pitchFamily="18" charset="0"/>
              </a:rPr>
              <a:t>.</a:t>
            </a:r>
            <a:endParaRPr lang="en-US" sz="2200">
              <a:latin typeface="Garamond" panose="02020404030301010803" pitchFamily="18" charset="0"/>
            </a:endParaRPr>
          </a:p>
        </p:txBody>
      </p:sp>
    </p:spTree>
    <p:extLst>
      <p:ext uri="{BB962C8B-B14F-4D97-AF65-F5344CB8AC3E}">
        <p14:creationId xmlns:p14="http://schemas.microsoft.com/office/powerpoint/2010/main" val="771432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1"/>
          <p:cNvSpPr txBox="1">
            <a:spLocks/>
          </p:cNvSpPr>
          <p:nvPr/>
        </p:nvSpPr>
        <p:spPr>
          <a:xfrm>
            <a:off x="522203" y="363071"/>
            <a:ext cx="11055714" cy="44375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cs-CZ" sz="2200" smtClean="0">
                <a:latin typeface="Garamond" panose="02020404030301010803" pitchFamily="18" charset="0"/>
              </a:rPr>
              <a:t>Mike Alfreds. </a:t>
            </a:r>
            <a:r>
              <a:rPr lang="cs-CZ" sz="2200" i="1" smtClean="0">
                <a:latin typeface="Garamond" panose="02020404030301010803" pitchFamily="18" charset="0"/>
              </a:rPr>
              <a:t>Then What Happens? Storytelling and Adapting for the Theatre</a:t>
            </a:r>
            <a:r>
              <a:rPr lang="cs-CZ" sz="2200" smtClean="0">
                <a:latin typeface="Garamond" panose="02020404030301010803" pitchFamily="18" charset="0"/>
              </a:rPr>
              <a:t>. London: Nick Hern, 2013.</a:t>
            </a:r>
            <a:endParaRPr lang="en-GB" sz="2200">
              <a:latin typeface="Garamond" panose="02020404030301010803" pitchFamily="18" charset="0"/>
            </a:endParaRPr>
          </a:p>
        </p:txBody>
      </p:sp>
      <p:pic>
        <p:nvPicPr>
          <p:cNvPr id="4" name="Obrázek 3"/>
          <p:cNvPicPr>
            <a:picLocks noChangeAspect="1"/>
          </p:cNvPicPr>
          <p:nvPr/>
        </p:nvPicPr>
        <p:blipFill rotWithShape="1">
          <a:blip r:embed="rId2" cstate="print">
            <a:extLst>
              <a:ext uri="{28A0092B-C50C-407E-A947-70E740481C1C}">
                <a14:useLocalDpi xmlns:a14="http://schemas.microsoft.com/office/drawing/2010/main" val="0"/>
              </a:ext>
            </a:extLst>
          </a:blip>
          <a:srcRect l="3742" t="35635" r="54398" b="6667"/>
          <a:stretch/>
        </p:blipFill>
        <p:spPr>
          <a:xfrm>
            <a:off x="2756647" y="938282"/>
            <a:ext cx="5580530" cy="5919718"/>
          </a:xfrm>
          <a:prstGeom prst="rect">
            <a:avLst/>
          </a:prstGeom>
        </p:spPr>
      </p:pic>
    </p:spTree>
    <p:extLst>
      <p:ext uri="{BB962C8B-B14F-4D97-AF65-F5344CB8AC3E}">
        <p14:creationId xmlns:p14="http://schemas.microsoft.com/office/powerpoint/2010/main" val="1682395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rotWithShape="1">
          <a:blip r:embed="rId2" cstate="print">
            <a:extLst>
              <a:ext uri="{28A0092B-C50C-407E-A947-70E740481C1C}">
                <a14:useLocalDpi xmlns:a14="http://schemas.microsoft.com/office/drawing/2010/main" val="0"/>
              </a:ext>
            </a:extLst>
          </a:blip>
          <a:srcRect l="3742" t="35635" r="54398" b="6667"/>
          <a:stretch/>
        </p:blipFill>
        <p:spPr>
          <a:xfrm>
            <a:off x="2560095" y="130681"/>
            <a:ext cx="6341858" cy="6727319"/>
          </a:xfrm>
          <a:prstGeom prst="rect">
            <a:avLst/>
          </a:prstGeom>
        </p:spPr>
      </p:pic>
    </p:spTree>
    <p:extLst>
      <p:ext uri="{BB962C8B-B14F-4D97-AF65-F5344CB8AC3E}">
        <p14:creationId xmlns:p14="http://schemas.microsoft.com/office/powerpoint/2010/main" val="296971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rotWithShape="1">
          <a:blip r:embed="rId2" cstate="print">
            <a:extLst>
              <a:ext uri="{28A0092B-C50C-407E-A947-70E740481C1C}">
                <a14:useLocalDpi xmlns:a14="http://schemas.microsoft.com/office/drawing/2010/main" val="0"/>
              </a:ext>
            </a:extLst>
          </a:blip>
          <a:srcRect l="3742" t="43778" r="54398" b="6667"/>
          <a:stretch/>
        </p:blipFill>
        <p:spPr>
          <a:xfrm>
            <a:off x="2117797" y="251973"/>
            <a:ext cx="7402721" cy="6744342"/>
          </a:xfrm>
          <a:prstGeom prst="rect">
            <a:avLst/>
          </a:prstGeom>
        </p:spPr>
      </p:pic>
    </p:spTree>
    <p:extLst>
      <p:ext uri="{BB962C8B-B14F-4D97-AF65-F5344CB8AC3E}">
        <p14:creationId xmlns:p14="http://schemas.microsoft.com/office/powerpoint/2010/main" val="1527723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484095" y="412089"/>
            <a:ext cx="11362764" cy="6247864"/>
          </a:xfrm>
          <a:prstGeom prst="rect">
            <a:avLst/>
          </a:prstGeom>
        </p:spPr>
        <p:txBody>
          <a:bodyPr wrap="square">
            <a:spAutoFit/>
          </a:bodyPr>
          <a:lstStyle/>
          <a:p>
            <a:pPr marL="174625" indent="-174625"/>
            <a:r>
              <a:rPr lang="cs-CZ" sz="2000" b="1" smtClean="0">
                <a:latin typeface="Garamond" panose="02020404030301010803" pitchFamily="18" charset="0"/>
              </a:rPr>
              <a:t>Bibliography</a:t>
            </a:r>
            <a:endParaRPr lang="cs-CZ" sz="2000" smtClean="0">
              <a:latin typeface="Garamond" panose="02020404030301010803" pitchFamily="18" charset="0"/>
            </a:endParaRPr>
          </a:p>
          <a:p>
            <a:pPr marL="363538" indent="-363538"/>
            <a:r>
              <a:rPr lang="cs-CZ" sz="2000" smtClean="0">
                <a:latin typeface="Garamond" panose="02020404030301010803" pitchFamily="18" charset="0"/>
              </a:rPr>
              <a:t>Aaltonen, Sirkku. 2000. </a:t>
            </a:r>
            <a:r>
              <a:rPr lang="cs-CZ" sz="2000" i="1" smtClean="0">
                <a:latin typeface="Garamond" panose="02020404030301010803" pitchFamily="18" charset="0"/>
              </a:rPr>
              <a:t>Time-Sharing on </a:t>
            </a:r>
            <a:r>
              <a:rPr lang="en-US" sz="2000" i="1" smtClean="0">
                <a:latin typeface="Garamond" panose="02020404030301010803" pitchFamily="18" charset="0"/>
              </a:rPr>
              <a:t>Stage: Drama Translation in Theatre and Society</a:t>
            </a:r>
            <a:r>
              <a:rPr lang="cs-CZ" sz="2000">
                <a:latin typeface="Garamond" panose="02020404030301010803" pitchFamily="18" charset="0"/>
              </a:rPr>
              <a:t>. </a:t>
            </a:r>
            <a:r>
              <a:rPr lang="cs-CZ" sz="2000" smtClean="0">
                <a:latin typeface="Garamond" panose="02020404030301010803" pitchFamily="18" charset="0"/>
              </a:rPr>
              <a:t>Clevedon: </a:t>
            </a:r>
            <a:r>
              <a:rPr lang="cs-CZ" sz="2000">
                <a:latin typeface="Garamond" panose="02020404030301010803" pitchFamily="18" charset="0"/>
              </a:rPr>
              <a:t>Multilingual </a:t>
            </a:r>
            <a:r>
              <a:rPr lang="cs-CZ" sz="2000" smtClean="0">
                <a:latin typeface="Garamond" panose="02020404030301010803" pitchFamily="18" charset="0"/>
              </a:rPr>
              <a:t>Matters.</a:t>
            </a:r>
            <a:endParaRPr lang="cs-CZ" sz="2000" smtClean="0">
              <a:latin typeface="Garamond" panose="02020404030301010803" pitchFamily="18" charset="0"/>
            </a:endParaRPr>
          </a:p>
          <a:p>
            <a:pPr marL="363538" indent="-363538"/>
            <a:r>
              <a:rPr lang="en-US" sz="2000">
                <a:latin typeface="Garamond" panose="02020404030301010803" pitchFamily="18" charset="0"/>
              </a:rPr>
              <a:t>Bassnett</a:t>
            </a:r>
            <a:r>
              <a:rPr lang="en-US" sz="2000">
                <a:latin typeface="Garamond" panose="02020404030301010803" pitchFamily="18" charset="0"/>
              </a:rPr>
              <a:t>, </a:t>
            </a:r>
            <a:r>
              <a:rPr lang="en-US" sz="2000" smtClean="0">
                <a:latin typeface="Garamond" panose="02020404030301010803" pitchFamily="18" charset="0"/>
              </a:rPr>
              <a:t>Susan</a:t>
            </a:r>
            <a:r>
              <a:rPr lang="cs-CZ" sz="2000">
                <a:latin typeface="Garamond" panose="02020404030301010803" pitchFamily="18" charset="0"/>
              </a:rPr>
              <a:t>.</a:t>
            </a:r>
            <a:r>
              <a:rPr lang="en-US" sz="2000" smtClean="0">
                <a:latin typeface="Garamond" panose="02020404030301010803" pitchFamily="18" charset="0"/>
              </a:rPr>
              <a:t> 1991. </a:t>
            </a:r>
            <a:r>
              <a:rPr lang="en-US" sz="2000" i="1">
                <a:latin typeface="Garamond" panose="02020404030301010803" pitchFamily="18" charset="0"/>
              </a:rPr>
              <a:t>Translation Studies</a:t>
            </a:r>
            <a:r>
              <a:rPr lang="en-US" sz="2000">
                <a:latin typeface="Garamond" panose="02020404030301010803" pitchFamily="18" charset="0"/>
              </a:rPr>
              <a:t> [1980]. Upravené vydání. London: </a:t>
            </a:r>
            <a:r>
              <a:rPr lang="en-US" sz="2000">
                <a:latin typeface="Garamond" panose="02020404030301010803" pitchFamily="18" charset="0"/>
              </a:rPr>
              <a:t>Methuen</a:t>
            </a:r>
            <a:r>
              <a:rPr lang="en-US" sz="2000" smtClean="0">
                <a:latin typeface="Garamond" panose="02020404030301010803" pitchFamily="18" charset="0"/>
              </a:rPr>
              <a:t>,</a:t>
            </a:r>
            <a:r>
              <a:rPr lang="cs-CZ" sz="2000" smtClean="0">
                <a:latin typeface="Garamond" panose="02020404030301010803" pitchFamily="18" charset="0"/>
              </a:rPr>
              <a:t> </a:t>
            </a:r>
            <a:r>
              <a:rPr lang="en-US" sz="2000" smtClean="0">
                <a:latin typeface="Garamond" panose="02020404030301010803" pitchFamily="18" charset="0"/>
              </a:rPr>
              <a:t>1996.</a:t>
            </a:r>
            <a:endParaRPr lang="cs-CZ" sz="2000" smtClean="0">
              <a:latin typeface="Garamond" panose="02020404030301010803" pitchFamily="18" charset="0"/>
            </a:endParaRPr>
          </a:p>
          <a:p>
            <a:pPr marL="363538" indent="-363538"/>
            <a:r>
              <a:rPr lang="cs-CZ" sz="2000" smtClean="0">
                <a:latin typeface="Garamond" panose="02020404030301010803" pitchFamily="18" charset="0"/>
              </a:rPr>
              <a:t>Bassnett, Susan. 2013. </a:t>
            </a:r>
            <a:r>
              <a:rPr lang="cs-CZ" sz="2000" i="1" smtClean="0">
                <a:latin typeface="Garamond" panose="02020404030301010803" pitchFamily="18" charset="0"/>
              </a:rPr>
              <a:t>Translation</a:t>
            </a:r>
            <a:r>
              <a:rPr lang="cs-CZ" sz="2000" smtClean="0">
                <a:latin typeface="Garamond" panose="02020404030301010803" pitchFamily="18" charset="0"/>
              </a:rPr>
              <a:t>. London: Routledge.</a:t>
            </a:r>
          </a:p>
          <a:p>
            <a:pPr marL="363538" indent="-363538"/>
            <a:r>
              <a:rPr lang="cs-CZ" sz="2000" smtClean="0">
                <a:latin typeface="Garamond" panose="02020404030301010803" pitchFamily="18" charset="0"/>
              </a:rPr>
              <a:t>Brodie</a:t>
            </a:r>
            <a:r>
              <a:rPr lang="cs-CZ" sz="2000" smtClean="0">
                <a:latin typeface="Garamond" panose="02020404030301010803" pitchFamily="18" charset="0"/>
              </a:rPr>
              <a:t>, Geraldine. 2018. </a:t>
            </a:r>
            <a:r>
              <a:rPr lang="cs-CZ" sz="2000" i="1" smtClean="0">
                <a:latin typeface="Garamond" panose="02020404030301010803" pitchFamily="18" charset="0"/>
              </a:rPr>
              <a:t>The Translator on Stage</a:t>
            </a:r>
            <a:r>
              <a:rPr lang="cs-CZ" sz="2000" smtClean="0">
                <a:latin typeface="Garamond" panose="02020404030301010803" pitchFamily="18" charset="0"/>
              </a:rPr>
              <a:t>. London: Bloomsbury</a:t>
            </a:r>
            <a:r>
              <a:rPr lang="cs-CZ" sz="2000" smtClean="0">
                <a:latin typeface="Garamond" panose="02020404030301010803" pitchFamily="18" charset="0"/>
              </a:rPr>
              <a:t>.</a:t>
            </a:r>
          </a:p>
          <a:p>
            <a:pPr marL="363538" indent="-363538"/>
            <a:r>
              <a:rPr lang="cs-CZ" sz="2000" smtClean="0">
                <a:latin typeface="Garamond" panose="02020404030301010803" pitchFamily="18" charset="0"/>
              </a:rPr>
              <a:t>Cetera, Anna. 2008. </a:t>
            </a:r>
            <a:r>
              <a:rPr lang="en-US" sz="2000" i="1">
                <a:latin typeface="Garamond" panose="02020404030301010803" pitchFamily="18" charset="0"/>
              </a:rPr>
              <a:t>Enter Lear: </a:t>
            </a:r>
            <a:r>
              <a:rPr lang="en-US" sz="2000" i="1">
                <a:latin typeface="Garamond" panose="02020404030301010803" pitchFamily="18" charset="0"/>
              </a:rPr>
              <a:t>The </a:t>
            </a:r>
            <a:r>
              <a:rPr lang="en-US" sz="2000" i="1" smtClean="0">
                <a:latin typeface="Garamond" panose="02020404030301010803" pitchFamily="18" charset="0"/>
              </a:rPr>
              <a:t>Translator</a:t>
            </a:r>
            <a:r>
              <a:rPr lang="cs-CZ" sz="2000" i="1" smtClean="0">
                <a:latin typeface="Garamond" panose="02020404030301010803" pitchFamily="18" charset="0"/>
              </a:rPr>
              <a:t>’</a:t>
            </a:r>
            <a:r>
              <a:rPr lang="en-US" sz="2000" i="1" smtClean="0">
                <a:latin typeface="Garamond" panose="02020404030301010803" pitchFamily="18" charset="0"/>
              </a:rPr>
              <a:t>s </a:t>
            </a:r>
            <a:r>
              <a:rPr lang="en-US" sz="2000" i="1">
                <a:latin typeface="Garamond" panose="02020404030301010803" pitchFamily="18" charset="0"/>
              </a:rPr>
              <a:t>Part </a:t>
            </a:r>
            <a:r>
              <a:rPr lang="en-US" sz="2000" i="1">
                <a:latin typeface="Garamond" panose="02020404030301010803" pitchFamily="18" charset="0"/>
              </a:rPr>
              <a:t>in </a:t>
            </a:r>
            <a:r>
              <a:rPr lang="en-US" sz="2000" i="1" smtClean="0">
                <a:latin typeface="Garamond" panose="02020404030301010803" pitchFamily="18" charset="0"/>
              </a:rPr>
              <a:t>Performance</a:t>
            </a:r>
            <a:r>
              <a:rPr lang="cs-CZ" sz="2000" smtClean="0">
                <a:latin typeface="Garamond" panose="02020404030301010803" pitchFamily="18" charset="0"/>
              </a:rPr>
              <a:t>. Warsaw: WUW.</a:t>
            </a:r>
          </a:p>
          <a:p>
            <a:pPr marL="363538" indent="-363538"/>
            <a:r>
              <a:rPr lang="cs-CZ" sz="2000">
                <a:latin typeface="Garamond" panose="02020404030301010803" pitchFamily="18" charset="0"/>
              </a:rPr>
              <a:t>Coelsch-Foisner, Sabine, a Holger Michael Klein, ed</a:t>
            </a:r>
            <a:r>
              <a:rPr lang="cs-CZ" sz="2000">
                <a:latin typeface="Garamond" panose="02020404030301010803" pitchFamily="18" charset="0"/>
              </a:rPr>
              <a:t>. </a:t>
            </a:r>
            <a:r>
              <a:rPr lang="cs-CZ" sz="2000" smtClean="0">
                <a:latin typeface="Garamond" panose="02020404030301010803" pitchFamily="18" charset="0"/>
              </a:rPr>
              <a:t>2005</a:t>
            </a:r>
            <a:r>
              <a:rPr lang="cs-CZ" sz="2000">
                <a:latin typeface="Garamond" panose="02020404030301010803" pitchFamily="18" charset="0"/>
              </a:rPr>
              <a:t>.</a:t>
            </a:r>
            <a:r>
              <a:rPr lang="cs-CZ" sz="2000" smtClean="0">
                <a:latin typeface="Garamond" panose="02020404030301010803" pitchFamily="18" charset="0"/>
              </a:rPr>
              <a:t> </a:t>
            </a:r>
            <a:r>
              <a:rPr lang="cs-CZ" sz="2000">
                <a:latin typeface="Garamond" panose="02020404030301010803" pitchFamily="18" charset="0"/>
              </a:rPr>
              <a:t>Drama Translation </a:t>
            </a:r>
            <a:r>
              <a:rPr lang="cs-CZ" sz="2000">
                <a:latin typeface="Garamond" panose="02020404030301010803" pitchFamily="18" charset="0"/>
              </a:rPr>
              <a:t>and </a:t>
            </a:r>
            <a:r>
              <a:rPr lang="cs-CZ" sz="2000" smtClean="0">
                <a:latin typeface="Garamond" panose="02020404030301010803" pitchFamily="18" charset="0"/>
              </a:rPr>
              <a:t>Theatre Practice</a:t>
            </a:r>
            <a:r>
              <a:rPr lang="cs-CZ" sz="2000">
                <a:latin typeface="Garamond" panose="02020404030301010803" pitchFamily="18" charset="0"/>
              </a:rPr>
              <a:t>. Frankfurt am Main: </a:t>
            </a:r>
            <a:r>
              <a:rPr lang="cs-CZ" sz="2000">
                <a:latin typeface="Garamond" panose="02020404030301010803" pitchFamily="18" charset="0"/>
              </a:rPr>
              <a:t>Peter </a:t>
            </a:r>
            <a:r>
              <a:rPr lang="cs-CZ" sz="2000" smtClean="0">
                <a:latin typeface="Garamond" panose="02020404030301010803" pitchFamily="18" charset="0"/>
              </a:rPr>
              <a:t>Lang.</a:t>
            </a:r>
            <a:endParaRPr lang="cs-CZ" sz="2000">
              <a:latin typeface="Garamond" panose="02020404030301010803" pitchFamily="18" charset="0"/>
            </a:endParaRPr>
          </a:p>
          <a:p>
            <a:pPr marL="363538" indent="-363538"/>
            <a:r>
              <a:rPr lang="cs-CZ" sz="2000" smtClean="0">
                <a:latin typeface="Garamond" panose="02020404030301010803" pitchFamily="18" charset="0"/>
              </a:rPr>
              <a:t>Drábek, Pavel. 2012. </a:t>
            </a:r>
            <a:r>
              <a:rPr lang="cs-CZ" sz="2000" i="1" smtClean="0">
                <a:latin typeface="Garamond" panose="02020404030301010803" pitchFamily="18" charset="0"/>
              </a:rPr>
              <a:t>České pokusy o Shakespeara</a:t>
            </a:r>
            <a:r>
              <a:rPr lang="cs-CZ" sz="2000" smtClean="0">
                <a:latin typeface="Garamond" panose="02020404030301010803" pitchFamily="18" charset="0"/>
              </a:rPr>
              <a:t>. Brno: Větrné mlýny.</a:t>
            </a:r>
          </a:p>
          <a:p>
            <a:pPr marL="363538" indent="-363538"/>
            <a:r>
              <a:rPr lang="en-US" sz="2000">
                <a:latin typeface="Garamond" panose="02020404030301010803" pitchFamily="18" charset="0"/>
              </a:rPr>
              <a:t>Homem, Rui Carvalho</a:t>
            </a:r>
            <a:r>
              <a:rPr lang="en-US" sz="2000">
                <a:latin typeface="Garamond" panose="02020404030301010803" pitchFamily="18" charset="0"/>
              </a:rPr>
              <a:t>, </a:t>
            </a:r>
            <a:r>
              <a:rPr lang="en-US" sz="2000" smtClean="0">
                <a:latin typeface="Garamond" panose="02020404030301010803" pitchFamily="18" charset="0"/>
              </a:rPr>
              <a:t>a </a:t>
            </a:r>
            <a:r>
              <a:rPr lang="en-US" sz="2000">
                <a:latin typeface="Garamond" panose="02020404030301010803" pitchFamily="18" charset="0"/>
              </a:rPr>
              <a:t>Ton Hoenselaars, ed</a:t>
            </a:r>
            <a:r>
              <a:rPr lang="en-US" sz="2000">
                <a:latin typeface="Garamond" panose="02020404030301010803" pitchFamily="18" charset="0"/>
              </a:rPr>
              <a:t>. </a:t>
            </a:r>
            <a:r>
              <a:rPr lang="en-US" sz="2000" smtClean="0">
                <a:latin typeface="Garamond" panose="02020404030301010803" pitchFamily="18" charset="0"/>
              </a:rPr>
              <a:t>2004. </a:t>
            </a:r>
            <a:r>
              <a:rPr lang="en-US" sz="2000" i="1">
                <a:latin typeface="Garamond" panose="02020404030301010803" pitchFamily="18" charset="0"/>
              </a:rPr>
              <a:t>Translating Shakespeare for </a:t>
            </a:r>
            <a:r>
              <a:rPr lang="en-US" sz="2000" i="1">
                <a:latin typeface="Garamond" panose="02020404030301010803" pitchFamily="18" charset="0"/>
              </a:rPr>
              <a:t>the </a:t>
            </a:r>
            <a:r>
              <a:rPr lang="en-US" sz="2000" i="1" smtClean="0">
                <a:latin typeface="Garamond" panose="02020404030301010803" pitchFamily="18" charset="0"/>
              </a:rPr>
              <a:t>Twenty-First </a:t>
            </a:r>
            <a:r>
              <a:rPr lang="en-US" sz="2000" i="1">
                <a:latin typeface="Garamond" panose="02020404030301010803" pitchFamily="18" charset="0"/>
              </a:rPr>
              <a:t>Century</a:t>
            </a:r>
            <a:r>
              <a:rPr lang="en-US" sz="2000">
                <a:latin typeface="Garamond" panose="02020404030301010803" pitchFamily="18" charset="0"/>
              </a:rPr>
              <a:t>. Amsterdam and New York</a:t>
            </a:r>
            <a:r>
              <a:rPr lang="en-US" sz="2000">
                <a:latin typeface="Garamond" panose="02020404030301010803" pitchFamily="18" charset="0"/>
              </a:rPr>
              <a:t>: </a:t>
            </a:r>
            <a:r>
              <a:rPr lang="en-US" sz="2000" smtClean="0">
                <a:latin typeface="Garamond" panose="02020404030301010803" pitchFamily="18" charset="0"/>
              </a:rPr>
              <a:t>Rodopi.</a:t>
            </a:r>
            <a:endParaRPr lang="cs-CZ" sz="2000" smtClean="0">
              <a:latin typeface="Garamond" panose="02020404030301010803" pitchFamily="18" charset="0"/>
            </a:endParaRPr>
          </a:p>
          <a:p>
            <a:pPr marL="363538" indent="-363538"/>
            <a:r>
              <a:rPr lang="en-US" sz="2000" smtClean="0">
                <a:latin typeface="Garamond" panose="02020404030301010803" pitchFamily="18" charset="0"/>
              </a:rPr>
              <a:t>Hoenselaars</a:t>
            </a:r>
            <a:r>
              <a:rPr lang="en-US" sz="2000">
                <a:latin typeface="Garamond" panose="02020404030301010803" pitchFamily="18" charset="0"/>
              </a:rPr>
              <a:t>, Ton, ed</a:t>
            </a:r>
            <a:r>
              <a:rPr lang="en-US" sz="2000">
                <a:latin typeface="Garamond" panose="02020404030301010803" pitchFamily="18" charset="0"/>
              </a:rPr>
              <a:t>. </a:t>
            </a:r>
            <a:r>
              <a:rPr lang="en-US" sz="2000" smtClean="0">
                <a:latin typeface="Garamond" panose="02020404030301010803" pitchFamily="18" charset="0"/>
              </a:rPr>
              <a:t>2004. </a:t>
            </a:r>
            <a:r>
              <a:rPr lang="en-US" sz="2000" i="1">
                <a:latin typeface="Garamond" panose="02020404030301010803" pitchFamily="18" charset="0"/>
              </a:rPr>
              <a:t>Shakespeare and the Language of Translation. The </a:t>
            </a:r>
            <a:r>
              <a:rPr lang="en-US" sz="2000" i="1">
                <a:latin typeface="Garamond" panose="02020404030301010803" pitchFamily="18" charset="0"/>
              </a:rPr>
              <a:t>Arden </a:t>
            </a:r>
            <a:r>
              <a:rPr lang="en-US" sz="2000" i="1" smtClean="0">
                <a:latin typeface="Garamond" panose="02020404030301010803" pitchFamily="18" charset="0"/>
              </a:rPr>
              <a:t>Shakespeare:</a:t>
            </a:r>
            <a:r>
              <a:rPr lang="cs-CZ" sz="2000" i="1" smtClean="0">
                <a:latin typeface="Garamond" panose="02020404030301010803" pitchFamily="18" charset="0"/>
              </a:rPr>
              <a:t> </a:t>
            </a:r>
            <a:r>
              <a:rPr lang="en-US" sz="2000" i="1" smtClean="0">
                <a:latin typeface="Garamond" panose="02020404030301010803" pitchFamily="18" charset="0"/>
              </a:rPr>
              <a:t>Shakespeare </a:t>
            </a:r>
            <a:r>
              <a:rPr lang="en-US" sz="2000" i="1">
                <a:latin typeface="Garamond" panose="02020404030301010803" pitchFamily="18" charset="0"/>
              </a:rPr>
              <a:t>in Language</a:t>
            </a:r>
            <a:r>
              <a:rPr lang="en-US" sz="2000">
                <a:latin typeface="Garamond" panose="02020404030301010803" pitchFamily="18" charset="0"/>
              </a:rPr>
              <a:t>. London: </a:t>
            </a:r>
            <a:r>
              <a:rPr lang="en-US" sz="2000">
                <a:latin typeface="Garamond" panose="02020404030301010803" pitchFamily="18" charset="0"/>
              </a:rPr>
              <a:t>Thomson </a:t>
            </a:r>
            <a:r>
              <a:rPr lang="en-US" sz="2000" smtClean="0">
                <a:latin typeface="Garamond" panose="02020404030301010803" pitchFamily="18" charset="0"/>
              </a:rPr>
              <a:t>Learning.</a:t>
            </a:r>
            <a:endParaRPr lang="cs-CZ" sz="2000" smtClean="0">
              <a:latin typeface="Garamond" panose="02020404030301010803" pitchFamily="18" charset="0"/>
            </a:endParaRPr>
          </a:p>
          <a:p>
            <a:pPr marL="363538" indent="-363538"/>
            <a:r>
              <a:rPr lang="en-US" sz="2000" smtClean="0">
                <a:latin typeface="Garamond" panose="02020404030301010803" pitchFamily="18" charset="0"/>
              </a:rPr>
              <a:t>Johnston</a:t>
            </a:r>
            <a:r>
              <a:rPr lang="en-US" sz="2000">
                <a:latin typeface="Garamond" panose="02020404030301010803" pitchFamily="18" charset="0"/>
              </a:rPr>
              <a:t>, </a:t>
            </a:r>
            <a:r>
              <a:rPr lang="en-US" sz="2000" smtClean="0">
                <a:latin typeface="Garamond" panose="02020404030301010803" pitchFamily="18" charset="0"/>
              </a:rPr>
              <a:t>David</a:t>
            </a:r>
            <a:r>
              <a:rPr lang="cs-CZ" sz="2000" smtClean="0">
                <a:latin typeface="Garamond" panose="02020404030301010803" pitchFamily="18" charset="0"/>
              </a:rPr>
              <a:t>, ed. 1996. </a:t>
            </a:r>
            <a:r>
              <a:rPr lang="cs-CZ" sz="2000" i="1" smtClean="0">
                <a:latin typeface="Garamond" panose="02020404030301010803" pitchFamily="18" charset="0"/>
              </a:rPr>
              <a:t>Stages of Translation: Essays and Interviews on Translating for the Stage</a:t>
            </a:r>
            <a:r>
              <a:rPr lang="cs-CZ" sz="2000" smtClean="0">
                <a:latin typeface="Garamond" panose="02020404030301010803" pitchFamily="18" charset="0"/>
              </a:rPr>
              <a:t>. Bath: Absolute Classics.</a:t>
            </a:r>
          </a:p>
          <a:p>
            <a:pPr marL="363538" indent="-363538"/>
            <a:r>
              <a:rPr lang="en-US" sz="2000" smtClean="0">
                <a:latin typeface="Garamond" panose="02020404030301010803" pitchFamily="18" charset="0"/>
              </a:rPr>
              <a:t>Johnston</a:t>
            </a:r>
            <a:r>
              <a:rPr lang="en-US" sz="2000">
                <a:latin typeface="Garamond" panose="02020404030301010803" pitchFamily="18" charset="0"/>
              </a:rPr>
              <a:t>, </a:t>
            </a:r>
            <a:r>
              <a:rPr lang="en-US" sz="2000" smtClean="0">
                <a:latin typeface="Garamond" panose="02020404030301010803" pitchFamily="18" charset="0"/>
              </a:rPr>
              <a:t>David</a:t>
            </a:r>
            <a:r>
              <a:rPr lang="cs-CZ" sz="2000" smtClean="0">
                <a:latin typeface="Garamond" panose="02020404030301010803" pitchFamily="18" charset="0"/>
              </a:rPr>
              <a:t>. </a:t>
            </a:r>
            <a:r>
              <a:rPr lang="en-US" sz="2000" smtClean="0">
                <a:latin typeface="Garamond" panose="02020404030301010803" pitchFamily="18" charset="0"/>
              </a:rPr>
              <a:t>2015</a:t>
            </a:r>
            <a:r>
              <a:rPr lang="cs-CZ" sz="2000">
                <a:latin typeface="Garamond" panose="02020404030301010803" pitchFamily="18" charset="0"/>
              </a:rPr>
              <a:t>.</a:t>
            </a:r>
            <a:r>
              <a:rPr lang="en-US" sz="2000" smtClean="0">
                <a:latin typeface="Garamond" panose="02020404030301010803" pitchFamily="18" charset="0"/>
              </a:rPr>
              <a:t> </a:t>
            </a:r>
            <a:r>
              <a:rPr lang="en-US" sz="2000" i="1">
                <a:latin typeface="Garamond" panose="02020404030301010803" pitchFamily="18" charset="0"/>
              </a:rPr>
              <a:t>Translating the Theatre of the Spanish Golden Age: A Story of Chance </a:t>
            </a:r>
            <a:r>
              <a:rPr lang="en-US" sz="2000" i="1">
                <a:latin typeface="Garamond" panose="02020404030301010803" pitchFamily="18" charset="0"/>
              </a:rPr>
              <a:t>and </a:t>
            </a:r>
            <a:r>
              <a:rPr lang="en-US" sz="2000" i="1" smtClean="0">
                <a:latin typeface="Garamond" panose="02020404030301010803" pitchFamily="18" charset="0"/>
              </a:rPr>
              <a:t>Transformation</a:t>
            </a:r>
            <a:r>
              <a:rPr lang="cs-CZ" sz="2000" smtClean="0">
                <a:latin typeface="Garamond" panose="02020404030301010803" pitchFamily="18" charset="0"/>
              </a:rPr>
              <a:t>.</a:t>
            </a:r>
            <a:r>
              <a:rPr lang="en-US" sz="2000" smtClean="0">
                <a:latin typeface="Garamond" panose="02020404030301010803" pitchFamily="18" charset="0"/>
              </a:rPr>
              <a:t> </a:t>
            </a:r>
            <a:r>
              <a:rPr lang="en-US" sz="2000">
                <a:latin typeface="Garamond" panose="02020404030301010803" pitchFamily="18" charset="0"/>
              </a:rPr>
              <a:t>London: Oberon </a:t>
            </a:r>
            <a:r>
              <a:rPr lang="en-US" sz="2000">
                <a:latin typeface="Garamond" panose="02020404030301010803" pitchFamily="18" charset="0"/>
              </a:rPr>
              <a:t>Books</a:t>
            </a:r>
            <a:r>
              <a:rPr lang="en-US" sz="2000" smtClean="0">
                <a:latin typeface="Garamond" panose="02020404030301010803" pitchFamily="18" charset="0"/>
              </a:rPr>
              <a:t>.</a:t>
            </a:r>
            <a:endParaRPr lang="cs-CZ" sz="2000" smtClean="0">
              <a:latin typeface="Garamond" panose="02020404030301010803" pitchFamily="18" charset="0"/>
            </a:endParaRPr>
          </a:p>
          <a:p>
            <a:pPr marL="363538" indent="-363538"/>
            <a:r>
              <a:rPr lang="cs-CZ" sz="2000">
                <a:latin typeface="Garamond" panose="02020404030301010803" pitchFamily="18" charset="0"/>
              </a:rPr>
              <a:t>Kamenická, </a:t>
            </a:r>
            <a:r>
              <a:rPr lang="cs-CZ" sz="2000">
                <a:latin typeface="Garamond" panose="02020404030301010803" pitchFamily="18" charset="0"/>
              </a:rPr>
              <a:t>Renata</a:t>
            </a:r>
            <a:r>
              <a:rPr lang="cs-CZ" sz="2000">
                <a:latin typeface="Garamond" panose="02020404030301010803" pitchFamily="18" charset="0"/>
              </a:rPr>
              <a:t>, Markéta Polochová a Lucie Seibertová, ed. 2012. </a:t>
            </a:r>
            <a:r>
              <a:rPr lang="cs-CZ" sz="2000" i="1">
                <a:latin typeface="Garamond" panose="02020404030301010803" pitchFamily="18" charset="0"/>
              </a:rPr>
              <a:t>Kontury </a:t>
            </a:r>
            <a:r>
              <a:rPr lang="cs-CZ" sz="2000" i="1">
                <a:latin typeface="Garamond" panose="02020404030301010803" pitchFamily="18" charset="0"/>
              </a:rPr>
              <a:t>dramatického </a:t>
            </a:r>
            <a:r>
              <a:rPr lang="cs-CZ" sz="2000" i="1" smtClean="0">
                <a:latin typeface="Garamond" panose="02020404030301010803" pitchFamily="18" charset="0"/>
              </a:rPr>
              <a:t>překladu</a:t>
            </a:r>
            <a:r>
              <a:rPr lang="cs-CZ" sz="2000" smtClean="0">
                <a:latin typeface="Garamond" panose="02020404030301010803" pitchFamily="18" charset="0"/>
              </a:rPr>
              <a:t>. Zvláštní číslo </a:t>
            </a:r>
            <a:r>
              <a:rPr lang="cs-CZ" sz="2000" i="1" smtClean="0">
                <a:latin typeface="Garamond" panose="02020404030301010803" pitchFamily="18" charset="0"/>
              </a:rPr>
              <a:t>Theatralia</a:t>
            </a:r>
            <a:r>
              <a:rPr lang="cs-CZ" sz="2000" smtClean="0">
                <a:latin typeface="Garamond" panose="02020404030301010803" pitchFamily="18" charset="0"/>
              </a:rPr>
              <a:t> 15.1. </a:t>
            </a:r>
            <a:r>
              <a:rPr lang="cs-CZ" sz="2000" smtClean="0">
                <a:latin typeface="Garamond" panose="02020404030301010803" pitchFamily="18" charset="0"/>
                <a:hlinkClick r:id="rId2"/>
              </a:rPr>
              <a:t>http://digilib.phil.muni.cz/handle/11222.digilib/124377</a:t>
            </a:r>
            <a:endParaRPr lang="cs-CZ" sz="2000" smtClean="0">
              <a:latin typeface="Garamond" panose="02020404030301010803" pitchFamily="18" charset="0"/>
            </a:endParaRPr>
          </a:p>
        </p:txBody>
      </p:sp>
    </p:spTree>
    <p:extLst>
      <p:ext uri="{BB962C8B-B14F-4D97-AF65-F5344CB8AC3E}">
        <p14:creationId xmlns:p14="http://schemas.microsoft.com/office/powerpoint/2010/main" val="2379300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484095" y="412089"/>
            <a:ext cx="11362764" cy="4708981"/>
          </a:xfrm>
          <a:prstGeom prst="rect">
            <a:avLst/>
          </a:prstGeom>
        </p:spPr>
        <p:txBody>
          <a:bodyPr wrap="square">
            <a:spAutoFit/>
          </a:bodyPr>
          <a:lstStyle/>
          <a:p>
            <a:pPr marL="174625" indent="-174625"/>
            <a:r>
              <a:rPr lang="cs-CZ" sz="2000" b="1" smtClean="0">
                <a:latin typeface="Garamond" panose="02020404030301010803" pitchFamily="18" charset="0"/>
              </a:rPr>
              <a:t>Bibliography</a:t>
            </a:r>
            <a:r>
              <a:rPr lang="cs-CZ" sz="2000">
                <a:latin typeface="Garamond" panose="02020404030301010803" pitchFamily="18" charset="0"/>
              </a:rPr>
              <a:t> (cont.)</a:t>
            </a:r>
            <a:endParaRPr lang="cs-CZ" sz="2000" smtClean="0">
              <a:latin typeface="Garamond" panose="02020404030301010803" pitchFamily="18" charset="0"/>
            </a:endParaRPr>
          </a:p>
          <a:p>
            <a:pPr marL="363538" indent="-363538"/>
            <a:r>
              <a:rPr lang="cs-CZ" sz="2000" smtClean="0">
                <a:latin typeface="Garamond" panose="02020404030301010803" pitchFamily="18" charset="0"/>
              </a:rPr>
              <a:t>Krebs</a:t>
            </a:r>
            <a:r>
              <a:rPr lang="cs-CZ" sz="2000">
                <a:latin typeface="Garamond" panose="02020404030301010803" pitchFamily="18" charset="0"/>
              </a:rPr>
              <a:t>, Katja, ed. 2014. </a:t>
            </a:r>
            <a:r>
              <a:rPr lang="cs-CZ" sz="2000" i="1">
                <a:latin typeface="Garamond" panose="02020404030301010803" pitchFamily="18" charset="0"/>
              </a:rPr>
              <a:t>Translation and Adaptation in Theatre and Film</a:t>
            </a:r>
            <a:r>
              <a:rPr lang="cs-CZ" sz="2000">
                <a:latin typeface="Garamond" panose="02020404030301010803" pitchFamily="18" charset="0"/>
              </a:rPr>
              <a:t>. London: </a:t>
            </a:r>
            <a:r>
              <a:rPr lang="cs-CZ" sz="2000">
                <a:latin typeface="Garamond" panose="02020404030301010803" pitchFamily="18" charset="0"/>
              </a:rPr>
              <a:t>Routledge</a:t>
            </a:r>
            <a:r>
              <a:rPr lang="cs-CZ" sz="2000" smtClean="0">
                <a:latin typeface="Garamond" panose="02020404030301010803" pitchFamily="18" charset="0"/>
              </a:rPr>
              <a:t>.</a:t>
            </a:r>
          </a:p>
          <a:p>
            <a:pPr marL="363538" indent="-363538"/>
            <a:r>
              <a:rPr lang="cs-CZ" sz="2000" smtClean="0">
                <a:latin typeface="Garamond" panose="02020404030301010803" pitchFamily="18" charset="0"/>
              </a:rPr>
              <a:t>Mathijssen</a:t>
            </a:r>
            <a:r>
              <a:rPr lang="cs-CZ" sz="2000">
                <a:latin typeface="Garamond" panose="02020404030301010803" pitchFamily="18" charset="0"/>
              </a:rPr>
              <a:t>, Jan Willem (2007). </a:t>
            </a:r>
            <a:r>
              <a:rPr lang="cs-CZ" sz="2000" i="1">
                <a:latin typeface="Garamond" panose="02020404030301010803" pitchFamily="18" charset="0"/>
              </a:rPr>
              <a:t>The Breach and the Observance: Theatre retranslation as </a:t>
            </a:r>
            <a:r>
              <a:rPr lang="cs-CZ" sz="2000" i="1">
                <a:latin typeface="Garamond" panose="02020404030301010803" pitchFamily="18" charset="0"/>
              </a:rPr>
              <a:t>a </a:t>
            </a:r>
            <a:r>
              <a:rPr lang="cs-CZ" sz="2000" i="1" smtClean="0">
                <a:latin typeface="Garamond" panose="02020404030301010803" pitchFamily="18" charset="0"/>
              </a:rPr>
              <a:t>stratégy of </a:t>
            </a:r>
            <a:r>
              <a:rPr lang="cs-CZ" sz="2000" i="1">
                <a:latin typeface="Garamond" panose="02020404030301010803" pitchFamily="18" charset="0"/>
              </a:rPr>
              <a:t>artistic differentiation, with special reference to retranslations of </a:t>
            </a:r>
            <a:r>
              <a:rPr lang="cs-CZ" sz="2000" i="1">
                <a:latin typeface="Garamond" panose="02020404030301010803" pitchFamily="18" charset="0"/>
              </a:rPr>
              <a:t>Shakespeare’s </a:t>
            </a:r>
            <a:r>
              <a:rPr lang="cs-CZ" sz="2000" i="1" smtClean="0">
                <a:latin typeface="Garamond" panose="02020404030301010803" pitchFamily="18" charset="0"/>
              </a:rPr>
              <a:t>Hamlet (</a:t>
            </a:r>
            <a:r>
              <a:rPr lang="cs-CZ" sz="2000" i="1">
                <a:latin typeface="Garamond" panose="02020404030301010803" pitchFamily="18" charset="0"/>
              </a:rPr>
              <a:t>1777–2001</a:t>
            </a:r>
            <a:r>
              <a:rPr lang="cs-CZ" sz="2000" i="1" smtClean="0">
                <a:latin typeface="Garamond" panose="02020404030301010803" pitchFamily="18" charset="0"/>
              </a:rPr>
              <a:t>)</a:t>
            </a:r>
            <a:r>
              <a:rPr lang="cs-CZ" sz="2000" smtClean="0">
                <a:latin typeface="Garamond" panose="02020404030301010803" pitchFamily="18" charset="0"/>
              </a:rPr>
              <a:t>. Utrecht University. </a:t>
            </a:r>
            <a:r>
              <a:rPr lang="cs-CZ" sz="2000" smtClean="0">
                <a:latin typeface="Garamond" panose="02020404030301010803" pitchFamily="18" charset="0"/>
                <a:hlinkClick r:id="rId2"/>
              </a:rPr>
              <a:t>http</a:t>
            </a:r>
            <a:r>
              <a:rPr lang="cs-CZ" sz="2000">
                <a:latin typeface="Garamond" panose="02020404030301010803" pitchFamily="18" charset="0"/>
                <a:hlinkClick r:id="rId2"/>
              </a:rPr>
              <a:t>://</a:t>
            </a:r>
            <a:r>
              <a:rPr lang="cs-CZ" sz="2000" smtClean="0">
                <a:latin typeface="Garamond" panose="02020404030301010803" pitchFamily="18" charset="0"/>
                <a:hlinkClick r:id="rId2"/>
              </a:rPr>
              <a:t>www.dehamlet.nl/BreachandObservance.pdf</a:t>
            </a:r>
            <a:endParaRPr lang="cs-CZ" sz="2000">
              <a:latin typeface="Garamond" panose="02020404030301010803" pitchFamily="18" charset="0"/>
            </a:endParaRPr>
          </a:p>
          <a:p>
            <a:pPr marL="363538" indent="-363538"/>
            <a:r>
              <a:rPr lang="pl-PL" sz="2000" smtClean="0">
                <a:latin typeface="Garamond" panose="02020404030301010803" pitchFamily="18" charset="0"/>
              </a:rPr>
              <a:t>Romanowska</a:t>
            </a:r>
            <a:r>
              <a:rPr lang="pl-PL" sz="2000">
                <a:latin typeface="Garamond" panose="02020404030301010803" pitchFamily="18" charset="0"/>
              </a:rPr>
              <a:t>, </a:t>
            </a:r>
            <a:r>
              <a:rPr lang="pl-PL" sz="2000" smtClean="0">
                <a:latin typeface="Garamond" panose="02020404030301010803" pitchFamily="18" charset="0"/>
              </a:rPr>
              <a:t>Agnieszka. 2005. </a:t>
            </a:r>
            <a:r>
              <a:rPr lang="pl-PL" sz="2000" i="1">
                <a:latin typeface="Garamond" panose="02020404030301010803" pitchFamily="18" charset="0"/>
              </a:rPr>
              <a:t>Hamlet po polsku: teatralność szekspirowskiego </a:t>
            </a:r>
            <a:r>
              <a:rPr lang="pl-PL" sz="2000" i="1">
                <a:latin typeface="Garamond" panose="02020404030301010803" pitchFamily="18" charset="0"/>
              </a:rPr>
              <a:t>tekstu </a:t>
            </a:r>
            <a:r>
              <a:rPr lang="pl-PL" sz="2000" i="1" smtClean="0">
                <a:latin typeface="Garamond" panose="02020404030301010803" pitchFamily="18" charset="0"/>
              </a:rPr>
              <a:t>dramatycznego jako </a:t>
            </a:r>
            <a:r>
              <a:rPr lang="pl-PL" sz="2000" i="1">
                <a:latin typeface="Garamond" panose="02020404030301010803" pitchFamily="18" charset="0"/>
              </a:rPr>
              <a:t>zagadnienie przekładoznawcze</a:t>
            </a:r>
            <a:r>
              <a:rPr lang="pl-PL" sz="2000">
                <a:latin typeface="Garamond" panose="02020404030301010803" pitchFamily="18" charset="0"/>
              </a:rPr>
              <a:t>. Kraków: </a:t>
            </a:r>
            <a:r>
              <a:rPr lang="pl-PL" sz="2000">
                <a:latin typeface="Garamond" panose="02020404030301010803" pitchFamily="18" charset="0"/>
              </a:rPr>
              <a:t>Księgarnia </a:t>
            </a:r>
            <a:r>
              <a:rPr lang="pl-PL" sz="2000" smtClean="0">
                <a:latin typeface="Garamond" panose="02020404030301010803" pitchFamily="18" charset="0"/>
              </a:rPr>
              <a:t>Akademicka.</a:t>
            </a:r>
            <a:endParaRPr lang="cs-CZ" sz="2000" smtClean="0">
              <a:latin typeface="Garamond" panose="02020404030301010803" pitchFamily="18" charset="0"/>
            </a:endParaRPr>
          </a:p>
          <a:p>
            <a:pPr marL="363538" indent="-363538"/>
            <a:r>
              <a:rPr lang="de-DE" sz="2000" smtClean="0">
                <a:latin typeface="Garamond" panose="02020404030301010803" pitchFamily="18" charset="0"/>
              </a:rPr>
              <a:t>Totzeva</a:t>
            </a:r>
            <a:r>
              <a:rPr lang="de-DE" sz="2000">
                <a:latin typeface="Garamond" panose="02020404030301010803" pitchFamily="18" charset="0"/>
              </a:rPr>
              <a:t>, </a:t>
            </a:r>
            <a:r>
              <a:rPr lang="de-DE" sz="2000" smtClean="0">
                <a:latin typeface="Garamond" panose="02020404030301010803" pitchFamily="18" charset="0"/>
              </a:rPr>
              <a:t>Sophia</a:t>
            </a:r>
            <a:r>
              <a:rPr lang="cs-CZ" sz="2000">
                <a:latin typeface="Garamond" panose="02020404030301010803" pitchFamily="18" charset="0"/>
              </a:rPr>
              <a:t>.</a:t>
            </a:r>
            <a:r>
              <a:rPr lang="de-DE" sz="2000" smtClean="0">
                <a:latin typeface="Garamond" panose="02020404030301010803" pitchFamily="18" charset="0"/>
              </a:rPr>
              <a:t> 1995. </a:t>
            </a:r>
            <a:r>
              <a:rPr lang="de-DE" sz="2000" i="1">
                <a:latin typeface="Garamond" panose="02020404030301010803" pitchFamily="18" charset="0"/>
              </a:rPr>
              <a:t>Das Theatrale Potential des dramatischen Textes: Ein Beitrag </a:t>
            </a:r>
            <a:r>
              <a:rPr lang="de-DE" sz="2000" i="1">
                <a:latin typeface="Garamond" panose="02020404030301010803" pitchFamily="18" charset="0"/>
              </a:rPr>
              <a:t>zur </a:t>
            </a:r>
            <a:r>
              <a:rPr lang="de-DE" sz="2000" i="1" smtClean="0">
                <a:latin typeface="Garamond" panose="02020404030301010803" pitchFamily="18" charset="0"/>
              </a:rPr>
              <a:t>Theorie</a:t>
            </a:r>
            <a:r>
              <a:rPr lang="cs-CZ" sz="2000" i="1" smtClean="0">
                <a:latin typeface="Garamond" panose="02020404030301010803" pitchFamily="18" charset="0"/>
              </a:rPr>
              <a:t> </a:t>
            </a:r>
            <a:r>
              <a:rPr lang="de-DE" sz="2000" i="1" smtClean="0">
                <a:latin typeface="Garamond" panose="02020404030301010803" pitchFamily="18" charset="0"/>
              </a:rPr>
              <a:t>von </a:t>
            </a:r>
            <a:r>
              <a:rPr lang="de-DE" sz="2000" i="1">
                <a:latin typeface="Garamond" panose="02020404030301010803" pitchFamily="18" charset="0"/>
              </a:rPr>
              <a:t>Drama und Dramenübersetzung</a:t>
            </a:r>
            <a:r>
              <a:rPr lang="de-DE" sz="2000">
                <a:latin typeface="Garamond" panose="02020404030301010803" pitchFamily="18" charset="0"/>
              </a:rPr>
              <a:t>. Forum Modernes Theater 19. Tübingen: </a:t>
            </a:r>
            <a:r>
              <a:rPr lang="de-DE" sz="2000">
                <a:latin typeface="Garamond" panose="02020404030301010803" pitchFamily="18" charset="0"/>
              </a:rPr>
              <a:t>Gunter </a:t>
            </a:r>
            <a:r>
              <a:rPr lang="de-DE" sz="2000" smtClean="0">
                <a:latin typeface="Garamond" panose="02020404030301010803" pitchFamily="18" charset="0"/>
              </a:rPr>
              <a:t>Narr.</a:t>
            </a:r>
            <a:endParaRPr lang="cs-CZ" sz="2000" smtClean="0">
              <a:latin typeface="Garamond" panose="02020404030301010803" pitchFamily="18" charset="0"/>
            </a:endParaRPr>
          </a:p>
          <a:p>
            <a:pPr marL="363538" indent="-363538"/>
            <a:r>
              <a:rPr lang="en-US" sz="2000" smtClean="0">
                <a:latin typeface="Garamond" panose="02020404030301010803" pitchFamily="18" charset="0"/>
              </a:rPr>
              <a:t>Walton</a:t>
            </a:r>
            <a:r>
              <a:rPr lang="en-US" sz="2000">
                <a:latin typeface="Garamond" panose="02020404030301010803" pitchFamily="18" charset="0"/>
              </a:rPr>
              <a:t>, J. Michael</a:t>
            </a:r>
            <a:r>
              <a:rPr lang="cs-CZ" sz="2000">
                <a:latin typeface="Garamond" panose="02020404030301010803" pitchFamily="18" charset="0"/>
              </a:rPr>
              <a:t>. </a:t>
            </a:r>
            <a:r>
              <a:rPr lang="en-US" sz="2000" smtClean="0">
                <a:latin typeface="Garamond" panose="02020404030301010803" pitchFamily="18" charset="0"/>
              </a:rPr>
              <a:t>20</a:t>
            </a:r>
            <a:r>
              <a:rPr lang="cs-CZ" sz="2000" smtClean="0">
                <a:latin typeface="Garamond" panose="02020404030301010803" pitchFamily="18" charset="0"/>
              </a:rPr>
              <a:t>0</a:t>
            </a:r>
            <a:r>
              <a:rPr lang="en-US" sz="2000" smtClean="0">
                <a:latin typeface="Garamond" panose="02020404030301010803" pitchFamily="18" charset="0"/>
              </a:rPr>
              <a:t>6</a:t>
            </a:r>
            <a:r>
              <a:rPr lang="cs-CZ" sz="2000" smtClean="0">
                <a:latin typeface="Garamond" panose="02020404030301010803" pitchFamily="18" charset="0"/>
              </a:rPr>
              <a:t>. </a:t>
            </a:r>
            <a:r>
              <a:rPr lang="en-US" sz="2000" i="1">
                <a:latin typeface="Garamond" panose="02020404030301010803" pitchFamily="18" charset="0"/>
              </a:rPr>
              <a:t>Found </a:t>
            </a:r>
            <a:r>
              <a:rPr lang="en-US" sz="2000" i="1">
                <a:latin typeface="Garamond" panose="02020404030301010803" pitchFamily="18" charset="0"/>
              </a:rPr>
              <a:t>in </a:t>
            </a:r>
            <a:r>
              <a:rPr lang="en-US" sz="2000" i="1" smtClean="0">
                <a:latin typeface="Garamond" panose="02020404030301010803" pitchFamily="18" charset="0"/>
              </a:rPr>
              <a:t>Translation: </a:t>
            </a:r>
            <a:r>
              <a:rPr lang="en-US" sz="2000" i="1">
                <a:latin typeface="Garamond" panose="02020404030301010803" pitchFamily="18" charset="0"/>
              </a:rPr>
              <a:t>Greek </a:t>
            </a:r>
            <a:r>
              <a:rPr lang="en-US" sz="2000" i="1" smtClean="0">
                <a:latin typeface="Garamond" panose="02020404030301010803" pitchFamily="18" charset="0"/>
              </a:rPr>
              <a:t>Drama in English</a:t>
            </a:r>
            <a:r>
              <a:rPr lang="cs-CZ" sz="2000" smtClean="0">
                <a:latin typeface="Garamond" panose="02020404030301010803" pitchFamily="18" charset="0"/>
              </a:rPr>
              <a:t>.</a:t>
            </a:r>
            <a:r>
              <a:rPr lang="en-US" sz="2000" smtClean="0">
                <a:latin typeface="Garamond" panose="02020404030301010803" pitchFamily="18" charset="0"/>
              </a:rPr>
              <a:t> </a:t>
            </a:r>
            <a:r>
              <a:rPr lang="cs-CZ" sz="2000" smtClean="0">
                <a:latin typeface="Garamond" panose="02020404030301010803" pitchFamily="18" charset="0"/>
              </a:rPr>
              <a:t>Cambridge</a:t>
            </a:r>
            <a:r>
              <a:rPr lang="en-US" sz="2000" smtClean="0">
                <a:latin typeface="Garamond" panose="02020404030301010803" pitchFamily="18" charset="0"/>
              </a:rPr>
              <a:t>: </a:t>
            </a:r>
            <a:r>
              <a:rPr lang="cs-CZ" sz="2000" smtClean="0">
                <a:latin typeface="Garamond" panose="02020404030301010803" pitchFamily="18" charset="0"/>
              </a:rPr>
              <a:t>Cambridge UP</a:t>
            </a:r>
            <a:r>
              <a:rPr lang="en-US" sz="2000" smtClean="0">
                <a:latin typeface="Garamond" panose="02020404030301010803" pitchFamily="18" charset="0"/>
              </a:rPr>
              <a:t>.</a:t>
            </a:r>
            <a:endParaRPr lang="cs-CZ" sz="2000" smtClean="0">
              <a:latin typeface="Garamond" panose="02020404030301010803" pitchFamily="18" charset="0"/>
            </a:endParaRPr>
          </a:p>
          <a:p>
            <a:pPr marL="363538" indent="-363538"/>
            <a:r>
              <a:rPr lang="cs-CZ" sz="2000">
                <a:latin typeface="Garamond" panose="02020404030301010803" pitchFamily="18" charset="0"/>
              </a:rPr>
              <a:t>Walton, J. Michael. 2009. </a:t>
            </a:r>
            <a:r>
              <a:rPr lang="cs-CZ" sz="2000" i="1">
                <a:latin typeface="Garamond" panose="02020404030301010803" pitchFamily="18" charset="0"/>
              </a:rPr>
              <a:t>Euripides </a:t>
            </a:r>
            <a:r>
              <a:rPr lang="cs-CZ" sz="2000" i="1" smtClean="0">
                <a:latin typeface="Garamond" panose="02020404030301010803" pitchFamily="18" charset="0"/>
              </a:rPr>
              <a:t>Our Contemporary</a:t>
            </a:r>
            <a:r>
              <a:rPr lang="cs-CZ" sz="2000" smtClean="0">
                <a:latin typeface="Garamond" panose="02020404030301010803" pitchFamily="18" charset="0"/>
              </a:rPr>
              <a:t>. London: Methuen.</a:t>
            </a:r>
            <a:endParaRPr lang="cs-CZ" sz="2000">
              <a:latin typeface="Garamond" panose="02020404030301010803" pitchFamily="18" charset="0"/>
            </a:endParaRPr>
          </a:p>
          <a:p>
            <a:pPr marL="363538" indent="-363538"/>
            <a:r>
              <a:rPr lang="en-US" sz="2000">
                <a:latin typeface="Garamond" panose="02020404030301010803" pitchFamily="18" charset="0"/>
              </a:rPr>
              <a:t>Walton, J</a:t>
            </a:r>
            <a:r>
              <a:rPr lang="en-US" sz="2000">
                <a:latin typeface="Garamond" panose="02020404030301010803" pitchFamily="18" charset="0"/>
              </a:rPr>
              <a:t>. </a:t>
            </a:r>
            <a:r>
              <a:rPr lang="en-US" sz="2000" smtClean="0">
                <a:latin typeface="Garamond" panose="02020404030301010803" pitchFamily="18" charset="0"/>
              </a:rPr>
              <a:t>Michael</a:t>
            </a:r>
            <a:r>
              <a:rPr lang="cs-CZ" sz="2000" smtClean="0">
                <a:latin typeface="Garamond" panose="02020404030301010803" pitchFamily="18" charset="0"/>
              </a:rPr>
              <a:t>. </a:t>
            </a:r>
            <a:r>
              <a:rPr lang="en-US" sz="2000" smtClean="0">
                <a:latin typeface="Garamond" panose="02020404030301010803" pitchFamily="18" charset="0"/>
              </a:rPr>
              <a:t>2016</a:t>
            </a:r>
            <a:r>
              <a:rPr lang="cs-CZ" sz="2000" smtClean="0">
                <a:latin typeface="Garamond" panose="02020404030301010803" pitchFamily="18" charset="0"/>
              </a:rPr>
              <a:t>.</a:t>
            </a:r>
            <a:r>
              <a:rPr lang="en-US" sz="2000" smtClean="0">
                <a:latin typeface="Garamond" panose="02020404030301010803" pitchFamily="18" charset="0"/>
              </a:rPr>
              <a:t> </a:t>
            </a:r>
            <a:r>
              <a:rPr lang="en-US" sz="2000" i="1">
                <a:latin typeface="Garamond" panose="02020404030301010803" pitchFamily="18" charset="0"/>
              </a:rPr>
              <a:t>Translating Classical Plays: </a:t>
            </a:r>
            <a:r>
              <a:rPr lang="en-US" sz="2000" i="1">
                <a:latin typeface="Garamond" panose="02020404030301010803" pitchFamily="18" charset="0"/>
              </a:rPr>
              <a:t>Collected </a:t>
            </a:r>
            <a:r>
              <a:rPr lang="en-US" sz="2000" i="1" smtClean="0">
                <a:latin typeface="Garamond" panose="02020404030301010803" pitchFamily="18" charset="0"/>
              </a:rPr>
              <a:t>Papers</a:t>
            </a:r>
            <a:r>
              <a:rPr lang="cs-CZ" sz="2000" smtClean="0">
                <a:latin typeface="Garamond" panose="02020404030301010803" pitchFamily="18" charset="0"/>
              </a:rPr>
              <a:t>.</a:t>
            </a:r>
            <a:r>
              <a:rPr lang="en-US" sz="2000" smtClean="0">
                <a:latin typeface="Garamond" panose="02020404030301010803" pitchFamily="18" charset="0"/>
              </a:rPr>
              <a:t> London: Routledge.</a:t>
            </a:r>
            <a:endParaRPr lang="cs-CZ" sz="2000">
              <a:latin typeface="Garamond" panose="02020404030301010803" pitchFamily="18" charset="0"/>
            </a:endParaRPr>
          </a:p>
          <a:p>
            <a:pPr marL="363538" indent="-363538"/>
            <a:r>
              <a:rPr lang="cs-CZ" sz="2000">
                <a:latin typeface="Garamond" panose="02020404030301010803" pitchFamily="18" charset="0"/>
              </a:rPr>
              <a:t>Zatlin, Phyllis (2005). </a:t>
            </a:r>
            <a:r>
              <a:rPr lang="cs-CZ" sz="2000" i="1">
                <a:latin typeface="Garamond" panose="02020404030301010803" pitchFamily="18" charset="0"/>
              </a:rPr>
              <a:t>Theatrical Translation and Film Adaptation: A </a:t>
            </a:r>
            <a:r>
              <a:rPr lang="cs-CZ" sz="2000" i="1">
                <a:latin typeface="Garamond" panose="02020404030301010803" pitchFamily="18" charset="0"/>
              </a:rPr>
              <a:t>Practitioner’s </a:t>
            </a:r>
            <a:r>
              <a:rPr lang="cs-CZ" sz="2000" i="1" smtClean="0">
                <a:latin typeface="Garamond" panose="02020404030301010803" pitchFamily="18" charset="0"/>
              </a:rPr>
              <a:t>View</a:t>
            </a:r>
            <a:r>
              <a:rPr lang="cs-CZ" sz="2000" smtClean="0">
                <a:latin typeface="Garamond" panose="02020404030301010803" pitchFamily="18" charset="0"/>
              </a:rPr>
              <a:t>. Clevedon: </a:t>
            </a:r>
            <a:r>
              <a:rPr lang="cs-CZ" sz="2000">
                <a:latin typeface="Garamond" panose="02020404030301010803" pitchFamily="18" charset="0"/>
              </a:rPr>
              <a:t>Multilingual </a:t>
            </a:r>
            <a:r>
              <a:rPr lang="cs-CZ" sz="2000" smtClean="0">
                <a:latin typeface="Garamond" panose="02020404030301010803" pitchFamily="18" charset="0"/>
              </a:rPr>
              <a:t>Matters.</a:t>
            </a:r>
            <a:endParaRPr lang="cs-CZ" sz="2000">
              <a:latin typeface="Garamond" panose="02020404030301010803" pitchFamily="18" charset="0"/>
            </a:endParaRPr>
          </a:p>
          <a:p>
            <a:pPr marL="363538" indent="-363538"/>
            <a:r>
              <a:rPr lang="cs-CZ" sz="2000" smtClean="0">
                <a:latin typeface="Garamond" panose="02020404030301010803" pitchFamily="18" charset="0"/>
              </a:rPr>
              <a:t>Z</a:t>
            </a:r>
            <a:r>
              <a:rPr lang="en-US" sz="2000" smtClean="0">
                <a:latin typeface="Garamond" panose="02020404030301010803" pitchFamily="18" charset="0"/>
              </a:rPr>
              <a:t>uber</a:t>
            </a:r>
            <a:r>
              <a:rPr lang="en-US" sz="2000">
                <a:latin typeface="Garamond" panose="02020404030301010803" pitchFamily="18" charset="0"/>
              </a:rPr>
              <a:t>, Ortrun, ed</a:t>
            </a:r>
            <a:r>
              <a:rPr lang="en-US" sz="2000">
                <a:latin typeface="Garamond" panose="02020404030301010803" pitchFamily="18" charset="0"/>
              </a:rPr>
              <a:t>. </a:t>
            </a:r>
            <a:r>
              <a:rPr lang="en-US" sz="2000" smtClean="0">
                <a:latin typeface="Garamond" panose="02020404030301010803" pitchFamily="18" charset="0"/>
              </a:rPr>
              <a:t>1980. </a:t>
            </a:r>
            <a:r>
              <a:rPr lang="en-US" sz="2000" i="1">
                <a:latin typeface="Garamond" panose="02020404030301010803" pitchFamily="18" charset="0"/>
              </a:rPr>
              <a:t>The Languages of Theatre: Problems in the Translation </a:t>
            </a:r>
            <a:r>
              <a:rPr lang="en-US" sz="2000" i="1">
                <a:latin typeface="Garamond" panose="02020404030301010803" pitchFamily="18" charset="0"/>
              </a:rPr>
              <a:t>and </a:t>
            </a:r>
            <a:r>
              <a:rPr lang="en-US" sz="2000" i="1" smtClean="0">
                <a:latin typeface="Garamond" panose="02020404030301010803" pitchFamily="18" charset="0"/>
              </a:rPr>
              <a:t>Transposition</a:t>
            </a:r>
            <a:r>
              <a:rPr lang="cs-CZ" sz="2000" i="1" smtClean="0">
                <a:latin typeface="Garamond" panose="02020404030301010803" pitchFamily="18" charset="0"/>
              </a:rPr>
              <a:t> </a:t>
            </a:r>
            <a:r>
              <a:rPr lang="en-US" sz="2000" i="1" smtClean="0">
                <a:latin typeface="Garamond" panose="02020404030301010803" pitchFamily="18" charset="0"/>
              </a:rPr>
              <a:t>of </a:t>
            </a:r>
            <a:r>
              <a:rPr lang="en-US" sz="2000" i="1">
                <a:latin typeface="Garamond" panose="02020404030301010803" pitchFamily="18" charset="0"/>
              </a:rPr>
              <a:t>Drama</a:t>
            </a:r>
            <a:r>
              <a:rPr lang="en-US" sz="2000">
                <a:latin typeface="Garamond" panose="02020404030301010803" pitchFamily="18" charset="0"/>
              </a:rPr>
              <a:t>. Oxford: </a:t>
            </a:r>
            <a:r>
              <a:rPr lang="en-US" sz="2000">
                <a:latin typeface="Garamond" panose="02020404030301010803" pitchFamily="18" charset="0"/>
              </a:rPr>
              <a:t>Pergamon </a:t>
            </a:r>
            <a:r>
              <a:rPr lang="en-US" sz="2000" smtClean="0">
                <a:latin typeface="Garamond" panose="02020404030301010803" pitchFamily="18" charset="0"/>
              </a:rPr>
              <a:t>Press.</a:t>
            </a:r>
            <a:endParaRPr lang="cs-CZ" sz="2000">
              <a:latin typeface="Garamond" panose="02020404030301010803" pitchFamily="18" charset="0"/>
            </a:endParaRPr>
          </a:p>
        </p:txBody>
      </p:sp>
    </p:spTree>
    <p:extLst>
      <p:ext uri="{BB962C8B-B14F-4D97-AF65-F5344CB8AC3E}">
        <p14:creationId xmlns:p14="http://schemas.microsoft.com/office/powerpoint/2010/main" val="522083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1882097" y="1273332"/>
            <a:ext cx="9440325" cy="1093349"/>
          </a:xfrm>
          <a:prstGeom prst="rect">
            <a:avLst/>
          </a:prstGeom>
        </p:spPr>
        <p:txBody>
          <a:bodyPr vert="horz" wrap="square" lIns="0" tIns="0" rIns="0" bIns="0" rtlCol="0" anchor="t" anchorCtr="0">
            <a:noAutofit/>
          </a:bodyPr>
          <a:lstStyle>
            <a:lvl1pPr algn="l" defTabSz="457200" rtl="0" eaLnBrk="1" latinLnBrk="0" hangingPunct="1">
              <a:lnSpc>
                <a:spcPts val="3400"/>
              </a:lnSpc>
              <a:spcBef>
                <a:spcPct val="0"/>
              </a:spcBef>
              <a:buNone/>
              <a:defRPr sz="3000" b="0" i="0" kern="1200">
                <a:solidFill>
                  <a:srgbClr val="AE2B30"/>
                </a:solidFill>
                <a:latin typeface="Georgia"/>
                <a:ea typeface="+mj-ea"/>
                <a:cs typeface="Georgia"/>
              </a:defRPr>
            </a:lvl1pPr>
          </a:lstStyle>
          <a:p>
            <a:r>
              <a:rPr lang="cs-CZ" sz="2400" smtClean="0">
                <a:solidFill>
                  <a:schemeClr val="tx1"/>
                </a:solidFill>
                <a:latin typeface="Garamond" panose="02020404030301010803" pitchFamily="18" charset="0"/>
              </a:rPr>
              <a:t>Roman Jakobson, “On Linguistic Aspects of Translation” (1959)</a:t>
            </a:r>
            <a:endParaRPr lang="en-GB" sz="2400">
              <a:solidFill>
                <a:schemeClr val="tx1"/>
              </a:solidFill>
              <a:latin typeface="Garamond" panose="02020404030301010803" pitchFamily="18" charset="0"/>
            </a:endParaRPr>
          </a:p>
        </p:txBody>
      </p:sp>
      <p:sp>
        <p:nvSpPr>
          <p:cNvPr id="3" name="Obdélník 2"/>
          <p:cNvSpPr/>
          <p:nvPr/>
        </p:nvSpPr>
        <p:spPr>
          <a:xfrm>
            <a:off x="2874150" y="2181871"/>
            <a:ext cx="5976664" cy="1800493"/>
          </a:xfrm>
          <a:prstGeom prst="rect">
            <a:avLst/>
          </a:prstGeom>
        </p:spPr>
        <p:txBody>
          <a:bodyPr wrap="square">
            <a:spAutoFit/>
          </a:bodyPr>
          <a:lstStyle/>
          <a:p>
            <a:pPr>
              <a:spcAft>
                <a:spcPts val="600"/>
              </a:spcAft>
            </a:pPr>
            <a:r>
              <a:rPr lang="cs-CZ" sz="2400" smtClean="0">
                <a:latin typeface="Garamond" panose="02020404030301010803" pitchFamily="18" charset="0"/>
              </a:rPr>
              <a:t>3 types of translation:</a:t>
            </a:r>
          </a:p>
          <a:p>
            <a:pPr marL="808038" indent="-285750">
              <a:spcAft>
                <a:spcPts val="600"/>
              </a:spcAft>
              <a:buFont typeface="Arial" panose="020B0604020202020204" pitchFamily="34" charset="0"/>
              <a:buChar char="•"/>
            </a:pPr>
            <a:r>
              <a:rPr lang="cs-CZ" sz="2400" smtClean="0">
                <a:latin typeface="Garamond" panose="02020404030301010803" pitchFamily="18" charset="0"/>
              </a:rPr>
              <a:t>intralinguistic</a:t>
            </a:r>
          </a:p>
          <a:p>
            <a:pPr marL="808038" indent="-285750">
              <a:spcAft>
                <a:spcPts val="600"/>
              </a:spcAft>
              <a:buFont typeface="Arial" panose="020B0604020202020204" pitchFamily="34" charset="0"/>
              <a:buChar char="•"/>
            </a:pPr>
            <a:r>
              <a:rPr lang="cs-CZ" sz="2400" smtClean="0">
                <a:latin typeface="Garamond" panose="02020404030301010803" pitchFamily="18" charset="0"/>
              </a:rPr>
              <a:t>interlinguistic</a:t>
            </a:r>
          </a:p>
          <a:p>
            <a:pPr marL="808038" indent="-285750">
              <a:spcAft>
                <a:spcPts val="600"/>
              </a:spcAft>
              <a:buFont typeface="Arial" panose="020B0604020202020204" pitchFamily="34" charset="0"/>
              <a:buChar char="•"/>
            </a:pPr>
            <a:r>
              <a:rPr lang="cs-CZ" sz="2400" smtClean="0">
                <a:latin typeface="Garamond" panose="02020404030301010803" pitchFamily="18" charset="0"/>
              </a:rPr>
              <a:t>intersemiotic</a:t>
            </a:r>
            <a:endParaRPr lang="en-GB" sz="2400">
              <a:latin typeface="Garamond" panose="02020404030301010803" pitchFamily="18" charset="0"/>
            </a:endParaRPr>
          </a:p>
        </p:txBody>
      </p:sp>
    </p:spTree>
    <p:extLst>
      <p:ext uri="{BB962C8B-B14F-4D97-AF65-F5344CB8AC3E}">
        <p14:creationId xmlns:p14="http://schemas.microsoft.com/office/powerpoint/2010/main" val="3563798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750658" y="1468382"/>
            <a:ext cx="7563494" cy="2693045"/>
          </a:xfrm>
          <a:prstGeom prst="rect">
            <a:avLst/>
          </a:prstGeom>
        </p:spPr>
        <p:txBody>
          <a:bodyPr wrap="square">
            <a:spAutoFit/>
          </a:bodyPr>
          <a:lstStyle/>
          <a:p>
            <a:pPr marL="457200" lvl="0" indent="-457200">
              <a:spcAft>
                <a:spcPts val="600"/>
              </a:spcAft>
              <a:buFont typeface="+mj-lt"/>
              <a:buAutoNum type="arabicParenR"/>
            </a:pPr>
            <a:r>
              <a:rPr lang="cs-CZ" sz="2400" smtClean="0">
                <a:latin typeface="Garamond" panose="02020404030301010803" pitchFamily="18" charset="0"/>
              </a:rPr>
              <a:t>ambice (</a:t>
            </a:r>
            <a:r>
              <a:rPr lang="cs-CZ" sz="2400" smtClean="0">
                <a:latin typeface="Garamond" panose="02020404030301010803" pitchFamily="18" charset="0"/>
              </a:rPr>
              <a:t>Ambition)</a:t>
            </a:r>
            <a:endParaRPr lang="cs-CZ" sz="2400" smtClean="0">
              <a:latin typeface="Garamond" panose="02020404030301010803" pitchFamily="18" charset="0"/>
            </a:endParaRPr>
          </a:p>
          <a:p>
            <a:pPr marL="457200" lvl="0" indent="-457200">
              <a:spcAft>
                <a:spcPts val="600"/>
              </a:spcAft>
              <a:buFont typeface="+mj-lt"/>
              <a:buAutoNum type="arabicParenR"/>
            </a:pPr>
            <a:r>
              <a:rPr lang="cs-CZ" sz="2400" smtClean="0">
                <a:latin typeface="Garamond" panose="02020404030301010803" pitchFamily="18" charset="0"/>
              </a:rPr>
              <a:t>poslání (M</a:t>
            </a:r>
            <a:r>
              <a:rPr lang="en-GB" sz="2400" smtClean="0">
                <a:latin typeface="Garamond" panose="02020404030301010803" pitchFamily="18" charset="0"/>
              </a:rPr>
              <a:t>i</a:t>
            </a:r>
            <a:r>
              <a:rPr lang="cs-CZ" sz="2400" smtClean="0">
                <a:latin typeface="Garamond" panose="02020404030301010803" pitchFamily="18" charset="0"/>
              </a:rPr>
              <a:t>s</a:t>
            </a:r>
            <a:r>
              <a:rPr lang="en-GB" sz="2400" smtClean="0">
                <a:latin typeface="Garamond" panose="02020404030301010803" pitchFamily="18" charset="0"/>
              </a:rPr>
              <a:t>sion</a:t>
            </a:r>
            <a:r>
              <a:rPr lang="cs-CZ" sz="2400" smtClean="0">
                <a:latin typeface="Garamond" panose="02020404030301010803" pitchFamily="18" charset="0"/>
              </a:rPr>
              <a:t>)</a:t>
            </a:r>
            <a:endParaRPr lang="en-GB" sz="2400">
              <a:latin typeface="Garamond" panose="02020404030301010803" pitchFamily="18" charset="0"/>
            </a:endParaRPr>
          </a:p>
          <a:p>
            <a:pPr marL="457200" lvl="0" indent="-457200">
              <a:spcAft>
                <a:spcPts val="600"/>
              </a:spcAft>
              <a:buFont typeface="+mj-lt"/>
              <a:buAutoNum type="arabicParenR"/>
            </a:pPr>
            <a:r>
              <a:rPr lang="cs-CZ" sz="2400" smtClean="0">
                <a:latin typeface="Garamond" panose="02020404030301010803" pitchFamily="18" charset="0"/>
              </a:rPr>
              <a:t>zakázka (Commission)</a:t>
            </a:r>
          </a:p>
          <a:p>
            <a:pPr marL="457200" lvl="0" indent="-457200">
              <a:spcAft>
                <a:spcPts val="600"/>
              </a:spcAft>
              <a:buFont typeface="+mj-lt"/>
              <a:buAutoNum type="arabicParenR"/>
            </a:pPr>
            <a:r>
              <a:rPr lang="cs-CZ" sz="2400" smtClean="0">
                <a:latin typeface="Garamond" panose="02020404030301010803" pitchFamily="18" charset="0"/>
              </a:rPr>
              <a:t>vnější vlivy (Exigencies)</a:t>
            </a:r>
          </a:p>
          <a:p>
            <a:pPr marL="457200" lvl="0" indent="-457200">
              <a:spcAft>
                <a:spcPts val="600"/>
              </a:spcAft>
              <a:buFont typeface="+mj-lt"/>
              <a:buAutoNum type="arabicParenR"/>
            </a:pPr>
            <a:r>
              <a:rPr lang="cs-CZ" sz="2400" smtClean="0">
                <a:latin typeface="Garamond" panose="02020404030301010803" pitchFamily="18" charset="0"/>
              </a:rPr>
              <a:t>dispozice (Conditions)</a:t>
            </a:r>
          </a:p>
          <a:p>
            <a:pPr marL="457200" lvl="0" indent="-457200">
              <a:spcAft>
                <a:spcPts val="600"/>
              </a:spcAft>
              <a:buFont typeface="+mj-lt"/>
              <a:buAutoNum type="arabicParenR"/>
            </a:pPr>
            <a:r>
              <a:rPr lang="cs-CZ" sz="2400" smtClean="0">
                <a:latin typeface="Garamond" panose="02020404030301010803" pitchFamily="18" charset="0"/>
              </a:rPr>
              <a:t>dokumentace (Presentation), vč. historiografie</a:t>
            </a:r>
            <a:endParaRPr lang="en-GB" sz="2400">
              <a:latin typeface="Garamond" panose="02020404030301010803" pitchFamily="18" charset="0"/>
            </a:endParaRPr>
          </a:p>
        </p:txBody>
      </p:sp>
    </p:spTree>
    <p:extLst>
      <p:ext uri="{BB962C8B-B14F-4D97-AF65-F5344CB8AC3E}">
        <p14:creationId xmlns:p14="http://schemas.microsoft.com/office/powerpoint/2010/main" val="2638627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07569" y="692697"/>
            <a:ext cx="7125113" cy="492427"/>
          </a:xfrm>
        </p:spPr>
        <p:txBody>
          <a:bodyPr>
            <a:normAutofit/>
          </a:bodyPr>
          <a:lstStyle/>
          <a:p>
            <a:pPr marL="457200" indent="-457200">
              <a:spcAft>
                <a:spcPts val="600"/>
              </a:spcAft>
            </a:pPr>
            <a:r>
              <a:rPr lang="cs-CZ" sz="2400">
                <a:latin typeface="Garamond" panose="02020404030301010803" pitchFamily="18" charset="0"/>
              </a:rPr>
              <a:t>Translation Criteria</a:t>
            </a:r>
            <a:endParaRPr lang="en-GB" sz="2400">
              <a:latin typeface="Garamond" panose="02020404030301010803" pitchFamily="18" charset="0"/>
            </a:endParaRPr>
          </a:p>
        </p:txBody>
      </p:sp>
      <p:sp>
        <p:nvSpPr>
          <p:cNvPr id="4" name="Obdélník 3"/>
          <p:cNvSpPr/>
          <p:nvPr/>
        </p:nvSpPr>
        <p:spPr>
          <a:xfrm>
            <a:off x="2207568" y="1412776"/>
            <a:ext cx="7635502" cy="4154984"/>
          </a:xfrm>
          <a:prstGeom prst="rect">
            <a:avLst/>
          </a:prstGeom>
        </p:spPr>
        <p:txBody>
          <a:bodyPr wrap="square">
            <a:spAutoFit/>
          </a:bodyPr>
          <a:lstStyle/>
          <a:p>
            <a:r>
              <a:rPr lang="en-GB" sz="2400">
                <a:latin typeface="Garamond" panose="02020404030301010803" pitchFamily="18" charset="0"/>
              </a:rPr>
              <a:t>(1) </a:t>
            </a:r>
            <a:r>
              <a:rPr lang="en-GB" sz="2400" b="1">
                <a:latin typeface="Garamond" panose="02020404030301010803" pitchFamily="18" charset="0"/>
              </a:rPr>
              <a:t>liter</a:t>
            </a:r>
            <a:r>
              <a:rPr lang="cs-CZ" sz="2400" b="1">
                <a:latin typeface="Garamond" panose="02020404030301010803" pitchFamily="18" charset="0"/>
              </a:rPr>
              <a:t>ary criteria</a:t>
            </a:r>
            <a:endParaRPr lang="en-GB" sz="2400" b="1">
              <a:latin typeface="Garamond" panose="02020404030301010803" pitchFamily="18" charset="0"/>
            </a:endParaRPr>
          </a:p>
          <a:p>
            <a:r>
              <a:rPr lang="en-GB" sz="2400">
                <a:latin typeface="Garamond" panose="02020404030301010803" pitchFamily="18" charset="0"/>
              </a:rPr>
              <a:t>(2) </a:t>
            </a:r>
            <a:r>
              <a:rPr lang="cs-CZ" sz="2400" b="1">
                <a:latin typeface="Garamond" panose="02020404030301010803" pitchFamily="18" charset="0"/>
              </a:rPr>
              <a:t>cultural criteria</a:t>
            </a:r>
            <a:endParaRPr lang="en-GB" sz="2400" b="1">
              <a:latin typeface="Garamond" panose="02020404030301010803" pitchFamily="18" charset="0"/>
            </a:endParaRPr>
          </a:p>
          <a:p>
            <a:r>
              <a:rPr lang="en-GB" sz="2400">
                <a:latin typeface="Garamond" panose="02020404030301010803" pitchFamily="18" charset="0"/>
              </a:rPr>
              <a:t>(3) </a:t>
            </a:r>
            <a:r>
              <a:rPr lang="cs-CZ" sz="2400" b="1">
                <a:latin typeface="Garamond" panose="02020404030301010803" pitchFamily="18" charset="0"/>
              </a:rPr>
              <a:t>acoustic criteria</a:t>
            </a:r>
            <a:endParaRPr lang="en-GB" sz="2400" b="1">
              <a:latin typeface="Garamond" panose="02020404030301010803" pitchFamily="18" charset="0"/>
            </a:endParaRPr>
          </a:p>
          <a:p>
            <a:pPr marL="982663" indent="-342900">
              <a:buFont typeface="Arial" panose="020B0604020202020204" pitchFamily="34" charset="0"/>
              <a:buChar char="•"/>
            </a:pPr>
            <a:r>
              <a:rPr lang="cs-CZ" sz="2400">
                <a:latin typeface="Garamond" panose="02020404030301010803" pitchFamily="18" charset="0"/>
              </a:rPr>
              <a:t>acoustic </a:t>
            </a:r>
            <a:r>
              <a:rPr lang="en-GB" sz="2400">
                <a:latin typeface="Garamond" panose="02020404030301010803" pitchFamily="18" charset="0"/>
              </a:rPr>
              <a:t>tempor</a:t>
            </a:r>
            <a:r>
              <a:rPr lang="cs-CZ" sz="2400">
                <a:latin typeface="Garamond" panose="02020404030301010803" pitchFamily="18" charset="0"/>
              </a:rPr>
              <a:t>h</a:t>
            </a:r>
            <a:r>
              <a:rPr lang="en-GB" sz="2400">
                <a:latin typeface="Garamond" panose="02020404030301010803" pitchFamily="18" charset="0"/>
              </a:rPr>
              <a:t>yt</a:t>
            </a:r>
            <a:r>
              <a:rPr lang="cs-CZ" sz="2400">
                <a:latin typeface="Garamond" panose="02020404030301010803" pitchFamily="18" charset="0"/>
              </a:rPr>
              <a:t>hm (rhytmical impulse)</a:t>
            </a:r>
            <a:endParaRPr lang="en-GB" sz="2400">
              <a:latin typeface="Garamond" panose="02020404030301010803" pitchFamily="18" charset="0"/>
            </a:endParaRPr>
          </a:p>
          <a:p>
            <a:pPr marL="982663" indent="-342900">
              <a:buFont typeface="Arial" panose="020B0604020202020204" pitchFamily="34" charset="0"/>
              <a:buChar char="•"/>
            </a:pPr>
            <a:r>
              <a:rPr lang="cs-CZ" sz="2400">
                <a:latin typeface="Garamond" panose="02020404030301010803" pitchFamily="18" charset="0"/>
              </a:rPr>
              <a:t>euphony and cacophony</a:t>
            </a:r>
            <a:endParaRPr lang="en-GB" sz="2400">
              <a:latin typeface="Garamond" panose="02020404030301010803" pitchFamily="18" charset="0"/>
            </a:endParaRPr>
          </a:p>
          <a:p>
            <a:pPr marL="982663" indent="-342900">
              <a:buFont typeface="Arial" panose="020B0604020202020204" pitchFamily="34" charset="0"/>
              <a:buChar char="•"/>
            </a:pPr>
            <a:r>
              <a:rPr lang="cs-CZ" sz="2400">
                <a:latin typeface="Garamond" panose="02020404030301010803" pitchFamily="18" charset="0"/>
              </a:rPr>
              <a:t>acoustic “colour” of the translation (directions of sound, voice, sung lyrics)</a:t>
            </a:r>
            <a:endParaRPr lang="en-GB" sz="2400">
              <a:latin typeface="Garamond" panose="02020404030301010803" pitchFamily="18" charset="0"/>
            </a:endParaRPr>
          </a:p>
          <a:p>
            <a:pPr marL="982663" indent="-342900">
              <a:buFont typeface="Arial" panose="020B0604020202020204" pitchFamily="34" charset="0"/>
              <a:buChar char="•"/>
            </a:pPr>
            <a:r>
              <a:rPr lang="cs-CZ" sz="2400">
                <a:latin typeface="Garamond" panose="02020404030301010803" pitchFamily="18" charset="0"/>
              </a:rPr>
              <a:t>ostension of the language</a:t>
            </a:r>
            <a:endParaRPr lang="en-GB" sz="2400">
              <a:latin typeface="Garamond" panose="02020404030301010803" pitchFamily="18" charset="0"/>
            </a:endParaRPr>
          </a:p>
          <a:p>
            <a:pPr marL="982663" indent="-342900">
              <a:buFont typeface="Arial" panose="020B0604020202020204" pitchFamily="34" charset="0"/>
              <a:buChar char="•"/>
            </a:pPr>
            <a:r>
              <a:rPr lang="cs-CZ" sz="2400">
                <a:latin typeface="Garamond" panose="02020404030301010803" pitchFamily="18" charset="0"/>
              </a:rPr>
              <a:t>poetic qualities</a:t>
            </a:r>
            <a:r>
              <a:rPr lang="en-GB" sz="2400">
                <a:latin typeface="Garamond" panose="02020404030301010803" pitchFamily="18" charset="0"/>
              </a:rPr>
              <a:t> </a:t>
            </a:r>
            <a:r>
              <a:rPr lang="en-GB" sz="2400">
                <a:latin typeface="Garamond" panose="02020404030301010803" pitchFamily="18" charset="0"/>
              </a:rPr>
              <a:t>(</a:t>
            </a:r>
            <a:r>
              <a:rPr lang="en-GB" sz="2400">
                <a:latin typeface="Garamond" panose="02020404030301010803" pitchFamily="18" charset="0"/>
              </a:rPr>
              <a:t>poetic</a:t>
            </a:r>
            <a:r>
              <a:rPr lang="cs-CZ" sz="2400">
                <a:latin typeface="Garamond" panose="02020404030301010803" pitchFamily="18" charset="0"/>
              </a:rPr>
              <a:t> function</a:t>
            </a:r>
            <a:r>
              <a:rPr lang="en-GB" sz="2400">
                <a:latin typeface="Garamond" panose="02020404030301010803" pitchFamily="18" charset="0"/>
              </a:rPr>
              <a:t>)</a:t>
            </a:r>
            <a:endParaRPr lang="en-GB" sz="2400">
              <a:latin typeface="Garamond" panose="02020404030301010803" pitchFamily="18" charset="0"/>
            </a:endParaRPr>
          </a:p>
          <a:p>
            <a:r>
              <a:rPr lang="en-GB" sz="2400">
                <a:latin typeface="Garamond" panose="02020404030301010803" pitchFamily="18" charset="0"/>
              </a:rPr>
              <a:t>(4) </a:t>
            </a:r>
            <a:r>
              <a:rPr lang="cs-CZ" sz="2400" b="1">
                <a:latin typeface="Garamond" panose="02020404030301010803" pitchFamily="18" charset="0"/>
              </a:rPr>
              <a:t>actorly criteria</a:t>
            </a:r>
            <a:endParaRPr lang="en-GB" sz="2400" b="1">
              <a:latin typeface="Garamond" panose="02020404030301010803" pitchFamily="18" charset="0"/>
            </a:endParaRPr>
          </a:p>
          <a:p>
            <a:r>
              <a:rPr lang="en-GB" sz="2400">
                <a:latin typeface="Garamond" panose="02020404030301010803" pitchFamily="18" charset="0"/>
              </a:rPr>
              <a:t>(</a:t>
            </a:r>
            <a:r>
              <a:rPr lang="en-GB" sz="2400">
                <a:latin typeface="Garamond" panose="02020404030301010803" pitchFamily="18" charset="0"/>
              </a:rPr>
              <a:t>5) </a:t>
            </a:r>
            <a:r>
              <a:rPr lang="cs-CZ" sz="2400" b="1">
                <a:latin typeface="Garamond" panose="02020404030301010803" pitchFamily="18" charset="0"/>
              </a:rPr>
              <a:t>stage criteria</a:t>
            </a:r>
            <a:endParaRPr lang="en-GB" sz="2400" b="1">
              <a:latin typeface="Garamond" panose="02020404030301010803" pitchFamily="18" charset="0"/>
            </a:endParaRPr>
          </a:p>
        </p:txBody>
      </p:sp>
    </p:spTree>
    <p:extLst>
      <p:ext uri="{BB962C8B-B14F-4D97-AF65-F5344CB8AC3E}">
        <p14:creationId xmlns:p14="http://schemas.microsoft.com/office/powerpoint/2010/main" val="3164883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98824" y="692697"/>
            <a:ext cx="7125113" cy="492427"/>
          </a:xfrm>
        </p:spPr>
        <p:txBody>
          <a:bodyPr>
            <a:normAutofit/>
          </a:bodyPr>
          <a:lstStyle/>
          <a:p>
            <a:pPr marL="457200" indent="-457200">
              <a:spcAft>
                <a:spcPts val="600"/>
              </a:spcAft>
            </a:pPr>
            <a:r>
              <a:rPr lang="cs-CZ" sz="2400">
                <a:latin typeface="Garamond" panose="02020404030301010803" pitchFamily="18" charset="0"/>
              </a:rPr>
              <a:t>Actorly Criteria</a:t>
            </a:r>
            <a:endParaRPr lang="en-GB" sz="2400">
              <a:latin typeface="Garamond" panose="02020404030301010803" pitchFamily="18" charset="0"/>
            </a:endParaRPr>
          </a:p>
        </p:txBody>
      </p:sp>
      <p:sp>
        <p:nvSpPr>
          <p:cNvPr id="4" name="Obdélník 3"/>
          <p:cNvSpPr/>
          <p:nvPr/>
        </p:nvSpPr>
        <p:spPr>
          <a:xfrm>
            <a:off x="2183745" y="1124744"/>
            <a:ext cx="7635502" cy="4678204"/>
          </a:xfrm>
          <a:prstGeom prst="rect">
            <a:avLst/>
          </a:prstGeom>
        </p:spPr>
        <p:txBody>
          <a:bodyPr wrap="square">
            <a:spAutoFit/>
          </a:bodyPr>
          <a:lstStyle/>
          <a:p>
            <a:pPr marL="342900" indent="-342900">
              <a:spcAft>
                <a:spcPts val="600"/>
              </a:spcAft>
              <a:buFont typeface="Arial" panose="020B0604020202020204" pitchFamily="34" charset="0"/>
              <a:buChar char="•"/>
            </a:pPr>
            <a:r>
              <a:rPr lang="cs-CZ" sz="2400">
                <a:latin typeface="Garamond" panose="02020404030301010803" pitchFamily="18" charset="0"/>
              </a:rPr>
              <a:t>speakability (pronouncibility)</a:t>
            </a:r>
            <a:endParaRPr lang="en-GB" sz="2400">
              <a:latin typeface="Garamond" panose="02020404030301010803" pitchFamily="18" charset="0"/>
            </a:endParaRPr>
          </a:p>
          <a:p>
            <a:pPr marL="342900" indent="-342900">
              <a:spcAft>
                <a:spcPts val="600"/>
              </a:spcAft>
              <a:buFont typeface="Arial" panose="020B0604020202020204" pitchFamily="34" charset="0"/>
              <a:buChar char="•"/>
            </a:pPr>
            <a:r>
              <a:rPr lang="cs-CZ" sz="2400">
                <a:latin typeface="Garamond" panose="02020404030301010803" pitchFamily="18" charset="0"/>
              </a:rPr>
              <a:t>breathability (</a:t>
            </a:r>
            <a:r>
              <a:rPr lang="en-GB" sz="2400" i="1">
                <a:latin typeface="Garamond" panose="02020404030301010803" pitchFamily="18" charset="0"/>
              </a:rPr>
              <a:t>Atembarkeit</a:t>
            </a:r>
            <a:r>
              <a:rPr lang="cs-CZ" sz="2400">
                <a:latin typeface="Garamond" panose="02020404030301010803" pitchFamily="18" charset="0"/>
              </a:rPr>
              <a:t>): breath scenario</a:t>
            </a:r>
            <a:endParaRPr lang="en-GB" sz="2400">
              <a:latin typeface="Garamond" panose="02020404030301010803" pitchFamily="18" charset="0"/>
            </a:endParaRPr>
          </a:p>
          <a:p>
            <a:pPr marL="342900" indent="-342900">
              <a:spcAft>
                <a:spcPts val="600"/>
              </a:spcAft>
              <a:buFont typeface="Arial" panose="020B0604020202020204" pitchFamily="34" charset="0"/>
              <a:buChar char="•"/>
            </a:pPr>
            <a:r>
              <a:rPr lang="cs-CZ" sz="2400">
                <a:latin typeface="Garamond" panose="02020404030301010803" pitchFamily="18" charset="0"/>
              </a:rPr>
              <a:t>rhythm</a:t>
            </a:r>
          </a:p>
          <a:p>
            <a:pPr marL="1074738"/>
            <a:r>
              <a:rPr lang="en-GB" sz="2000" b="1">
                <a:latin typeface="Garamond" panose="02020404030301010803" pitchFamily="18" charset="0"/>
              </a:rPr>
              <a:t>Iul</a:t>
            </a:r>
            <a:r>
              <a:rPr lang="en-GB" sz="2000">
                <a:latin typeface="Garamond" panose="02020404030301010803" pitchFamily="18" charset="0"/>
              </a:rPr>
              <a:t>. O Romeo, Romeo, wherefore art thou Romeo?</a:t>
            </a:r>
          </a:p>
          <a:p>
            <a:pPr marL="1074738"/>
            <a:r>
              <a:rPr lang="en-GB" sz="2000">
                <a:latin typeface="Garamond" panose="02020404030301010803" pitchFamily="18" charset="0"/>
              </a:rPr>
              <a:t>Denie thy Father and refuse thy name:</a:t>
            </a:r>
          </a:p>
          <a:p>
            <a:pPr marL="1074738"/>
            <a:r>
              <a:rPr lang="en-GB" sz="2000">
                <a:latin typeface="Garamond" panose="02020404030301010803" pitchFamily="18" charset="0"/>
              </a:rPr>
              <a:t>Or if thou wilt not, be but sworne to my Loue,</a:t>
            </a:r>
          </a:p>
          <a:p>
            <a:pPr marL="1074738"/>
            <a:r>
              <a:rPr lang="en-GB" sz="2000">
                <a:latin typeface="Garamond" panose="02020404030301010803" pitchFamily="18" charset="0"/>
              </a:rPr>
              <a:t>And Ile no longer be a Capulet. (</a:t>
            </a:r>
            <a:r>
              <a:rPr lang="en-GB" sz="2000" i="1">
                <a:latin typeface="Garamond" panose="02020404030301010803" pitchFamily="18" charset="0"/>
              </a:rPr>
              <a:t>RJ </a:t>
            </a:r>
            <a:r>
              <a:rPr lang="en-GB" sz="2000">
                <a:latin typeface="Garamond" panose="02020404030301010803" pitchFamily="18" charset="0"/>
              </a:rPr>
              <a:t>F1 2.1.75–78)</a:t>
            </a:r>
          </a:p>
          <a:p>
            <a:pPr marL="342900" indent="-342900">
              <a:spcAft>
                <a:spcPts val="600"/>
              </a:spcAft>
              <a:buFont typeface="Arial" panose="020B0604020202020204" pitchFamily="34" charset="0"/>
              <a:buChar char="•"/>
            </a:pPr>
            <a:r>
              <a:rPr lang="cs-CZ" sz="2400">
                <a:latin typeface="Garamond" panose="02020404030301010803" pitchFamily="18" charset="0"/>
              </a:rPr>
              <a:t>gestus (oral gesture)</a:t>
            </a:r>
          </a:p>
          <a:p>
            <a:pPr marL="1074738">
              <a:spcAft>
                <a:spcPts val="600"/>
              </a:spcAft>
            </a:pPr>
            <a:r>
              <a:rPr lang="en-GB" sz="2000">
                <a:latin typeface="Garamond" panose="02020404030301010803" pitchFamily="18" charset="0"/>
              </a:rPr>
              <a:t>Come sir, to draw toward an end with </a:t>
            </a:r>
            <a:r>
              <a:rPr lang="en-GB" sz="2000">
                <a:latin typeface="Garamond" panose="02020404030301010803" pitchFamily="18" charset="0"/>
              </a:rPr>
              <a:t>you</a:t>
            </a:r>
            <a:r>
              <a:rPr lang="cs-CZ" sz="2000">
                <a:latin typeface="Garamond" panose="02020404030301010803" pitchFamily="18" charset="0"/>
              </a:rPr>
              <a:t>.</a:t>
            </a:r>
            <a:r>
              <a:rPr lang="en-GB" sz="2000">
                <a:latin typeface="Garamond" panose="02020404030301010803" pitchFamily="18" charset="0"/>
              </a:rPr>
              <a:t> (</a:t>
            </a:r>
            <a:r>
              <a:rPr lang="en-GB" sz="2000" i="1">
                <a:latin typeface="Garamond" panose="02020404030301010803" pitchFamily="18" charset="0"/>
              </a:rPr>
              <a:t>Ham</a:t>
            </a:r>
            <a:r>
              <a:rPr lang="en-GB" sz="2000">
                <a:latin typeface="Garamond" panose="02020404030301010803" pitchFamily="18" charset="0"/>
              </a:rPr>
              <a:t> 3.4.190</a:t>
            </a:r>
            <a:r>
              <a:rPr lang="cs-CZ" sz="2000">
                <a:latin typeface="Garamond" panose="02020404030301010803" pitchFamily="18" charset="0"/>
              </a:rPr>
              <a:t>)</a:t>
            </a:r>
            <a:endParaRPr lang="en-GB" sz="2000">
              <a:latin typeface="Garamond" panose="02020404030301010803" pitchFamily="18" charset="0"/>
            </a:endParaRPr>
          </a:p>
          <a:p>
            <a:pPr marL="342900" indent="-342900">
              <a:spcAft>
                <a:spcPts val="600"/>
              </a:spcAft>
              <a:buFont typeface="Arial" panose="020B0604020202020204" pitchFamily="34" charset="0"/>
              <a:buChar char="•"/>
            </a:pPr>
            <a:r>
              <a:rPr lang="cs-CZ" sz="2400">
                <a:latin typeface="Garamond" panose="02020404030301010803" pitchFamily="18" charset="0"/>
              </a:rPr>
              <a:t>character determinateness</a:t>
            </a:r>
            <a:r>
              <a:rPr lang="en-GB" sz="2400">
                <a:latin typeface="Garamond" panose="02020404030301010803" pitchFamily="18" charset="0"/>
              </a:rPr>
              <a:t>; </a:t>
            </a:r>
            <a:r>
              <a:rPr lang="cs-CZ" sz="2400">
                <a:latin typeface="Garamond" panose="02020404030301010803" pitchFamily="18" charset="0"/>
              </a:rPr>
              <a:t>character </a:t>
            </a:r>
            <a:r>
              <a:rPr lang="en-GB" sz="2400">
                <a:latin typeface="Garamond" panose="02020404030301010803" pitchFamily="18" charset="0"/>
              </a:rPr>
              <a:t>individua</a:t>
            </a:r>
            <a:r>
              <a:rPr lang="cs-CZ" sz="2400">
                <a:latin typeface="Garamond" panose="02020404030301010803" pitchFamily="18" charset="0"/>
              </a:rPr>
              <a:t>tion</a:t>
            </a:r>
            <a:endParaRPr lang="en-GB" sz="2400">
              <a:latin typeface="Garamond" panose="02020404030301010803" pitchFamily="18" charset="0"/>
            </a:endParaRPr>
          </a:p>
          <a:p>
            <a:pPr marL="342900" indent="-342900">
              <a:spcAft>
                <a:spcPts val="600"/>
              </a:spcAft>
              <a:buFont typeface="Arial" panose="020B0604020202020204" pitchFamily="34" charset="0"/>
              <a:buChar char="•"/>
            </a:pPr>
            <a:r>
              <a:rPr lang="en-GB" sz="2400">
                <a:latin typeface="Garamond" panose="02020404030301010803" pitchFamily="18" charset="0"/>
              </a:rPr>
              <a:t>impersona</a:t>
            </a:r>
            <a:r>
              <a:rPr lang="cs-CZ" sz="2400">
                <a:latin typeface="Garamond" panose="02020404030301010803" pitchFamily="18" charset="0"/>
              </a:rPr>
              <a:t>tion </a:t>
            </a:r>
            <a:r>
              <a:rPr lang="en-GB" sz="2400">
                <a:latin typeface="Garamond" panose="02020404030301010803" pitchFamily="18" charset="0"/>
              </a:rPr>
              <a:t>(</a:t>
            </a:r>
            <a:r>
              <a:rPr lang="cs-CZ" sz="2400">
                <a:latin typeface="Garamond" panose="02020404030301010803" pitchFamily="18" charset="0"/>
              </a:rPr>
              <a:t>embodiment</a:t>
            </a:r>
            <a:r>
              <a:rPr lang="en-GB" sz="2400">
                <a:latin typeface="Garamond" panose="02020404030301010803" pitchFamily="18" charset="0"/>
              </a:rPr>
              <a:t>)</a:t>
            </a:r>
            <a:r>
              <a:rPr lang="cs-CZ" sz="2400">
                <a:latin typeface="Garamond" panose="02020404030301010803" pitchFamily="18" charset="0"/>
              </a:rPr>
              <a:t> level</a:t>
            </a:r>
            <a:r>
              <a:rPr lang="en-GB" sz="2400">
                <a:latin typeface="Garamond" panose="02020404030301010803" pitchFamily="18" charset="0"/>
              </a:rPr>
              <a:t>; </a:t>
            </a:r>
            <a:r>
              <a:rPr lang="cs-CZ" sz="2400">
                <a:latin typeface="Garamond" panose="02020404030301010803" pitchFamily="18" charset="0"/>
              </a:rPr>
              <a:t>stage presence of the dramatic characters</a:t>
            </a:r>
            <a:endParaRPr lang="en-GB" sz="2000">
              <a:latin typeface="Garamond" panose="02020404030301010803" pitchFamily="18" charset="0"/>
            </a:endParaRPr>
          </a:p>
        </p:txBody>
      </p:sp>
    </p:spTree>
    <p:extLst>
      <p:ext uri="{BB962C8B-B14F-4D97-AF65-F5344CB8AC3E}">
        <p14:creationId xmlns:p14="http://schemas.microsoft.com/office/powerpoint/2010/main" val="805286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98824" y="692697"/>
            <a:ext cx="7125113" cy="492427"/>
          </a:xfrm>
        </p:spPr>
        <p:txBody>
          <a:bodyPr>
            <a:normAutofit/>
          </a:bodyPr>
          <a:lstStyle/>
          <a:p>
            <a:pPr marL="457200" indent="-457200">
              <a:spcAft>
                <a:spcPts val="600"/>
              </a:spcAft>
            </a:pPr>
            <a:r>
              <a:rPr lang="cs-CZ" sz="2400">
                <a:latin typeface="Garamond" panose="02020404030301010803" pitchFamily="18" charset="0"/>
              </a:rPr>
              <a:t>Actorly Criteria</a:t>
            </a:r>
            <a:endParaRPr lang="en-GB" sz="2400">
              <a:latin typeface="Garamond" panose="02020404030301010803" pitchFamily="18" charset="0"/>
            </a:endParaRPr>
          </a:p>
        </p:txBody>
      </p:sp>
      <p:sp>
        <p:nvSpPr>
          <p:cNvPr id="4" name="Obdélník 3"/>
          <p:cNvSpPr/>
          <p:nvPr/>
        </p:nvSpPr>
        <p:spPr>
          <a:xfrm>
            <a:off x="2183745" y="1124745"/>
            <a:ext cx="7635502" cy="4062651"/>
          </a:xfrm>
          <a:prstGeom prst="rect">
            <a:avLst/>
          </a:prstGeom>
        </p:spPr>
        <p:txBody>
          <a:bodyPr wrap="square">
            <a:spAutoFit/>
          </a:bodyPr>
          <a:lstStyle/>
          <a:p>
            <a:pPr marL="342900" indent="-342900">
              <a:spcAft>
                <a:spcPts val="600"/>
              </a:spcAft>
              <a:buFont typeface="Arial" panose="020B0604020202020204" pitchFamily="34" charset="0"/>
              <a:buChar char="•"/>
            </a:pPr>
            <a:r>
              <a:rPr lang="cs-CZ" sz="2400">
                <a:latin typeface="Garamond" panose="02020404030301010803" pitchFamily="18" charset="0"/>
              </a:rPr>
              <a:t>speakability (pronouncibility)</a:t>
            </a:r>
            <a:endParaRPr lang="en-GB" sz="2400">
              <a:latin typeface="Garamond" panose="02020404030301010803" pitchFamily="18" charset="0"/>
            </a:endParaRPr>
          </a:p>
          <a:p>
            <a:pPr marL="342900" indent="-342900">
              <a:spcAft>
                <a:spcPts val="600"/>
              </a:spcAft>
              <a:buFont typeface="Arial" panose="020B0604020202020204" pitchFamily="34" charset="0"/>
              <a:buChar char="•"/>
            </a:pPr>
            <a:r>
              <a:rPr lang="cs-CZ" sz="2400">
                <a:latin typeface="Garamond" panose="02020404030301010803" pitchFamily="18" charset="0"/>
              </a:rPr>
              <a:t>breathability (</a:t>
            </a:r>
            <a:r>
              <a:rPr lang="en-GB" sz="2400" i="1">
                <a:latin typeface="Garamond" panose="02020404030301010803" pitchFamily="18" charset="0"/>
              </a:rPr>
              <a:t>Atembarkeit</a:t>
            </a:r>
            <a:r>
              <a:rPr lang="cs-CZ" sz="2400">
                <a:latin typeface="Garamond" panose="02020404030301010803" pitchFamily="18" charset="0"/>
              </a:rPr>
              <a:t>): breath scenario</a:t>
            </a:r>
            <a:endParaRPr lang="en-GB" sz="2400">
              <a:latin typeface="Garamond" panose="02020404030301010803" pitchFamily="18" charset="0"/>
            </a:endParaRPr>
          </a:p>
          <a:p>
            <a:pPr marL="342900" indent="-342900">
              <a:spcAft>
                <a:spcPts val="600"/>
              </a:spcAft>
              <a:buFont typeface="Arial" panose="020B0604020202020204" pitchFamily="34" charset="0"/>
              <a:buChar char="•"/>
            </a:pPr>
            <a:r>
              <a:rPr lang="cs-CZ" sz="2400">
                <a:latin typeface="Garamond" panose="02020404030301010803" pitchFamily="18" charset="0"/>
              </a:rPr>
              <a:t>rhythm</a:t>
            </a:r>
          </a:p>
          <a:p>
            <a:pPr marL="342900" indent="-342900">
              <a:spcAft>
                <a:spcPts val="600"/>
              </a:spcAft>
              <a:buFont typeface="Arial" panose="020B0604020202020204" pitchFamily="34" charset="0"/>
              <a:buChar char="•"/>
            </a:pPr>
            <a:r>
              <a:rPr lang="cs-CZ" sz="2400">
                <a:latin typeface="Garamond" panose="02020404030301010803" pitchFamily="18" charset="0"/>
              </a:rPr>
              <a:t>gestus (oral gesture)</a:t>
            </a:r>
          </a:p>
          <a:p>
            <a:pPr marL="342900" indent="-342900">
              <a:spcAft>
                <a:spcPts val="600"/>
              </a:spcAft>
              <a:buFont typeface="Arial" panose="020B0604020202020204" pitchFamily="34" charset="0"/>
              <a:buChar char="•"/>
            </a:pPr>
            <a:r>
              <a:rPr lang="cs-CZ" sz="2400">
                <a:latin typeface="Garamond" panose="02020404030301010803" pitchFamily="18" charset="0"/>
              </a:rPr>
              <a:t>character determinateness</a:t>
            </a:r>
            <a:r>
              <a:rPr lang="en-GB" sz="2400">
                <a:latin typeface="Garamond" panose="02020404030301010803" pitchFamily="18" charset="0"/>
              </a:rPr>
              <a:t>; </a:t>
            </a:r>
            <a:r>
              <a:rPr lang="cs-CZ" sz="2400">
                <a:latin typeface="Garamond" panose="02020404030301010803" pitchFamily="18" charset="0"/>
              </a:rPr>
              <a:t>character </a:t>
            </a:r>
            <a:r>
              <a:rPr lang="en-GB" sz="2400">
                <a:latin typeface="Garamond" panose="02020404030301010803" pitchFamily="18" charset="0"/>
              </a:rPr>
              <a:t>individua</a:t>
            </a:r>
            <a:r>
              <a:rPr lang="cs-CZ" sz="2400">
                <a:latin typeface="Garamond" panose="02020404030301010803" pitchFamily="18" charset="0"/>
              </a:rPr>
              <a:t>tion</a:t>
            </a:r>
            <a:endParaRPr lang="en-GB" sz="2400">
              <a:latin typeface="Garamond" panose="02020404030301010803" pitchFamily="18" charset="0"/>
            </a:endParaRPr>
          </a:p>
          <a:p>
            <a:pPr marL="342900" indent="-342900">
              <a:spcAft>
                <a:spcPts val="600"/>
              </a:spcAft>
              <a:buFont typeface="Arial" panose="020B0604020202020204" pitchFamily="34" charset="0"/>
              <a:buChar char="•"/>
            </a:pPr>
            <a:r>
              <a:rPr lang="en-GB" sz="2400">
                <a:latin typeface="Garamond" panose="02020404030301010803" pitchFamily="18" charset="0"/>
              </a:rPr>
              <a:t>impersona</a:t>
            </a:r>
            <a:r>
              <a:rPr lang="cs-CZ" sz="2400">
                <a:latin typeface="Garamond" panose="02020404030301010803" pitchFamily="18" charset="0"/>
              </a:rPr>
              <a:t>tion </a:t>
            </a:r>
            <a:r>
              <a:rPr lang="en-GB" sz="2400">
                <a:latin typeface="Garamond" panose="02020404030301010803" pitchFamily="18" charset="0"/>
              </a:rPr>
              <a:t>(</a:t>
            </a:r>
            <a:r>
              <a:rPr lang="cs-CZ" sz="2400">
                <a:latin typeface="Garamond" panose="02020404030301010803" pitchFamily="18" charset="0"/>
              </a:rPr>
              <a:t>embodiment</a:t>
            </a:r>
            <a:r>
              <a:rPr lang="en-GB" sz="2400">
                <a:latin typeface="Garamond" panose="02020404030301010803" pitchFamily="18" charset="0"/>
              </a:rPr>
              <a:t>)</a:t>
            </a:r>
            <a:r>
              <a:rPr lang="cs-CZ" sz="2400">
                <a:latin typeface="Garamond" panose="02020404030301010803" pitchFamily="18" charset="0"/>
              </a:rPr>
              <a:t> level</a:t>
            </a:r>
            <a:r>
              <a:rPr lang="en-GB" sz="2400">
                <a:latin typeface="Garamond" panose="02020404030301010803" pitchFamily="18" charset="0"/>
              </a:rPr>
              <a:t>; </a:t>
            </a:r>
            <a:r>
              <a:rPr lang="cs-CZ" sz="2400">
                <a:latin typeface="Garamond" panose="02020404030301010803" pitchFamily="18" charset="0"/>
              </a:rPr>
              <a:t>stage presence of the dramatic characters</a:t>
            </a:r>
          </a:p>
          <a:p>
            <a:pPr marL="1074738"/>
            <a:r>
              <a:rPr lang="en-GB" sz="2000" b="1">
                <a:latin typeface="Garamond" panose="02020404030301010803" pitchFamily="18" charset="0"/>
              </a:rPr>
              <a:t>Sat. </a:t>
            </a:r>
            <a:r>
              <a:rPr lang="en-GB" sz="2000">
                <a:latin typeface="Garamond" panose="02020404030301010803" pitchFamily="18" charset="0"/>
              </a:rPr>
              <a:t>Romaines do me right.</a:t>
            </a:r>
          </a:p>
          <a:p>
            <a:pPr marL="1074738"/>
            <a:r>
              <a:rPr lang="en-GB" sz="2000">
                <a:latin typeface="Garamond" panose="02020404030301010803" pitchFamily="18" charset="0"/>
              </a:rPr>
              <a:t>Patricians draw your Swords, and sheath them not</a:t>
            </a:r>
          </a:p>
          <a:p>
            <a:pPr marL="1074738"/>
            <a:r>
              <a:rPr lang="en-GB" sz="2000">
                <a:latin typeface="Garamond" panose="02020404030301010803" pitchFamily="18" charset="0"/>
              </a:rPr>
              <a:t>Till </a:t>
            </a:r>
            <a:r>
              <a:rPr lang="en-GB" sz="2000" i="1">
                <a:latin typeface="Garamond" panose="02020404030301010803" pitchFamily="18" charset="0"/>
              </a:rPr>
              <a:t>Saturninus </a:t>
            </a:r>
            <a:r>
              <a:rPr lang="en-GB" sz="2000">
                <a:latin typeface="Garamond" panose="02020404030301010803" pitchFamily="18" charset="0"/>
              </a:rPr>
              <a:t>be Romes Emperour: (</a:t>
            </a:r>
            <a:r>
              <a:rPr lang="en-GB" sz="2000" i="1">
                <a:latin typeface="Garamond" panose="02020404030301010803" pitchFamily="18" charset="0"/>
              </a:rPr>
              <a:t>Tit </a:t>
            </a:r>
            <a:r>
              <a:rPr lang="en-GB" sz="2000">
                <a:latin typeface="Garamond" panose="02020404030301010803" pitchFamily="18" charset="0"/>
              </a:rPr>
              <a:t>F1 1.1.203–205)</a:t>
            </a:r>
          </a:p>
        </p:txBody>
      </p:sp>
    </p:spTree>
    <p:extLst>
      <p:ext uri="{BB962C8B-B14F-4D97-AF65-F5344CB8AC3E}">
        <p14:creationId xmlns:p14="http://schemas.microsoft.com/office/powerpoint/2010/main" val="3101639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07569" y="692697"/>
            <a:ext cx="7125113" cy="492427"/>
          </a:xfrm>
        </p:spPr>
        <p:txBody>
          <a:bodyPr>
            <a:normAutofit/>
          </a:bodyPr>
          <a:lstStyle/>
          <a:p>
            <a:pPr marL="457200" indent="-457200">
              <a:spcAft>
                <a:spcPts val="600"/>
              </a:spcAft>
            </a:pPr>
            <a:r>
              <a:rPr lang="cs-CZ" sz="2400">
                <a:latin typeface="Garamond" panose="02020404030301010803" pitchFamily="18" charset="0"/>
              </a:rPr>
              <a:t>Stage Criteria</a:t>
            </a:r>
            <a:endParaRPr lang="en-GB" sz="2400">
              <a:latin typeface="Garamond" panose="02020404030301010803" pitchFamily="18" charset="0"/>
            </a:endParaRPr>
          </a:p>
        </p:txBody>
      </p:sp>
      <p:sp>
        <p:nvSpPr>
          <p:cNvPr id="4" name="Obdélník 3"/>
          <p:cNvSpPr/>
          <p:nvPr/>
        </p:nvSpPr>
        <p:spPr>
          <a:xfrm>
            <a:off x="2207568" y="1412776"/>
            <a:ext cx="7635502" cy="3724096"/>
          </a:xfrm>
          <a:prstGeom prst="rect">
            <a:avLst/>
          </a:prstGeom>
        </p:spPr>
        <p:txBody>
          <a:bodyPr wrap="square">
            <a:spAutoFit/>
          </a:bodyPr>
          <a:lstStyle/>
          <a:p>
            <a:pPr marL="342900" indent="-342900">
              <a:spcAft>
                <a:spcPts val="600"/>
              </a:spcAft>
              <a:buFont typeface="Arial" panose="020B0604020202020204" pitchFamily="34" charset="0"/>
              <a:buChar char="•"/>
            </a:pPr>
            <a:r>
              <a:rPr lang="cs-CZ" sz="2400">
                <a:latin typeface="Garamond" panose="02020404030301010803" pitchFamily="18" charset="0"/>
              </a:rPr>
              <a:t>theatre acoustics</a:t>
            </a:r>
            <a:endParaRPr lang="en-GB" sz="2400">
              <a:latin typeface="Garamond" panose="02020404030301010803" pitchFamily="18" charset="0"/>
            </a:endParaRPr>
          </a:p>
          <a:p>
            <a:pPr marL="342900" indent="-342900">
              <a:spcAft>
                <a:spcPts val="600"/>
              </a:spcAft>
              <a:buFont typeface="Arial" panose="020B0604020202020204" pitchFamily="34" charset="0"/>
              <a:buChar char="•"/>
            </a:pPr>
            <a:r>
              <a:rPr lang="en-GB" sz="2400">
                <a:latin typeface="Garamond" panose="02020404030301010803" pitchFamily="18" charset="0"/>
              </a:rPr>
              <a:t>liter</a:t>
            </a:r>
            <a:r>
              <a:rPr lang="cs-CZ" sz="2400">
                <a:latin typeface="Garamond" panose="02020404030301010803" pitchFamily="18" charset="0"/>
              </a:rPr>
              <a:t>ariness of the script</a:t>
            </a:r>
            <a:endParaRPr lang="en-GB" sz="2400">
              <a:latin typeface="Garamond" panose="02020404030301010803" pitchFamily="18" charset="0"/>
            </a:endParaRPr>
          </a:p>
          <a:p>
            <a:pPr marL="342900" indent="-342900">
              <a:spcAft>
                <a:spcPts val="600"/>
              </a:spcAft>
              <a:buFont typeface="Arial" panose="020B0604020202020204" pitchFamily="34" charset="0"/>
              <a:buChar char="•"/>
            </a:pPr>
            <a:r>
              <a:rPr lang="cs-CZ" sz="2400">
                <a:latin typeface="Garamond" panose="02020404030301010803" pitchFamily="18" charset="0"/>
              </a:rPr>
              <a:t>irony, dramatic irony, wordplay, (meta)theatrical joke, expressivity, </a:t>
            </a:r>
            <a:r>
              <a:rPr lang="cs-CZ" sz="2400" i="1">
                <a:latin typeface="Garamond" panose="02020404030301010803" pitchFamily="18" charset="0"/>
              </a:rPr>
              <a:t>Verfremdunseffekt</a:t>
            </a:r>
            <a:endParaRPr lang="cs-CZ" sz="2400">
              <a:latin typeface="Garamond" panose="02020404030301010803" pitchFamily="18" charset="0"/>
            </a:endParaRPr>
          </a:p>
          <a:p>
            <a:pPr marL="342900" indent="-342900">
              <a:spcAft>
                <a:spcPts val="600"/>
              </a:spcAft>
              <a:buFont typeface="Arial" panose="020B0604020202020204" pitchFamily="34" charset="0"/>
              <a:buChar char="•"/>
            </a:pPr>
            <a:r>
              <a:rPr lang="cs-CZ" sz="2400">
                <a:latin typeface="Garamond" panose="02020404030301010803" pitchFamily="18" charset="0"/>
              </a:rPr>
              <a:t>shifts and consistency</a:t>
            </a:r>
            <a:r>
              <a:rPr lang="en-GB" sz="2400">
                <a:latin typeface="Garamond" panose="02020404030301010803" pitchFamily="18" charset="0"/>
              </a:rPr>
              <a:t>; dialogi</a:t>
            </a:r>
            <a:r>
              <a:rPr lang="cs-CZ" sz="2400">
                <a:latin typeface="Garamond" panose="02020404030301010803" pitchFamily="18" charset="0"/>
              </a:rPr>
              <a:t>sm</a:t>
            </a:r>
            <a:r>
              <a:rPr lang="en-GB" sz="2400">
                <a:latin typeface="Garamond" panose="02020404030301010803" pitchFamily="18" charset="0"/>
              </a:rPr>
              <a:t> (</a:t>
            </a:r>
            <a:r>
              <a:rPr lang="en-GB" sz="2400" i="1">
                <a:latin typeface="Garamond" panose="02020404030301010803" pitchFamily="18" charset="0"/>
              </a:rPr>
              <a:t>heteroglossia</a:t>
            </a:r>
            <a:r>
              <a:rPr lang="en-GB" sz="2400">
                <a:latin typeface="Garamond" panose="02020404030301010803" pitchFamily="18" charset="0"/>
              </a:rPr>
              <a:t>) </a:t>
            </a:r>
            <a:r>
              <a:rPr lang="en-GB" sz="2400">
                <a:latin typeface="Garamond" panose="02020404030301010803" pitchFamily="18" charset="0"/>
              </a:rPr>
              <a:t>a</a:t>
            </a:r>
            <a:r>
              <a:rPr lang="cs-CZ" sz="2400">
                <a:latin typeface="Garamond" panose="02020404030301010803" pitchFamily="18" charset="0"/>
              </a:rPr>
              <a:t>nd</a:t>
            </a:r>
            <a:r>
              <a:rPr lang="en-GB" sz="2400">
                <a:latin typeface="Garamond" panose="02020404030301010803" pitchFamily="18" charset="0"/>
              </a:rPr>
              <a:t> </a:t>
            </a:r>
            <a:r>
              <a:rPr lang="cs-CZ" sz="2400">
                <a:latin typeface="Garamond" panose="02020404030301010803" pitchFamily="18" charset="0"/>
              </a:rPr>
              <a:t>monologism: also </a:t>
            </a:r>
            <a:r>
              <a:rPr lang="cs-CZ" sz="2400" i="1">
                <a:latin typeface="Garamond" panose="02020404030301010803" pitchFamily="18" charset="0"/>
              </a:rPr>
              <a:t>sequential</a:t>
            </a:r>
            <a:r>
              <a:rPr lang="cs-CZ" sz="2400">
                <a:latin typeface="Garamond" panose="02020404030301010803" pitchFamily="18" charset="0"/>
              </a:rPr>
              <a:t> and </a:t>
            </a:r>
            <a:r>
              <a:rPr lang="cs-CZ" sz="2400" i="1">
                <a:latin typeface="Garamond" panose="02020404030301010803" pitchFamily="18" charset="0"/>
              </a:rPr>
              <a:t>synchronous</a:t>
            </a:r>
            <a:r>
              <a:rPr lang="cs-CZ" sz="2400">
                <a:latin typeface="Garamond" panose="02020404030301010803" pitchFamily="18" charset="0"/>
              </a:rPr>
              <a:t> construction (dramatic </a:t>
            </a:r>
            <a:r>
              <a:rPr lang="cs-CZ" sz="2400" i="1">
                <a:latin typeface="Garamond" panose="02020404030301010803" pitchFamily="18" charset="0"/>
              </a:rPr>
              <a:t>polyphony</a:t>
            </a:r>
            <a:r>
              <a:rPr lang="cs-CZ" sz="2400">
                <a:latin typeface="Garamond" panose="02020404030301010803" pitchFamily="18" charset="0"/>
              </a:rPr>
              <a:t> and </a:t>
            </a:r>
            <a:r>
              <a:rPr lang="cs-CZ" sz="2400" i="1">
                <a:latin typeface="Garamond" panose="02020404030301010803" pitchFamily="18" charset="0"/>
              </a:rPr>
              <a:t>homophony</a:t>
            </a:r>
            <a:r>
              <a:rPr lang="cs-CZ" sz="2400">
                <a:latin typeface="Garamond" panose="02020404030301010803" pitchFamily="18" charset="0"/>
              </a:rPr>
              <a:t>)</a:t>
            </a:r>
            <a:endParaRPr lang="en-GB" sz="2400">
              <a:latin typeface="Garamond" panose="02020404030301010803" pitchFamily="18" charset="0"/>
            </a:endParaRPr>
          </a:p>
          <a:p>
            <a:pPr marL="342900" indent="-342900">
              <a:spcAft>
                <a:spcPts val="600"/>
              </a:spcAft>
              <a:buFont typeface="Arial" panose="020B0604020202020204" pitchFamily="34" charset="0"/>
              <a:buChar char="•"/>
            </a:pPr>
            <a:r>
              <a:rPr lang="en-GB" sz="2400">
                <a:latin typeface="Garamond" panose="02020404030301010803" pitchFamily="18" charset="0"/>
              </a:rPr>
              <a:t>situa</a:t>
            </a:r>
            <a:r>
              <a:rPr lang="cs-CZ" sz="2400">
                <a:latin typeface="Garamond" panose="02020404030301010803" pitchFamily="18" charset="0"/>
              </a:rPr>
              <a:t>tional determinateness</a:t>
            </a:r>
            <a:r>
              <a:rPr lang="en-GB" sz="2400">
                <a:latin typeface="Garamond" panose="02020404030301010803" pitchFamily="18" charset="0"/>
              </a:rPr>
              <a:t>; </a:t>
            </a:r>
            <a:r>
              <a:rPr lang="cs-CZ" sz="2400">
                <a:latin typeface="Garamond" panose="02020404030301010803" pitchFamily="18" charset="0"/>
              </a:rPr>
              <a:t>the measure explicitneess and interpretation in presenting a dramatic moment</a:t>
            </a:r>
            <a:endParaRPr lang="pt-BR" sz="2400">
              <a:latin typeface="Garamond" panose="02020404030301010803" pitchFamily="18" charset="0"/>
            </a:endParaRPr>
          </a:p>
        </p:txBody>
      </p:sp>
    </p:spTree>
    <p:extLst>
      <p:ext uri="{BB962C8B-B14F-4D97-AF65-F5344CB8AC3E}">
        <p14:creationId xmlns:p14="http://schemas.microsoft.com/office/powerpoint/2010/main" val="691694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07569" y="692697"/>
            <a:ext cx="7125113" cy="492427"/>
          </a:xfrm>
        </p:spPr>
        <p:txBody>
          <a:bodyPr>
            <a:normAutofit/>
          </a:bodyPr>
          <a:lstStyle/>
          <a:p>
            <a:pPr marL="457200" indent="-457200">
              <a:spcAft>
                <a:spcPts val="600"/>
              </a:spcAft>
            </a:pPr>
            <a:r>
              <a:rPr lang="cs-CZ" sz="2400">
                <a:latin typeface="Garamond" panose="02020404030301010803" pitchFamily="18" charset="0"/>
              </a:rPr>
              <a:t>Stage Criteria</a:t>
            </a:r>
            <a:endParaRPr lang="en-GB" sz="2400">
              <a:latin typeface="Garamond" panose="02020404030301010803" pitchFamily="18" charset="0"/>
            </a:endParaRPr>
          </a:p>
        </p:txBody>
      </p:sp>
      <p:sp>
        <p:nvSpPr>
          <p:cNvPr id="4" name="Obdélník 3"/>
          <p:cNvSpPr/>
          <p:nvPr/>
        </p:nvSpPr>
        <p:spPr>
          <a:xfrm>
            <a:off x="2181491" y="1196753"/>
            <a:ext cx="8090973" cy="5155257"/>
          </a:xfrm>
          <a:prstGeom prst="rect">
            <a:avLst/>
          </a:prstGeom>
        </p:spPr>
        <p:txBody>
          <a:bodyPr wrap="square">
            <a:spAutoFit/>
          </a:bodyPr>
          <a:lstStyle/>
          <a:p>
            <a:pPr marL="342900" indent="-342900">
              <a:spcAft>
                <a:spcPts val="600"/>
              </a:spcAft>
              <a:buFont typeface="Arial" panose="020B0604020202020204" pitchFamily="34" charset="0"/>
              <a:buChar char="•"/>
            </a:pPr>
            <a:r>
              <a:rPr lang="cs-CZ" sz="2400">
                <a:latin typeface="Garamond" panose="02020404030301010803" pitchFamily="18" charset="0"/>
              </a:rPr>
              <a:t>the text’s incorporation into the action</a:t>
            </a:r>
          </a:p>
          <a:p>
            <a:pPr marL="363538"/>
            <a:r>
              <a:rPr lang="en-GB" sz="2000">
                <a:latin typeface="Garamond" panose="02020404030301010803" pitchFamily="18" charset="0"/>
              </a:rPr>
              <a:t>mere language cannot contain what [characters] need to </a:t>
            </a:r>
            <a:r>
              <a:rPr lang="en-GB" sz="2000">
                <a:latin typeface="Garamond" panose="02020404030301010803" pitchFamily="18" charset="0"/>
              </a:rPr>
              <a:t>communicate</a:t>
            </a:r>
            <a:r>
              <a:rPr lang="cs-CZ" sz="2000">
                <a:latin typeface="Garamond" panose="02020404030301010803" pitchFamily="18" charset="0"/>
              </a:rPr>
              <a:t> </a:t>
            </a:r>
            <a:r>
              <a:rPr lang="en-GB" sz="2000">
                <a:latin typeface="Garamond" panose="02020404030301010803" pitchFamily="18" charset="0"/>
              </a:rPr>
              <a:t>to </a:t>
            </a:r>
            <a:r>
              <a:rPr lang="en-GB" sz="2000">
                <a:latin typeface="Garamond" panose="02020404030301010803" pitchFamily="18" charset="0"/>
              </a:rPr>
              <a:t>one another. No matter how consciously articulate </a:t>
            </a:r>
            <a:r>
              <a:rPr lang="en-GB" sz="2000">
                <a:latin typeface="Garamond" panose="02020404030301010803" pitchFamily="18" charset="0"/>
              </a:rPr>
              <a:t>the</a:t>
            </a:r>
            <a:r>
              <a:rPr lang="cs-CZ" sz="2000">
                <a:latin typeface="Garamond" panose="02020404030301010803" pitchFamily="18" charset="0"/>
              </a:rPr>
              <a:t> </a:t>
            </a:r>
            <a:r>
              <a:rPr lang="en-GB" sz="2000">
                <a:latin typeface="Garamond" panose="02020404030301010803" pitchFamily="18" charset="0"/>
              </a:rPr>
              <a:t>speaker</a:t>
            </a:r>
            <a:r>
              <a:rPr lang="en-GB" sz="2000">
                <a:latin typeface="Garamond" panose="02020404030301010803" pitchFamily="18" charset="0"/>
              </a:rPr>
              <a:t>, no matter how artful the poetry, language is never </a:t>
            </a:r>
            <a:r>
              <a:rPr lang="en-GB" sz="2000">
                <a:latin typeface="Garamond" panose="02020404030301010803" pitchFamily="18" charset="0"/>
              </a:rPr>
              <a:t>the</a:t>
            </a:r>
            <a:r>
              <a:rPr lang="cs-CZ" sz="2000">
                <a:latin typeface="Garamond" panose="02020404030301010803" pitchFamily="18" charset="0"/>
              </a:rPr>
              <a:t> </a:t>
            </a:r>
            <a:r>
              <a:rPr lang="en-GB" sz="2000">
                <a:latin typeface="Garamond" panose="02020404030301010803" pitchFamily="18" charset="0"/>
              </a:rPr>
              <a:t>most </a:t>
            </a:r>
            <a:r>
              <a:rPr lang="en-GB" sz="2000">
                <a:latin typeface="Garamond" panose="02020404030301010803" pitchFamily="18" charset="0"/>
              </a:rPr>
              <a:t>important thing that is going on; it is irradiated by the </a:t>
            </a:r>
            <a:r>
              <a:rPr lang="en-GB" sz="2000">
                <a:latin typeface="Garamond" panose="02020404030301010803" pitchFamily="18" charset="0"/>
              </a:rPr>
              <a:t>dramatic</a:t>
            </a:r>
            <a:r>
              <a:rPr lang="cs-CZ" sz="2000">
                <a:latin typeface="Garamond" panose="02020404030301010803" pitchFamily="18" charset="0"/>
              </a:rPr>
              <a:t> </a:t>
            </a:r>
            <a:r>
              <a:rPr lang="en-GB" sz="2000">
                <a:latin typeface="Garamond" panose="02020404030301010803" pitchFamily="18" charset="0"/>
              </a:rPr>
              <a:t>situation</a:t>
            </a:r>
            <a:r>
              <a:rPr lang="en-GB" sz="2000">
                <a:latin typeface="Garamond" panose="02020404030301010803" pitchFamily="18" charset="0"/>
              </a:rPr>
              <a:t>, and is merely, as it were, “the vehicle of the soul.”</a:t>
            </a:r>
          </a:p>
          <a:p>
            <a:pPr marL="363538"/>
            <a:r>
              <a:rPr lang="en-GB" sz="2000">
                <a:latin typeface="Garamond" panose="02020404030301010803" pitchFamily="18" charset="0"/>
              </a:rPr>
              <a:t>[This concrete passage] can seem on first reading to be </a:t>
            </a:r>
            <a:r>
              <a:rPr lang="en-GB" sz="2000">
                <a:latin typeface="Garamond" panose="02020404030301010803" pitchFamily="18" charset="0"/>
              </a:rPr>
              <a:t>both</a:t>
            </a:r>
            <a:r>
              <a:rPr lang="cs-CZ" sz="2000">
                <a:latin typeface="Garamond" panose="02020404030301010803" pitchFamily="18" charset="0"/>
              </a:rPr>
              <a:t> </a:t>
            </a:r>
            <a:r>
              <a:rPr lang="en-GB" sz="2000">
                <a:latin typeface="Garamond" panose="02020404030301010803" pitchFamily="18" charset="0"/>
              </a:rPr>
              <a:t>overwrought </a:t>
            </a:r>
            <a:r>
              <a:rPr lang="en-GB" sz="2000">
                <a:latin typeface="Garamond" panose="02020404030301010803" pitchFamily="18" charset="0"/>
              </a:rPr>
              <a:t>and overlong. In fact, it is one of the pitfalls of </a:t>
            </a:r>
            <a:r>
              <a:rPr lang="en-GB" sz="2000">
                <a:latin typeface="Garamond" panose="02020404030301010803" pitchFamily="18" charset="0"/>
              </a:rPr>
              <a:t>reading</a:t>
            </a:r>
            <a:r>
              <a:rPr lang="cs-CZ" sz="2000">
                <a:latin typeface="Garamond" panose="02020404030301010803" pitchFamily="18" charset="0"/>
              </a:rPr>
              <a:t> </a:t>
            </a:r>
            <a:r>
              <a:rPr lang="en-GB" sz="2000">
                <a:latin typeface="Garamond" panose="02020404030301010803" pitchFamily="18" charset="0"/>
              </a:rPr>
              <a:t>what </a:t>
            </a:r>
            <a:r>
              <a:rPr lang="en-GB" sz="2000">
                <a:latin typeface="Garamond" panose="02020404030301010803" pitchFamily="18" charset="0"/>
              </a:rPr>
              <a:t>is in essence a theatrical blueprint to lose the </a:t>
            </a:r>
            <a:r>
              <a:rPr lang="en-GB" sz="2000">
                <a:latin typeface="Garamond" panose="02020404030301010803" pitchFamily="18" charset="0"/>
              </a:rPr>
              <a:t>situation</a:t>
            </a:r>
            <a:r>
              <a:rPr lang="cs-CZ" sz="2000">
                <a:latin typeface="Garamond" panose="02020404030301010803" pitchFamily="18" charset="0"/>
              </a:rPr>
              <a:t> </a:t>
            </a:r>
            <a:r>
              <a:rPr lang="en-GB" sz="2000">
                <a:latin typeface="Garamond" panose="02020404030301010803" pitchFamily="18" charset="0"/>
              </a:rPr>
              <a:t>for </a:t>
            </a:r>
            <a:r>
              <a:rPr lang="en-GB" sz="2000">
                <a:latin typeface="Garamond" panose="02020404030301010803" pitchFamily="18" charset="0"/>
              </a:rPr>
              <a:t>the words. What has happened on stage [… Of that] </a:t>
            </a:r>
            <a:r>
              <a:rPr lang="en-GB" sz="2000">
                <a:latin typeface="Garamond" panose="02020404030301010803" pitchFamily="18" charset="0"/>
              </a:rPr>
              <a:t>Apprehension</a:t>
            </a:r>
            <a:r>
              <a:rPr lang="cs-CZ" sz="2000">
                <a:latin typeface="Garamond" panose="02020404030301010803" pitchFamily="18" charset="0"/>
              </a:rPr>
              <a:t> </a:t>
            </a:r>
            <a:r>
              <a:rPr lang="en-GB" sz="2000">
                <a:latin typeface="Garamond" panose="02020404030301010803" pitchFamily="18" charset="0"/>
              </a:rPr>
              <a:t>in </a:t>
            </a:r>
            <a:r>
              <a:rPr lang="en-GB" sz="2000">
                <a:latin typeface="Garamond" panose="02020404030301010803" pitchFamily="18" charset="0"/>
              </a:rPr>
              <a:t>the audience is immediate, and builds during [the character’s</a:t>
            </a:r>
            <a:r>
              <a:rPr lang="en-GB" sz="2000">
                <a:latin typeface="Garamond" panose="02020404030301010803" pitchFamily="18" charset="0"/>
              </a:rPr>
              <a:t>]</a:t>
            </a:r>
            <a:r>
              <a:rPr lang="cs-CZ" sz="2000">
                <a:latin typeface="Garamond" panose="02020404030301010803" pitchFamily="18" charset="0"/>
              </a:rPr>
              <a:t> </a:t>
            </a:r>
            <a:r>
              <a:rPr lang="en-GB" sz="2000">
                <a:latin typeface="Garamond" panose="02020404030301010803" pitchFamily="18" charset="0"/>
              </a:rPr>
              <a:t>speech</a:t>
            </a:r>
            <a:r>
              <a:rPr lang="en-GB" sz="2000">
                <a:latin typeface="Garamond" panose="02020404030301010803" pitchFamily="18" charset="0"/>
              </a:rPr>
              <a:t>, which is not dramatically the curious </a:t>
            </a:r>
            <a:r>
              <a:rPr lang="en-GB" sz="2000">
                <a:latin typeface="Garamond" panose="02020404030301010803" pitchFamily="18" charset="0"/>
              </a:rPr>
              <a:t>academic</a:t>
            </a:r>
            <a:r>
              <a:rPr lang="cs-CZ" sz="2000">
                <a:latin typeface="Garamond" panose="02020404030301010803" pitchFamily="18" charset="0"/>
              </a:rPr>
              <a:t> </a:t>
            </a:r>
            <a:r>
              <a:rPr lang="en-GB" sz="2000">
                <a:latin typeface="Garamond" panose="02020404030301010803" pitchFamily="18" charset="0"/>
              </a:rPr>
              <a:t>exercise </a:t>
            </a:r>
            <a:r>
              <a:rPr lang="en-GB" sz="2000">
                <a:latin typeface="Garamond" panose="02020404030301010803" pitchFamily="18" charset="0"/>
              </a:rPr>
              <a:t>it in part appears, but rather a device for tightening </a:t>
            </a:r>
            <a:r>
              <a:rPr lang="en-GB" sz="2000">
                <a:latin typeface="Garamond" panose="02020404030301010803" pitchFamily="18" charset="0"/>
              </a:rPr>
              <a:t>and</a:t>
            </a:r>
            <a:r>
              <a:rPr lang="cs-CZ" sz="2000">
                <a:latin typeface="Garamond" panose="02020404030301010803" pitchFamily="18" charset="0"/>
              </a:rPr>
              <a:t> </a:t>
            </a:r>
            <a:r>
              <a:rPr lang="en-GB" sz="2000">
                <a:latin typeface="Garamond" panose="02020404030301010803" pitchFamily="18" charset="0"/>
              </a:rPr>
              <a:t>tightening </a:t>
            </a:r>
            <a:r>
              <a:rPr lang="en-GB" sz="2000">
                <a:latin typeface="Garamond" panose="02020404030301010803" pitchFamily="18" charset="0"/>
              </a:rPr>
              <a:t>the fearful tension [of the situation…]. All he has </a:t>
            </a:r>
            <a:r>
              <a:rPr lang="en-GB" sz="2000">
                <a:latin typeface="Garamond" panose="02020404030301010803" pitchFamily="18" charset="0"/>
              </a:rPr>
              <a:t>are</a:t>
            </a:r>
            <a:r>
              <a:rPr lang="cs-CZ" sz="2000">
                <a:latin typeface="Garamond" panose="02020404030301010803" pitchFamily="18" charset="0"/>
              </a:rPr>
              <a:t> </a:t>
            </a:r>
            <a:r>
              <a:rPr lang="en-GB" sz="2000">
                <a:latin typeface="Garamond" panose="02020404030301010803" pitchFamily="18" charset="0"/>
              </a:rPr>
              <a:t>desperate</a:t>
            </a:r>
            <a:r>
              <a:rPr lang="en-GB" sz="2000">
                <a:latin typeface="Garamond" panose="02020404030301010803" pitchFamily="18" charset="0"/>
              </a:rPr>
              <a:t>, inadequate words. Again language has </a:t>
            </a:r>
            <a:r>
              <a:rPr lang="en-GB" sz="2000">
                <a:latin typeface="Garamond" panose="02020404030301010803" pitchFamily="18" charset="0"/>
              </a:rPr>
              <a:t>tremendous</a:t>
            </a:r>
            <a:r>
              <a:rPr lang="cs-CZ" sz="2000">
                <a:latin typeface="Garamond" panose="02020404030301010803" pitchFamily="18" charset="0"/>
              </a:rPr>
              <a:t> </a:t>
            </a:r>
            <a:r>
              <a:rPr lang="en-GB" sz="2000">
                <a:latin typeface="Garamond" panose="02020404030301010803" pitchFamily="18" charset="0"/>
              </a:rPr>
              <a:t>importance</a:t>
            </a:r>
            <a:r>
              <a:rPr lang="en-GB" sz="2000">
                <a:latin typeface="Garamond" panose="02020404030301010803" pitchFamily="18" charset="0"/>
              </a:rPr>
              <a:t>, and control of it is crucial, not for its own sake, </a:t>
            </a:r>
            <a:r>
              <a:rPr lang="en-GB" sz="2000">
                <a:latin typeface="Garamond" panose="02020404030301010803" pitchFamily="18" charset="0"/>
              </a:rPr>
              <a:t>but</a:t>
            </a:r>
            <a:r>
              <a:rPr lang="cs-CZ" sz="2000">
                <a:latin typeface="Garamond" panose="02020404030301010803" pitchFamily="18" charset="0"/>
              </a:rPr>
              <a:t> </a:t>
            </a:r>
            <a:r>
              <a:rPr lang="en-GB" sz="2000">
                <a:latin typeface="Garamond" panose="02020404030301010803" pitchFamily="18" charset="0"/>
              </a:rPr>
              <a:t>for </a:t>
            </a:r>
            <a:r>
              <a:rPr lang="en-GB" sz="2000">
                <a:latin typeface="Garamond" panose="02020404030301010803" pitchFamily="18" charset="0"/>
              </a:rPr>
              <a:t>the sake of what needs to be conveyed. (</a:t>
            </a:r>
            <a:r>
              <a:rPr lang="en-GB" sz="2000">
                <a:latin typeface="Garamond" panose="02020404030301010803" pitchFamily="18" charset="0"/>
              </a:rPr>
              <a:t>Rodriguez-Badendyck</a:t>
            </a:r>
            <a:r>
              <a:rPr lang="cs-CZ" sz="2000">
                <a:latin typeface="Garamond" panose="02020404030301010803" pitchFamily="18" charset="0"/>
              </a:rPr>
              <a:t> </a:t>
            </a:r>
            <a:r>
              <a:rPr lang="en-GB" sz="2000">
                <a:latin typeface="Garamond" panose="02020404030301010803" pitchFamily="18" charset="0"/>
              </a:rPr>
              <a:t>1985</a:t>
            </a:r>
            <a:r>
              <a:rPr lang="en-GB" sz="2000">
                <a:latin typeface="Garamond" panose="02020404030301010803" pitchFamily="18" charset="0"/>
              </a:rPr>
              <a:t>: 22)</a:t>
            </a:r>
          </a:p>
        </p:txBody>
      </p:sp>
    </p:spTree>
    <p:extLst>
      <p:ext uri="{BB962C8B-B14F-4D97-AF65-F5344CB8AC3E}">
        <p14:creationId xmlns:p14="http://schemas.microsoft.com/office/powerpoint/2010/main" val="2702395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07569" y="692697"/>
            <a:ext cx="7125113" cy="492427"/>
          </a:xfrm>
        </p:spPr>
        <p:txBody>
          <a:bodyPr>
            <a:normAutofit/>
          </a:bodyPr>
          <a:lstStyle/>
          <a:p>
            <a:pPr marL="457200" indent="-457200">
              <a:spcAft>
                <a:spcPts val="600"/>
              </a:spcAft>
            </a:pPr>
            <a:r>
              <a:rPr lang="cs-CZ" sz="2400">
                <a:latin typeface="Garamond" panose="02020404030301010803" pitchFamily="18" charset="0"/>
              </a:rPr>
              <a:t>Stage Criteria</a:t>
            </a:r>
            <a:endParaRPr lang="en-GB" sz="2400">
              <a:latin typeface="Garamond" panose="02020404030301010803" pitchFamily="18" charset="0"/>
            </a:endParaRPr>
          </a:p>
        </p:txBody>
      </p:sp>
      <p:sp>
        <p:nvSpPr>
          <p:cNvPr id="4" name="Obdélník 3"/>
          <p:cNvSpPr/>
          <p:nvPr/>
        </p:nvSpPr>
        <p:spPr>
          <a:xfrm>
            <a:off x="2207568" y="1196752"/>
            <a:ext cx="7635502" cy="5016758"/>
          </a:xfrm>
          <a:prstGeom prst="rect">
            <a:avLst/>
          </a:prstGeom>
        </p:spPr>
        <p:txBody>
          <a:bodyPr wrap="square">
            <a:spAutoFit/>
          </a:bodyPr>
          <a:lstStyle/>
          <a:p>
            <a:pPr marL="342900" indent="-342900">
              <a:spcAft>
                <a:spcPts val="600"/>
              </a:spcAft>
              <a:buFont typeface="Arial" panose="020B0604020202020204" pitchFamily="34" charset="0"/>
              <a:buChar char="•"/>
            </a:pPr>
            <a:r>
              <a:rPr lang="cs-CZ" sz="2400">
                <a:latin typeface="Garamond" panose="02020404030301010803" pitchFamily="18" charset="0"/>
              </a:rPr>
              <a:t>rhythmical structuring</a:t>
            </a:r>
            <a:r>
              <a:rPr lang="en-GB" sz="2400">
                <a:latin typeface="Garamond" panose="02020404030301010803" pitchFamily="18" charset="0"/>
              </a:rPr>
              <a:t>:</a:t>
            </a:r>
          </a:p>
          <a:p>
            <a:pPr marL="536575">
              <a:spcAft>
                <a:spcPts val="600"/>
              </a:spcAft>
            </a:pPr>
            <a:r>
              <a:rPr lang="en-GB" sz="2400">
                <a:latin typeface="Garamond" panose="02020404030301010803" pitchFamily="18" charset="0"/>
              </a:rPr>
              <a:t>(i) dynami</a:t>
            </a:r>
            <a:r>
              <a:rPr lang="cs-CZ" sz="2400">
                <a:latin typeface="Garamond" panose="02020404030301010803" pitchFamily="18" charset="0"/>
              </a:rPr>
              <a:t>cs of the speaches</a:t>
            </a:r>
          </a:p>
          <a:p>
            <a:pPr marL="536575">
              <a:spcAft>
                <a:spcPts val="600"/>
              </a:spcAft>
            </a:pPr>
            <a:r>
              <a:rPr lang="en-GB" sz="2400">
                <a:latin typeface="Garamond" panose="02020404030301010803" pitchFamily="18" charset="0"/>
              </a:rPr>
              <a:t>(ii) dynami</a:t>
            </a:r>
            <a:r>
              <a:rPr lang="cs-CZ" sz="2400">
                <a:latin typeface="Garamond" panose="02020404030301010803" pitchFamily="18" charset="0"/>
              </a:rPr>
              <a:t>cs of sequences (beats)</a:t>
            </a:r>
          </a:p>
          <a:p>
            <a:pPr marL="1262063"/>
            <a:r>
              <a:rPr lang="en-GB" sz="2000">
                <a:latin typeface="Garamond" panose="02020404030301010803" pitchFamily="18" charset="0"/>
              </a:rPr>
              <a:t>Ile rather be vnmannerly, then troublesome: </a:t>
            </a:r>
            <a:r>
              <a:rPr lang="en-GB" sz="2000" i="1">
                <a:latin typeface="Garamond" panose="02020404030301010803" pitchFamily="18" charset="0"/>
              </a:rPr>
              <a:t>you doe your selfe</a:t>
            </a:r>
          </a:p>
          <a:p>
            <a:pPr marL="1262063"/>
            <a:r>
              <a:rPr lang="en-GB" sz="2000" i="1">
                <a:latin typeface="Garamond" panose="02020404030301010803" pitchFamily="18" charset="0"/>
              </a:rPr>
              <a:t>wrong indeede-la</a:t>
            </a:r>
            <a:r>
              <a:rPr lang="en-GB" sz="2000">
                <a:latin typeface="Garamond" panose="02020404030301010803" pitchFamily="18" charset="0"/>
              </a:rPr>
              <a:t>. (</a:t>
            </a:r>
            <a:r>
              <a:rPr lang="en-GB" sz="2000" i="1">
                <a:latin typeface="Garamond" panose="02020404030301010803" pitchFamily="18" charset="0"/>
              </a:rPr>
              <a:t>MWW </a:t>
            </a:r>
            <a:r>
              <a:rPr lang="en-GB" sz="2000">
                <a:latin typeface="Garamond" panose="02020404030301010803" pitchFamily="18" charset="0"/>
              </a:rPr>
              <a:t>F1 1.1.292–293)</a:t>
            </a:r>
          </a:p>
          <a:p>
            <a:pPr marL="1262063"/>
            <a:r>
              <a:rPr lang="en-GB" sz="2000">
                <a:latin typeface="Garamond" panose="02020404030301010803" pitchFamily="18" charset="0"/>
              </a:rPr>
              <a:t>I </a:t>
            </a:r>
            <a:r>
              <a:rPr lang="en-GB" sz="2000">
                <a:latin typeface="Garamond" panose="02020404030301010803" pitchFamily="18" charset="0"/>
              </a:rPr>
              <a:t>pray you be gon: </a:t>
            </a:r>
            <a:r>
              <a:rPr lang="en-GB" sz="2000" i="1">
                <a:latin typeface="Garamond" panose="02020404030301010803" pitchFamily="18" charset="0"/>
              </a:rPr>
              <a:t>I will make an end of my dinner; ther’s Pippins</a:t>
            </a:r>
          </a:p>
          <a:p>
            <a:pPr marL="1262063"/>
            <a:r>
              <a:rPr lang="en-GB" sz="2000" i="1">
                <a:latin typeface="Garamond" panose="02020404030301010803" pitchFamily="18" charset="0"/>
              </a:rPr>
              <a:t>and Cheese to come</a:t>
            </a:r>
            <a:r>
              <a:rPr lang="en-GB" sz="2000">
                <a:latin typeface="Garamond" panose="02020404030301010803" pitchFamily="18" charset="0"/>
              </a:rPr>
              <a:t>. (</a:t>
            </a:r>
            <a:r>
              <a:rPr lang="en-GB" sz="2000" i="1">
                <a:latin typeface="Garamond" panose="02020404030301010803" pitchFamily="18" charset="0"/>
              </a:rPr>
              <a:t>MWW </a:t>
            </a:r>
            <a:r>
              <a:rPr lang="en-GB" sz="2000">
                <a:latin typeface="Garamond" panose="02020404030301010803" pitchFamily="18" charset="0"/>
              </a:rPr>
              <a:t>F1 1.2.12–13)</a:t>
            </a:r>
          </a:p>
          <a:p>
            <a:pPr marL="1262063"/>
            <a:r>
              <a:rPr lang="en-GB" sz="2000">
                <a:latin typeface="Garamond" panose="02020404030301010803" pitchFamily="18" charset="0"/>
              </a:rPr>
              <a:t>Thou </a:t>
            </a:r>
            <a:r>
              <a:rPr lang="en-GB" sz="2000">
                <a:latin typeface="Garamond" panose="02020404030301010803" pitchFamily="18" charset="0"/>
              </a:rPr>
              <a:t>art the Mars of Malecontents: </a:t>
            </a:r>
            <a:r>
              <a:rPr lang="en-GB" sz="2000" i="1">
                <a:latin typeface="Garamond" panose="02020404030301010803" pitchFamily="18" charset="0"/>
              </a:rPr>
              <a:t>I second thee: troope on</a:t>
            </a:r>
            <a:r>
              <a:rPr lang="en-GB" sz="2000">
                <a:latin typeface="Garamond" panose="02020404030301010803" pitchFamily="18" charset="0"/>
              </a:rPr>
              <a:t>.</a:t>
            </a:r>
          </a:p>
          <a:p>
            <a:pPr marL="1262063"/>
            <a:r>
              <a:rPr lang="en-GB" sz="2000">
                <a:latin typeface="Garamond" panose="02020404030301010803" pitchFamily="18" charset="0"/>
              </a:rPr>
              <a:t>(</a:t>
            </a:r>
            <a:r>
              <a:rPr lang="en-GB" sz="2000" i="1">
                <a:latin typeface="Garamond" panose="02020404030301010803" pitchFamily="18" charset="0"/>
              </a:rPr>
              <a:t>MWW </a:t>
            </a:r>
            <a:r>
              <a:rPr lang="en-GB" sz="2000">
                <a:latin typeface="Garamond" panose="02020404030301010803" pitchFamily="18" charset="0"/>
              </a:rPr>
              <a:t>F1 1.3.96–97)</a:t>
            </a:r>
          </a:p>
          <a:p>
            <a:pPr marL="1262063"/>
            <a:r>
              <a:rPr lang="en-GB" sz="2000">
                <a:latin typeface="Garamond" panose="02020404030301010803" pitchFamily="18" charset="0"/>
              </a:rPr>
              <a:t>Fare-well </a:t>
            </a:r>
            <a:r>
              <a:rPr lang="en-GB" sz="2000">
                <a:latin typeface="Garamond" panose="02020404030301010803" pitchFamily="18" charset="0"/>
              </a:rPr>
              <a:t>to your Worship: truely an honest Gentleman: but</a:t>
            </a:r>
          </a:p>
          <a:p>
            <a:pPr marL="1262063"/>
            <a:r>
              <a:rPr lang="en-GB" sz="2000">
                <a:latin typeface="Garamond" panose="02020404030301010803" pitchFamily="18" charset="0"/>
              </a:rPr>
              <a:t>Anne loues him not: for I know Ans minde as well as another</a:t>
            </a:r>
          </a:p>
          <a:p>
            <a:pPr marL="1262063"/>
            <a:r>
              <a:rPr lang="en-GB" sz="2000">
                <a:latin typeface="Garamond" panose="02020404030301010803" pitchFamily="18" charset="0"/>
              </a:rPr>
              <a:t>do’s: </a:t>
            </a:r>
            <a:r>
              <a:rPr lang="en-GB" sz="2000" i="1">
                <a:latin typeface="Garamond" panose="02020404030301010803" pitchFamily="18" charset="0"/>
              </a:rPr>
              <a:t>out vpon’t: what haue I forgot</a:t>
            </a:r>
            <a:r>
              <a:rPr lang="en-GB" sz="2000">
                <a:latin typeface="Garamond" panose="02020404030301010803" pitchFamily="18" charset="0"/>
              </a:rPr>
              <a:t>. (</a:t>
            </a:r>
            <a:r>
              <a:rPr lang="en-GB" sz="2000" i="1">
                <a:latin typeface="Garamond" panose="02020404030301010803" pitchFamily="18" charset="0"/>
              </a:rPr>
              <a:t>MWW </a:t>
            </a:r>
            <a:r>
              <a:rPr lang="en-GB" sz="2000">
                <a:latin typeface="Garamond" panose="02020404030301010803" pitchFamily="18" charset="0"/>
              </a:rPr>
              <a:t>F1 1.4.158–160)</a:t>
            </a:r>
            <a:endParaRPr lang="cs-CZ" sz="2400">
              <a:latin typeface="Garamond" panose="02020404030301010803" pitchFamily="18" charset="0"/>
            </a:endParaRPr>
          </a:p>
          <a:p>
            <a:pPr marL="536575">
              <a:spcAft>
                <a:spcPts val="600"/>
              </a:spcAft>
            </a:pPr>
            <a:r>
              <a:rPr lang="en-GB" sz="2400">
                <a:latin typeface="Garamond" panose="02020404030301010803" pitchFamily="18" charset="0"/>
              </a:rPr>
              <a:t>(iii) </a:t>
            </a:r>
            <a:r>
              <a:rPr lang="cs-CZ" sz="2400">
                <a:latin typeface="Garamond" panose="02020404030301010803" pitchFamily="18" charset="0"/>
              </a:rPr>
              <a:t>character dynamics</a:t>
            </a:r>
            <a:endParaRPr lang="en-GB" sz="2400">
              <a:latin typeface="Garamond" panose="02020404030301010803" pitchFamily="18" charset="0"/>
            </a:endParaRPr>
          </a:p>
          <a:p>
            <a:pPr marL="536575">
              <a:spcAft>
                <a:spcPts val="600"/>
              </a:spcAft>
            </a:pPr>
            <a:r>
              <a:rPr lang="en-GB" sz="2400">
                <a:latin typeface="Garamond" panose="02020404030301010803" pitchFamily="18" charset="0"/>
              </a:rPr>
              <a:t>(iv) </a:t>
            </a:r>
            <a:r>
              <a:rPr lang="cs-CZ" sz="2400">
                <a:latin typeface="Garamond" panose="02020404030301010803" pitchFamily="18" charset="0"/>
              </a:rPr>
              <a:t>interaction </a:t>
            </a:r>
            <a:r>
              <a:rPr lang="en-GB" sz="2400">
                <a:latin typeface="Garamond" panose="02020404030301010803" pitchFamily="18" charset="0"/>
              </a:rPr>
              <a:t>dynami</a:t>
            </a:r>
            <a:r>
              <a:rPr lang="cs-CZ" sz="2400">
                <a:latin typeface="Garamond" panose="02020404030301010803" pitchFamily="18" charset="0"/>
              </a:rPr>
              <a:t>cs</a:t>
            </a:r>
            <a:endParaRPr lang="en-GB" sz="2400">
              <a:latin typeface="Garamond" panose="02020404030301010803" pitchFamily="18" charset="0"/>
            </a:endParaRPr>
          </a:p>
        </p:txBody>
      </p:sp>
    </p:spTree>
    <p:extLst>
      <p:ext uri="{BB962C8B-B14F-4D97-AF65-F5344CB8AC3E}">
        <p14:creationId xmlns:p14="http://schemas.microsoft.com/office/powerpoint/2010/main" val="89068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1544</Words>
  <Application>Microsoft Office PowerPoint</Application>
  <PresentationFormat>Širokoúhlá obrazovka</PresentationFormat>
  <Paragraphs>118</Paragraphs>
  <Slides>18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Arial</vt:lpstr>
      <vt:lpstr>Calibri</vt:lpstr>
      <vt:lpstr>Calibri Light</vt:lpstr>
      <vt:lpstr>Garamond</vt:lpstr>
      <vt:lpstr>Georgia</vt:lpstr>
      <vt:lpstr>Motiv Office</vt:lpstr>
      <vt:lpstr>Prezentace aplikace PowerPoint</vt:lpstr>
      <vt:lpstr>Prezentace aplikace PowerPoint</vt:lpstr>
      <vt:lpstr>Prezentace aplikace PowerPoint</vt:lpstr>
      <vt:lpstr>Translation Criteria</vt:lpstr>
      <vt:lpstr>Actorly Criteria</vt:lpstr>
      <vt:lpstr>Actorly Criteria</vt:lpstr>
      <vt:lpstr>Stage Criteria</vt:lpstr>
      <vt:lpstr>Stage Criteria</vt:lpstr>
      <vt:lpstr>Stage Criteria</vt:lpstr>
      <vt:lpstr>Stage Criteria</vt:lpstr>
      <vt:lpstr>The Translator’s Task</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FFMU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Pavel Drábek</dc:creator>
  <cp:lastModifiedBy>Pavel Drábek</cp:lastModifiedBy>
  <cp:revision>38</cp:revision>
  <dcterms:created xsi:type="dcterms:W3CDTF">2018-04-03T08:21:28Z</dcterms:created>
  <dcterms:modified xsi:type="dcterms:W3CDTF">2018-04-05T08:47:38Z</dcterms:modified>
</cp:coreProperties>
</file>