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257" r:id="rId3"/>
    <p:sldId id="258" r:id="rId4"/>
    <p:sldId id="264" r:id="rId5"/>
    <p:sldId id="265" r:id="rId6"/>
    <p:sldId id="259" r:id="rId7"/>
    <p:sldId id="267" r:id="rId8"/>
    <p:sldId id="266" r:id="rId9"/>
    <p:sldId id="268" r:id="rId10"/>
    <p:sldId id="269" r:id="rId11"/>
    <p:sldId id="270" r:id="rId12"/>
    <p:sldId id="263" r:id="rId13"/>
    <p:sldId id="260" r:id="rId14"/>
    <p:sldId id="271" r:id="rId15"/>
    <p:sldId id="261" r:id="rId16"/>
    <p:sldId id="279" r:id="rId17"/>
    <p:sldId id="280" r:id="rId18"/>
    <p:sldId id="262" r:id="rId19"/>
    <p:sldId id="282" r:id="rId20"/>
    <p:sldId id="283" r:id="rId21"/>
    <p:sldId id="272" r:id="rId22"/>
    <p:sldId id="285" r:id="rId23"/>
    <p:sldId id="284" r:id="rId24"/>
    <p:sldId id="273" r:id="rId25"/>
    <p:sldId id="286" r:id="rId26"/>
    <p:sldId id="289" r:id="rId27"/>
    <p:sldId id="288" r:id="rId28"/>
    <p:sldId id="291" r:id="rId29"/>
    <p:sldId id="292" r:id="rId30"/>
    <p:sldId id="275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8" r:id="rId40"/>
    <p:sldId id="303" r:id="rId41"/>
    <p:sldId id="304" r:id="rId42"/>
    <p:sldId id="305" r:id="rId43"/>
    <p:sldId id="306" r:id="rId4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5000" autoAdjust="0"/>
  </p:normalViewPr>
  <p:slideViewPr>
    <p:cSldViewPr>
      <p:cViewPr varScale="1">
        <p:scale>
          <a:sx n="88" d="100"/>
          <a:sy n="8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1B42B-F7FE-4527-8409-36EC43543BA0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4941-6533-44D6-BF42-21C92FA7B2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4941-6533-44D6-BF42-21C92FA7B215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27.3.2018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fld id="{83840506-29D7-438E-B8A5-CFA8F90992B4}" type="datetimeFigureOut">
              <a:rPr lang="cs-CZ" smtClean="0"/>
              <a:pPr/>
              <a:t>27.3.2018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584776" cy="228180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/>
              <a:t>Historický vývoj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Funkce a kompetence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Státní oblastní archivy v Čechách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728191"/>
          </a:xfrm>
        </p:spPr>
        <p:txBody>
          <a:bodyPr/>
          <a:lstStyle/>
          <a:p>
            <a:r>
              <a:rPr lang="cs-CZ" dirty="0"/>
              <a:t>Státní oblastní archivy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https://www.czso.cz/documents/11288/26886771/2005uc.jpg/cee79a6d-7668-4114-be37-7215dd985cbb?version=1.1&amp;t=142556343456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931224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správní úřady, řízené přímo ministerstvem</a:t>
            </a:r>
          </a:p>
          <a:p>
            <a:r>
              <a:rPr lang="cs-CZ" dirty="0"/>
              <a:t>organizační složky státu</a:t>
            </a:r>
          </a:p>
          <a:p>
            <a:r>
              <a:rPr lang="cs-CZ" dirty="0"/>
              <a:t>vnitřní organizační jednotku tvoří okresní archivy, uvedené v příloze č. 4 zákona č. 499/2004 Sb.</a:t>
            </a:r>
          </a:p>
          <a:p>
            <a:r>
              <a:rPr lang="cs-CZ" dirty="0"/>
              <a:t>správní obvody vymezeny územím krajů od 1. ledna 2000:</a:t>
            </a:r>
          </a:p>
          <a:p>
            <a:pPr lvl="1"/>
            <a:r>
              <a:rPr lang="cs-CZ" dirty="0"/>
              <a:t>Státní oblastní archiv v Praze</a:t>
            </a:r>
          </a:p>
          <a:p>
            <a:pPr lvl="2"/>
            <a:r>
              <a:rPr lang="cs-CZ" dirty="0"/>
              <a:t>Středočeský kraj a území hlavního města Prahy</a:t>
            </a:r>
          </a:p>
          <a:p>
            <a:pPr lvl="1"/>
            <a:r>
              <a:rPr lang="cs-CZ" dirty="0"/>
              <a:t>Státní oblastní archiv v Třeboni </a:t>
            </a:r>
          </a:p>
          <a:p>
            <a:pPr lvl="2"/>
            <a:r>
              <a:rPr lang="cs-CZ" dirty="0"/>
              <a:t>Jihočeský kraj</a:t>
            </a:r>
          </a:p>
          <a:p>
            <a:pPr lvl="1"/>
            <a:r>
              <a:rPr lang="cs-CZ" dirty="0"/>
              <a:t>Státní oblastní archiv v Plzni </a:t>
            </a:r>
          </a:p>
          <a:p>
            <a:pPr lvl="2"/>
            <a:r>
              <a:rPr lang="cs-CZ" dirty="0"/>
              <a:t>Karlovarský a Plzeňský kraj</a:t>
            </a:r>
          </a:p>
          <a:p>
            <a:pPr lvl="1"/>
            <a:r>
              <a:rPr lang="cs-CZ" dirty="0"/>
              <a:t>Státní oblastní archiv v Litoměřicích </a:t>
            </a:r>
          </a:p>
          <a:p>
            <a:pPr lvl="2"/>
            <a:r>
              <a:rPr lang="cs-CZ" dirty="0"/>
              <a:t>Liberecký a Ústecký kraj</a:t>
            </a:r>
          </a:p>
          <a:p>
            <a:pPr lvl="1"/>
            <a:r>
              <a:rPr lang="cs-CZ" dirty="0"/>
              <a:t>Státní oblastní archiv v </a:t>
            </a:r>
            <a:r>
              <a:rPr lang="cs-CZ" dirty="0" err="1"/>
              <a:t>Zámrsku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Královéhradecký a Pardubický kraj</a:t>
            </a:r>
          </a:p>
          <a:p>
            <a:pPr lvl="1"/>
            <a:r>
              <a:rPr lang="cs-CZ" dirty="0"/>
              <a:t>Zemský archiv v Opavě </a:t>
            </a:r>
          </a:p>
          <a:p>
            <a:pPr lvl="2"/>
            <a:r>
              <a:rPr lang="cs-CZ" dirty="0"/>
              <a:t>Moravskoslezský a Olomoucký kraj</a:t>
            </a:r>
          </a:p>
          <a:p>
            <a:pPr lvl="1"/>
            <a:r>
              <a:rPr lang="cs-CZ" dirty="0"/>
              <a:t>Moravský zemský archiv v Brně </a:t>
            </a:r>
          </a:p>
          <a:p>
            <a:pPr lvl="2"/>
            <a:r>
              <a:rPr lang="cs-CZ" dirty="0"/>
              <a:t>Jihomoravský kraj, Vysočina a Zlínský kraj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pa-kraje-img" descr="vyberte kraj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720080"/>
          </a:xfrm>
        </p:spPr>
        <p:txBody>
          <a:bodyPr>
            <a:noAutofit/>
          </a:bodyPr>
          <a:lstStyle/>
          <a:p>
            <a:r>
              <a:rPr lang="cs-CZ" sz="3500" b="1" dirty="0"/>
              <a:t>Státní oblastní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772400" cy="5832648"/>
          </a:xfrm>
        </p:spPr>
        <p:txBody>
          <a:bodyPr>
            <a:noAutofit/>
          </a:bodyPr>
          <a:lstStyle/>
          <a:p>
            <a:r>
              <a:rPr lang="cs-CZ" sz="1600" b="1" dirty="0"/>
              <a:t>kontroluje výkon spisové služby </a:t>
            </a:r>
          </a:p>
          <a:p>
            <a:pPr lvl="1"/>
            <a:r>
              <a:rPr lang="cs-CZ" sz="16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600" dirty="0"/>
              <a:t>u orgánů územních samosprávných celků, organizačních složek, příspěvkových organizací a jiných právnických osob</a:t>
            </a:r>
          </a:p>
          <a:p>
            <a:pPr lvl="1"/>
            <a:r>
              <a:rPr lang="cs-CZ" sz="1600" dirty="0"/>
              <a:t>u státních podniků, vysokých škol, </a:t>
            </a:r>
            <a:r>
              <a:rPr lang="cs-CZ" sz="1600" dirty="0" err="1"/>
              <a:t>škol</a:t>
            </a:r>
            <a:r>
              <a:rPr lang="cs-CZ" sz="1600" dirty="0"/>
              <a:t> a právnických osob zřízených zákonem s výjimkou těch u kterých tuto činnost vykonává Národní archiv, a těch, které si zřídily specializované archivy</a:t>
            </a:r>
          </a:p>
          <a:p>
            <a:r>
              <a:rPr lang="cs-CZ" sz="1600" b="1" dirty="0"/>
              <a:t>provádí výběr archiválií</a:t>
            </a:r>
          </a:p>
          <a:p>
            <a:pPr lvl="1"/>
            <a:r>
              <a:rPr lang="cs-CZ" sz="1600" dirty="0"/>
              <a:t>ve skartačním řízení a mimo skartační řízení u všech výše uvedených původců</a:t>
            </a:r>
          </a:p>
          <a:p>
            <a:pPr lvl="1"/>
            <a:r>
              <a:rPr lang="cs-CZ" sz="1600" dirty="0"/>
              <a:t>mimo skartační řízení </a:t>
            </a:r>
          </a:p>
          <a:p>
            <a:pPr lvl="2"/>
            <a:r>
              <a:rPr lang="cs-CZ" sz="1300" dirty="0"/>
              <a:t>u zřizovatelů soukromých archivů, podnikatelů zapsaných v obchodním rejstříku, u politických stran, politických hnutí, občanských sdružení, odborových organizací apod.</a:t>
            </a:r>
          </a:p>
          <a:p>
            <a:pPr lvl="2"/>
            <a:r>
              <a:rPr lang="cs-CZ" sz="1300" dirty="0"/>
              <a:t>u dokumentů nabídnutých ČR darem nebo ke koupi a u dokumentů nalezených nebo u dokumentů vlastníků, kteří o to požádají</a:t>
            </a:r>
          </a:p>
          <a:p>
            <a:r>
              <a:rPr lang="cs-CZ" sz="1600" b="1" dirty="0"/>
              <a:t>rozhoduje o podání badatele</a:t>
            </a:r>
          </a:p>
          <a:p>
            <a:r>
              <a:rPr lang="cs-CZ" sz="1600" b="1" dirty="0"/>
              <a:t>ukládá sankce</a:t>
            </a:r>
          </a:p>
          <a:p>
            <a:r>
              <a:rPr lang="cs-CZ" sz="1600" b="1" dirty="0"/>
              <a:t>umožňuje za podmínek stanovených v zákoně nahlížet do uložených archiválií</a:t>
            </a:r>
          </a:p>
          <a:p>
            <a:r>
              <a:rPr lang="cs-CZ" sz="1600" b="1" dirty="0"/>
              <a:t>vede příslušnou evidenci archiválií podle zákona</a:t>
            </a:r>
          </a:p>
          <a:p>
            <a:pPr lvl="1"/>
            <a:endParaRPr lang="cs-CZ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b="1" dirty="0"/>
              <a:t>Státní oblastní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5040560"/>
          </a:xfrm>
        </p:spPr>
        <p:txBody>
          <a:bodyPr>
            <a:normAutofit fontScale="55000" lnSpcReduction="20000"/>
          </a:bodyPr>
          <a:lstStyle/>
          <a:p>
            <a:r>
              <a:rPr lang="cs-CZ" sz="4000" b="1" dirty="0"/>
              <a:t>v oblasti péče o archiválie</a:t>
            </a:r>
          </a:p>
          <a:p>
            <a:pPr lvl="1"/>
            <a:r>
              <a:rPr lang="cs-CZ" sz="3500" dirty="0"/>
              <a:t>pečuje o archiválie převzaté od původců</a:t>
            </a:r>
          </a:p>
          <a:p>
            <a:pPr lvl="1"/>
            <a:r>
              <a:rPr lang="cs-CZ" sz="3500" dirty="0"/>
              <a:t>poskytuje vlastníkům archiválií bezplatné odborné informační a poradenské služby</a:t>
            </a:r>
          </a:p>
          <a:p>
            <a:pPr lvl="1"/>
            <a:r>
              <a:rPr lang="cs-CZ" sz="3500" dirty="0"/>
              <a:t>plní úkoly oblastního a okresního vědeckovýzkumného pracoviště na úseku archivnictví, pomocných věd historických a regionální historie, přičemž spolupracuje s ostatními archivy a rozvíjí styky s vědeckými, kulturními, školskými a dalšími institucemi za účelem výměny zkušeností v odborných otázkách, ve vědeckém bádání a kulturně výchovném, hospodářském a vlastivědném využívání archiválií</a:t>
            </a:r>
          </a:p>
          <a:p>
            <a:pPr lvl="1"/>
            <a:r>
              <a:rPr lang="cs-CZ" sz="3500" dirty="0"/>
              <a:t>vyhledává v uložených archiváliích dokumenty pro potřeby správních úřadů a ostatních organizačních složek státu, orgánů samosprávných celků, právnických a fyzických osob, pořizuje výpisy, opisy a kopie</a:t>
            </a:r>
          </a:p>
          <a:p>
            <a:pPr lvl="1"/>
            <a:r>
              <a:rPr lang="cs-CZ" sz="3500" dirty="0"/>
              <a:t>vykonává vydavatelskou a publikační činnost v oboru archivnictví a spisové služby, dějin správy, pomocných věd historických a historie</a:t>
            </a:r>
          </a:p>
          <a:p>
            <a:pPr lvl="1"/>
            <a:r>
              <a:rPr lang="cs-CZ" sz="3500" dirty="0"/>
              <a:t>provádí inventuru archiválií vyhlášenou ministerstvem</a:t>
            </a:r>
          </a:p>
          <a:p>
            <a:pPr lvl="1"/>
            <a:r>
              <a:rPr lang="cs-CZ" sz="3500" dirty="0"/>
              <a:t>provádí konzervaci a restaurování archiválií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>
            <a:normAutofit/>
          </a:bodyPr>
          <a:lstStyle/>
          <a:p>
            <a:r>
              <a:rPr lang="cs-CZ" b="1" dirty="0"/>
              <a:t>Státní oblastní archiv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51520" y="5157192"/>
            <a:ext cx="4608512" cy="1512168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Středočeský kraj a území hlavního města Prahy</a:t>
            </a:r>
          </a:p>
          <a:p>
            <a:r>
              <a:rPr lang="cs-CZ" dirty="0"/>
              <a:t>www.</a:t>
            </a:r>
            <a:r>
              <a:rPr lang="cs-CZ" dirty="0" err="1"/>
              <a:t>soapraha.cz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1412776"/>
            <a:ext cx="3610744" cy="1440160"/>
          </a:xfrm>
        </p:spPr>
        <p:txBody>
          <a:bodyPr/>
          <a:lstStyle/>
          <a:p>
            <a:r>
              <a:rPr lang="cs-CZ" dirty="0"/>
              <a:t>Archivní 4, Praha 4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24 019 archivních souborů 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79 289,51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bm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vyber_z_map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838938" cy="4032448"/>
          </a:xfrm>
        </p:spPr>
      </p:pic>
      <p:pic>
        <p:nvPicPr>
          <p:cNvPr id="9" name="Zástupný symbol pro obsah 8" descr="soa Praha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140967"/>
            <a:ext cx="4076200" cy="337193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/>
              <a:t>Státní</a:t>
            </a:r>
            <a:r>
              <a:rPr lang="cs-CZ" b="1" dirty="0"/>
              <a:t> </a:t>
            </a:r>
            <a:r>
              <a:rPr lang="cs-CZ" dirty="0"/>
              <a:t>oblastní archiv v Praze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5472608"/>
          </a:xfrm>
        </p:spPr>
        <p:txBody>
          <a:bodyPr>
            <a:normAutofit fontScale="77500" lnSpcReduction="20000"/>
          </a:bodyPr>
          <a:lstStyle/>
          <a:p>
            <a:r>
              <a:rPr lang="cs-CZ" sz="3200" b="1" dirty="0"/>
              <a:t>Krajský archiv Pražského kraje </a:t>
            </a:r>
            <a:endParaRPr lang="cs-CZ" sz="3200" dirty="0"/>
          </a:p>
          <a:p>
            <a:pPr lvl="1"/>
            <a:r>
              <a:rPr lang="cs-CZ" sz="2500" dirty="0"/>
              <a:t>vznik v roce 1951 s depozitářem v Kutné Hoře</a:t>
            </a:r>
          </a:p>
          <a:p>
            <a:pPr lvl="1"/>
            <a:r>
              <a:rPr lang="cs-CZ" sz="2500" dirty="0"/>
              <a:t>počátky obtížné, chyběly ukládací prostory a základní archivní pracoviště</a:t>
            </a:r>
          </a:p>
          <a:p>
            <a:r>
              <a:rPr lang="cs-CZ" sz="3200" b="1" dirty="0"/>
              <a:t>Státní archiv v Praze </a:t>
            </a:r>
            <a:r>
              <a:rPr lang="cs-CZ" sz="3200" dirty="0"/>
              <a:t>(od roku 1954)</a:t>
            </a:r>
          </a:p>
          <a:p>
            <a:pPr lvl="1"/>
            <a:r>
              <a:rPr lang="cs-CZ" sz="2500" dirty="0"/>
              <a:t>podřízen Krajské správě MV</a:t>
            </a:r>
          </a:p>
          <a:p>
            <a:pPr lvl="1"/>
            <a:r>
              <a:rPr lang="cs-CZ" sz="2500" dirty="0"/>
              <a:t>v roce 1956 pověřen péčí o zrušené </a:t>
            </a:r>
            <a:r>
              <a:rPr lang="cs-CZ" sz="2500" dirty="0" err="1"/>
              <a:t>zemědelsko</a:t>
            </a:r>
            <a:r>
              <a:rPr lang="cs-CZ" sz="2500" dirty="0"/>
              <a:t>-lesnické archivy v Buštěhradě, Hořovicích, Kácově, na Konopišti, na Křivoklátě a připojeny depozitáře v Brandýse nad Labem, </a:t>
            </a:r>
            <a:r>
              <a:rPr lang="cs-CZ" sz="2500" dirty="0" err="1"/>
              <a:t>Ctěnicích</a:t>
            </a:r>
            <a:r>
              <a:rPr lang="cs-CZ" sz="2500" dirty="0"/>
              <a:t>, v Českém Brodě, na Karlštejně, ve Zbraslavi a v Poděbradech</a:t>
            </a:r>
          </a:p>
          <a:p>
            <a:pPr lvl="1"/>
            <a:r>
              <a:rPr lang="cs-CZ" sz="2500" dirty="0"/>
              <a:t>za padesát let archiv vystřídal 40 depozitářů na různých místech v Praze a okolí</a:t>
            </a:r>
          </a:p>
          <a:p>
            <a:pPr lvl="1"/>
            <a:r>
              <a:rPr lang="cs-CZ" sz="2500" dirty="0"/>
              <a:t>v roce 1960 získán objekt bývalého chorobince na Karlově v Praze, stal se centrálou na příštích 42 let</a:t>
            </a:r>
          </a:p>
          <a:p>
            <a:r>
              <a:rPr lang="cs-CZ" sz="3200" b="1" dirty="0"/>
              <a:t>Státní oblastní archiv v Praze </a:t>
            </a:r>
            <a:r>
              <a:rPr lang="cs-CZ" sz="3200" dirty="0"/>
              <a:t>(od roku 1974)</a:t>
            </a:r>
          </a:p>
          <a:p>
            <a:pPr lvl="1"/>
            <a:r>
              <a:rPr lang="cs-CZ" sz="2500" dirty="0"/>
              <a:t>v 90. letech 20. století získal SOA Praha umístění v Archivním areálu</a:t>
            </a:r>
          </a:p>
          <a:p>
            <a:pPr lvl="1"/>
            <a:r>
              <a:rPr lang="cs-CZ" sz="2500" dirty="0"/>
              <a:t>od roku 2002 sídlí na </a:t>
            </a:r>
            <a:r>
              <a:rPr lang="cs-CZ" sz="2500" dirty="0" err="1"/>
              <a:t>Chodovci</a:t>
            </a:r>
            <a:endParaRPr lang="cs-CZ" sz="2500" dirty="0"/>
          </a:p>
          <a:p>
            <a:pPr lvl="2"/>
            <a:r>
              <a:rPr lang="cs-CZ" sz="2300" dirty="0"/>
              <a:t>12 okresních archivů Středočeského kraje</a:t>
            </a:r>
          </a:p>
          <a:p>
            <a:pPr lvl="1"/>
            <a:endParaRPr lang="cs-CZ" sz="2700" dirty="0"/>
          </a:p>
          <a:p>
            <a:endParaRPr lang="cs-CZ" sz="2900" dirty="0"/>
          </a:p>
          <a:p>
            <a:pPr lvl="1"/>
            <a:endParaRPr lang="cs-CZ" sz="27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/>
              <a:t>Státní oblastní archiv v Praze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5184576"/>
          </a:xfrm>
        </p:spPr>
        <p:txBody>
          <a:bodyPr>
            <a:normAutofit fontScale="47500" lnSpcReduction="20000"/>
          </a:bodyPr>
          <a:lstStyle/>
          <a:p>
            <a:r>
              <a:rPr lang="cs-CZ" sz="4200" b="1" dirty="0"/>
              <a:t>struktura archivu</a:t>
            </a:r>
          </a:p>
          <a:p>
            <a:pPr lvl="1"/>
            <a:r>
              <a:rPr lang="cs-CZ" sz="4000" dirty="0"/>
              <a:t>I. Oddělení fondů veřejné správy  </a:t>
            </a:r>
          </a:p>
          <a:p>
            <a:pPr lvl="1"/>
            <a:r>
              <a:rPr lang="cs-CZ" sz="4000" dirty="0"/>
              <a:t>II. Oddělení zemědělsko-lesnických a osobních fondů </a:t>
            </a:r>
          </a:p>
          <a:p>
            <a:pPr lvl="1"/>
            <a:r>
              <a:rPr lang="cs-CZ" sz="4000" dirty="0"/>
              <a:t>III. Oddělení fondů hospodářských subjektů </a:t>
            </a:r>
          </a:p>
          <a:p>
            <a:pPr lvl="1"/>
            <a:r>
              <a:rPr lang="cs-CZ" sz="4000" dirty="0"/>
              <a:t>IV. Oddělení využívání archiválií a evidence Národního archivního dědictví </a:t>
            </a:r>
          </a:p>
          <a:p>
            <a:pPr lvl="1"/>
            <a:r>
              <a:rPr lang="cs-CZ" sz="4000" dirty="0"/>
              <a:t>V. Ekonomické oddělení    </a:t>
            </a:r>
          </a:p>
          <a:p>
            <a:pPr lvl="1"/>
            <a:r>
              <a:rPr lang="cs-CZ" sz="4000" dirty="0"/>
              <a:t>VI. Oddělení péče o fyzický stav archiválií</a:t>
            </a:r>
          </a:p>
          <a:p>
            <a:r>
              <a:rPr lang="cs-CZ" sz="4200" b="1" dirty="0"/>
              <a:t>pečuje o archiválie od roku 1166 do současnosti</a:t>
            </a:r>
          </a:p>
          <a:p>
            <a:pPr lvl="1"/>
            <a:r>
              <a:rPr lang="cs-CZ" sz="4000" dirty="0"/>
              <a:t>z činnosti krajských orgánů, institucí a úřadů státní a finanční správy, báňských úřadů a justičních orgánů</a:t>
            </a:r>
          </a:p>
          <a:p>
            <a:pPr lvl="1"/>
            <a:r>
              <a:rPr lang="cs-CZ" sz="4000" dirty="0"/>
              <a:t>archivy šlechtických rodů a jejich velkostatků ve středních Čechách</a:t>
            </a:r>
          </a:p>
          <a:p>
            <a:pPr lvl="1"/>
            <a:r>
              <a:rPr lang="cs-CZ" sz="4000" dirty="0"/>
              <a:t>fondy ekonomického charakteru vzniklé z činnosti velkých podniků a peněžních ústavů z Prahy i z průmyslové středočeské oblasti</a:t>
            </a:r>
          </a:p>
          <a:p>
            <a:r>
              <a:rPr lang="cs-CZ" sz="4200" b="1" dirty="0"/>
              <a:t>vydává Středočeský sborník historický a regionální monografie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>
            <a:normAutofit/>
          </a:bodyPr>
          <a:lstStyle/>
          <a:p>
            <a:r>
              <a:rPr lang="cs-CZ" b="1" dirty="0"/>
              <a:t>Státní oblastní archiv v Třeboni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5733256"/>
            <a:ext cx="4392488" cy="864096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Jihočeský kraj</a:t>
            </a:r>
          </a:p>
          <a:p>
            <a:r>
              <a:rPr lang="cs-CZ" dirty="0"/>
              <a:t>www.</a:t>
            </a:r>
            <a:r>
              <a:rPr lang="cs-CZ" dirty="0" err="1"/>
              <a:t>ceskearchivy.cz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248472" cy="1800200"/>
          </a:xfrm>
        </p:spPr>
        <p:txBody>
          <a:bodyPr/>
          <a:lstStyle/>
          <a:p>
            <a:r>
              <a:rPr lang="sv-SE" dirty="0"/>
              <a:t>Husova 143</a:t>
            </a:r>
            <a:r>
              <a:rPr lang="cs-CZ" dirty="0"/>
              <a:t>, </a:t>
            </a:r>
            <a:r>
              <a:rPr lang="sv-SE" dirty="0"/>
              <a:t>Třeboň</a:t>
            </a:r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14 566 archivních souborů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51 175,61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bm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8" name="Zástupný symbol pro obsah 7" descr="soa třebo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536503" cy="4032448"/>
          </a:xfrm>
        </p:spPr>
      </p:pic>
      <p:pic>
        <p:nvPicPr>
          <p:cNvPr id="9" name="Zástupný symbol pro obsah 8" descr="soatřebon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355976" cy="29523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/>
              <a:t>Státní oblastní archiv v Třeboni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920880" cy="540060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rožmberský rodový archiv</a:t>
            </a:r>
          </a:p>
          <a:p>
            <a:pPr lvl="1"/>
            <a:r>
              <a:rPr lang="cs-CZ" dirty="0"/>
              <a:t>v roce 1602 přesunut z Českého Krumlova do Třeboně 	základ pozdějšího SOA</a:t>
            </a:r>
          </a:p>
          <a:p>
            <a:pPr lvl="1"/>
            <a:r>
              <a:rPr lang="cs-CZ" dirty="0"/>
              <a:t>významným archivářem byl Václav </a:t>
            </a:r>
            <a:r>
              <a:rPr lang="cs-CZ" dirty="0" err="1"/>
              <a:t>Březan</a:t>
            </a:r>
            <a:r>
              <a:rPr lang="cs-CZ" dirty="0"/>
              <a:t>, pak spravují archiv </a:t>
            </a:r>
            <a:r>
              <a:rPr lang="cs-CZ" dirty="0" err="1"/>
              <a:t>Schwarzenberkové</a:t>
            </a:r>
            <a:endParaRPr lang="cs-CZ" dirty="0"/>
          </a:p>
          <a:p>
            <a:pPr lvl="1"/>
            <a:r>
              <a:rPr lang="cs-CZ" dirty="0"/>
              <a:t>od roku 1947 zemědělsko-lesnickým archivem</a:t>
            </a:r>
          </a:p>
          <a:p>
            <a:r>
              <a:rPr lang="cs-CZ" b="1" dirty="0"/>
              <a:t>krajský depozitář Archivu ministerstva vnitra </a:t>
            </a:r>
          </a:p>
          <a:p>
            <a:pPr>
              <a:buNone/>
            </a:pPr>
            <a:r>
              <a:rPr lang="cs-CZ" b="1" dirty="0"/>
              <a:t>	</a:t>
            </a:r>
            <a:r>
              <a:rPr lang="cs-CZ" dirty="0"/>
              <a:t>(1948 v Třeboni)</a:t>
            </a:r>
          </a:p>
          <a:p>
            <a:r>
              <a:rPr lang="cs-CZ" b="1" dirty="0"/>
              <a:t>Krajský archiv Českobudějovického kraje </a:t>
            </a:r>
            <a:r>
              <a:rPr lang="cs-CZ" dirty="0"/>
              <a:t>(od roku 1949)</a:t>
            </a:r>
          </a:p>
          <a:p>
            <a:r>
              <a:rPr lang="cs-CZ" b="1" dirty="0"/>
              <a:t>Státní archiv v Třeboni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k němu připojeny zemědělsko-lesnické archivy v Třeboni, Českém Krumlově, na Orlíku a v Jindřichově Hradci</a:t>
            </a:r>
          </a:p>
          <a:p>
            <a:r>
              <a:rPr lang="cs-CZ" b="1" dirty="0"/>
              <a:t>Státní oblastní archiv v Třeboni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sídlí v Třeboni na zámku</a:t>
            </a:r>
          </a:p>
          <a:p>
            <a:pPr lvl="2"/>
            <a:r>
              <a:rPr lang="cs-CZ" dirty="0"/>
              <a:t>v roce 2014 archiválie přesunuty do západního traktu bývalého Augustiniánského kláštera z důvodu jejich ochrany</a:t>
            </a:r>
          </a:p>
          <a:p>
            <a:pPr lvl="2"/>
            <a:r>
              <a:rPr lang="cs-CZ" dirty="0"/>
              <a:t>7 okresních archivů Jihočeského kraje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1115616" y="191683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/>
              <a:t>Státní oblastní archivy (SOA)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Praze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Třeboni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Plzni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Litoměřicích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Zemský archiv v Opavě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Moravský zemský archiv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Státní oblastní archiv v Třeboni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sz="quarter" idx="1"/>
          </p:nvPr>
        </p:nvSpPr>
        <p:spPr>
          <a:xfrm>
            <a:off x="4860032" y="1340768"/>
            <a:ext cx="4104456" cy="5256584"/>
          </a:xfrm>
        </p:spPr>
        <p:txBody>
          <a:bodyPr>
            <a:normAutofit fontScale="92500"/>
          </a:bodyPr>
          <a:lstStyle/>
          <a:p>
            <a:r>
              <a:rPr lang="cs-CZ" dirty="0"/>
              <a:t>Centrální oddělení</a:t>
            </a:r>
          </a:p>
          <a:p>
            <a:pPr lvl="1"/>
            <a:r>
              <a:rPr lang="cs-CZ" dirty="0"/>
              <a:t>Ekonomicko-provozní odbor</a:t>
            </a:r>
          </a:p>
          <a:p>
            <a:pPr lvl="1"/>
            <a:r>
              <a:rPr lang="cs-CZ" dirty="0"/>
              <a:t>Oddělení pro zpřístupňování a evidenci NAD</a:t>
            </a:r>
          </a:p>
          <a:p>
            <a:pPr lvl="1"/>
            <a:r>
              <a:rPr lang="cs-CZ" dirty="0"/>
              <a:t>Oddělení ICT a digitalizace</a:t>
            </a:r>
          </a:p>
          <a:p>
            <a:pPr lvl="1"/>
            <a:r>
              <a:rPr lang="cs-CZ" dirty="0"/>
              <a:t>Oddělení ochrany a péče o NAD</a:t>
            </a:r>
          </a:p>
          <a:p>
            <a:pPr lvl="1"/>
            <a:r>
              <a:rPr lang="cs-CZ" dirty="0"/>
              <a:t>Archivní oddělení</a:t>
            </a:r>
          </a:p>
          <a:p>
            <a:pPr lvl="2"/>
            <a:r>
              <a:rPr lang="cs-CZ" dirty="0"/>
              <a:t>Oddělení České Budějovice</a:t>
            </a:r>
          </a:p>
          <a:p>
            <a:pPr lvl="2"/>
            <a:r>
              <a:rPr lang="cs-CZ" dirty="0"/>
              <a:t>Oddělení Český Krumlov</a:t>
            </a:r>
          </a:p>
          <a:p>
            <a:pPr lvl="2"/>
            <a:r>
              <a:rPr lang="cs-CZ" dirty="0"/>
              <a:t>Oddělení Jindřichův Hradec</a:t>
            </a:r>
          </a:p>
          <a:p>
            <a:pPr lvl="2"/>
            <a:r>
              <a:rPr lang="cs-CZ" dirty="0"/>
              <a:t>Oddělení Třeboň</a:t>
            </a:r>
          </a:p>
          <a:p>
            <a:endParaRPr lang="cs-CZ" dirty="0"/>
          </a:p>
        </p:txBody>
      </p:sp>
      <p:pic>
        <p:nvPicPr>
          <p:cNvPr id="1028" name="Obrázek 0" descr="bu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2619375" cy="2219325"/>
          </a:xfrm>
          <a:prstGeom prst="rect">
            <a:avLst/>
          </a:prstGeom>
          <a:noFill/>
        </p:spPr>
      </p:pic>
      <p:pic>
        <p:nvPicPr>
          <p:cNvPr id="1027" name="Obrázek 1" descr="k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647950" cy="2076450"/>
          </a:xfrm>
          <a:prstGeom prst="rect">
            <a:avLst/>
          </a:prstGeom>
          <a:noFill/>
        </p:spPr>
      </p:pic>
      <p:pic>
        <p:nvPicPr>
          <p:cNvPr id="1026" name="Obrázek 2" descr="arch.o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619375" cy="2047875"/>
          </a:xfrm>
          <a:prstGeom prst="rect">
            <a:avLst/>
          </a:prstGeom>
          <a:noFill/>
        </p:spPr>
      </p:pic>
      <p:pic>
        <p:nvPicPr>
          <p:cNvPr id="1025" name="Obrázek 3" descr="soatřeb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05064"/>
            <a:ext cx="2647950" cy="174307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Plzni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51520" y="5517232"/>
            <a:ext cx="4032448" cy="1008112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Karlovarský a Plzeňský kraj</a:t>
            </a:r>
          </a:p>
          <a:p>
            <a:r>
              <a:rPr lang="cs-CZ" dirty="0"/>
              <a:t>www.</a:t>
            </a:r>
            <a:r>
              <a:rPr lang="cs-CZ" dirty="0" err="1"/>
              <a:t>soaplzen.cz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3419872" y="836712"/>
            <a:ext cx="5266928" cy="2232248"/>
          </a:xfrm>
        </p:spPr>
        <p:txBody>
          <a:bodyPr/>
          <a:lstStyle/>
          <a:p>
            <a:r>
              <a:rPr lang="cs-CZ" dirty="0"/>
              <a:t>Sedláčkova 44, Plzeň – centrála</a:t>
            </a:r>
          </a:p>
          <a:p>
            <a:r>
              <a:rPr lang="cs-CZ" dirty="0"/>
              <a:t>Klášter u Nepomuka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15 816 archivních souborů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53 641,18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bm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 descr="mapa_plze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024336" cy="3890146"/>
          </a:xfrm>
        </p:spPr>
      </p:pic>
      <p:pic>
        <p:nvPicPr>
          <p:cNvPr id="10" name="Zástupný symbol pro obsah 9" descr="fil_6426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4138865" cy="2754485"/>
          </a:xfrm>
        </p:spPr>
      </p:pic>
      <p:pic>
        <p:nvPicPr>
          <p:cNvPr id="11" name="Zástupný symbol pro obsah 8" descr="klaster_2014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458" y="5013176"/>
            <a:ext cx="4474655" cy="165618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krajský archivní depozitář </a:t>
            </a:r>
            <a:r>
              <a:rPr lang="cs-CZ" dirty="0"/>
              <a:t>(krajská archivní úschovna)</a:t>
            </a:r>
          </a:p>
          <a:p>
            <a:pPr lvl="1"/>
            <a:r>
              <a:rPr lang="cs-CZ" dirty="0"/>
              <a:t> v roce 1948 vytvořen v cisterciáckém konventu v </a:t>
            </a:r>
            <a:r>
              <a:rPr lang="cs-CZ" dirty="0" err="1"/>
              <a:t>Plasích</a:t>
            </a:r>
            <a:endParaRPr lang="cs-CZ" dirty="0"/>
          </a:p>
          <a:p>
            <a:r>
              <a:rPr lang="cs-CZ" b="1" dirty="0"/>
              <a:t>Krajský archiv v Plzni </a:t>
            </a:r>
            <a:r>
              <a:rPr lang="cs-CZ" dirty="0"/>
              <a:t>(od roku 1951)</a:t>
            </a:r>
          </a:p>
          <a:p>
            <a:r>
              <a:rPr lang="cs-CZ" b="1" dirty="0"/>
              <a:t>Státní archiv v Plzni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letech 1955–1956 přestěhován do Plzně</a:t>
            </a:r>
          </a:p>
          <a:p>
            <a:pPr lvl="2"/>
            <a:r>
              <a:rPr lang="cs-CZ" dirty="0"/>
              <a:t>do budovy bývalé věznice plzeňského krajského soudu </a:t>
            </a:r>
          </a:p>
          <a:p>
            <a:pPr lvl="1"/>
            <a:r>
              <a:rPr lang="cs-CZ" dirty="0"/>
              <a:t>v roce 1956 připojen zemědělsko-lesnický archiv v Horšovském Týně</a:t>
            </a:r>
          </a:p>
          <a:p>
            <a:pPr lvl="1"/>
            <a:r>
              <a:rPr lang="cs-CZ" dirty="0"/>
              <a:t>v roce 1960 připojen Státní archiv v Kadani</a:t>
            </a:r>
          </a:p>
          <a:p>
            <a:pPr lvl="2"/>
            <a:r>
              <a:rPr lang="cs-CZ" dirty="0"/>
              <a:t>vznikl v roce 1951 jako Krajský archiv Karlovarského kraje, původně v Lokti, pak přestěhován do Kadaně </a:t>
            </a:r>
          </a:p>
          <a:p>
            <a:pPr lvl="2"/>
            <a:r>
              <a:rPr lang="cs-CZ" dirty="0"/>
              <a:t>v roce 1956 do něj přešel zemědělsko-lesnický archiv v Klášterci nad Ohří</a:t>
            </a:r>
          </a:p>
          <a:p>
            <a:pPr lvl="1"/>
            <a:r>
              <a:rPr lang="cs-CZ" dirty="0"/>
              <a:t>v 60. letech 20. století zakoupeny tři objekty ve Žluticích</a:t>
            </a:r>
          </a:p>
          <a:p>
            <a:pPr lvl="2"/>
            <a:r>
              <a:rPr lang="cs-CZ" dirty="0"/>
              <a:t>bývalé ubytovny dělníků při výstavbě přehrady – provizorium vydrželo až do roku 2006</a:t>
            </a:r>
          </a:p>
          <a:p>
            <a:r>
              <a:rPr lang="cs-CZ" b="1" dirty="0"/>
              <a:t>Státní oblastní archiv v Plzni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2006–2009 získány prostory v Klášteře u Nepomuka, postupně sem přemístěny archiválie ze Žlutic </a:t>
            </a:r>
          </a:p>
          <a:p>
            <a:pPr lvl="2"/>
            <a:r>
              <a:rPr lang="cs-CZ" dirty="0"/>
              <a:t>dnes 3. a 5. oddělení</a:t>
            </a:r>
          </a:p>
          <a:p>
            <a:pPr lvl="3"/>
            <a:r>
              <a:rPr lang="cs-CZ" dirty="0"/>
              <a:t>archiv společnosti Škoda Plzeň (1802–2009)</a:t>
            </a:r>
          </a:p>
          <a:p>
            <a:pPr lvl="4"/>
            <a:r>
              <a:rPr lang="cs-CZ" dirty="0"/>
              <a:t>od roku 2012 součást 1. oddělení, studovna v Klášteře u Nepomuka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Státní oblastní archiv v Plzni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struktura archivu</a:t>
            </a:r>
          </a:p>
          <a:p>
            <a:pPr lvl="1"/>
            <a:r>
              <a:rPr lang="cs-CZ" dirty="0"/>
              <a:t>1. oddělení (fondy krajské a oblastní správy a samosprávy a osobní fondy)</a:t>
            </a:r>
          </a:p>
          <a:p>
            <a:pPr lvl="1"/>
            <a:r>
              <a:rPr lang="cs-CZ" dirty="0"/>
              <a:t>2. oddělení (ekonomicko-správní)</a:t>
            </a:r>
          </a:p>
          <a:p>
            <a:pPr lvl="1"/>
            <a:r>
              <a:rPr lang="cs-CZ" dirty="0"/>
              <a:t>3. oddělení (fondy podnikatelských a hospodářských subjektů)</a:t>
            </a:r>
          </a:p>
          <a:p>
            <a:pPr lvl="1"/>
            <a:r>
              <a:rPr lang="cs-CZ" dirty="0"/>
              <a:t>4. oddělení (archivních služeb a ICT)</a:t>
            </a:r>
          </a:p>
          <a:p>
            <a:pPr lvl="1"/>
            <a:r>
              <a:rPr lang="cs-CZ" dirty="0"/>
              <a:t>5. oddělení (zemědělsko-lesnické fondy a sbírky)</a:t>
            </a:r>
          </a:p>
          <a:p>
            <a:r>
              <a:rPr lang="cs-CZ" dirty="0"/>
              <a:t>9 okresních archivů Karlovarského a Plzeňského kraje</a:t>
            </a:r>
          </a:p>
          <a:p>
            <a:r>
              <a:rPr lang="cs-CZ" dirty="0"/>
              <a:t>vydává sborník Západočeské archivy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Litoměřicích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4437112"/>
            <a:ext cx="3456384" cy="1224136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000" dirty="0">
                <a:solidFill>
                  <a:schemeClr val="tx2"/>
                </a:solidFill>
              </a:rPr>
              <a:t>Liberecký a Ústecký kraj</a:t>
            </a:r>
          </a:p>
          <a:p>
            <a:r>
              <a:rPr lang="cs-CZ" dirty="0"/>
              <a:t>www.</a:t>
            </a:r>
            <a:r>
              <a:rPr lang="cs-CZ" dirty="0" err="1"/>
              <a:t>soalitomerice.cz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3635896" y="1052736"/>
            <a:ext cx="5328592" cy="1800200"/>
          </a:xfrm>
        </p:spPr>
        <p:txBody>
          <a:bodyPr/>
          <a:lstStyle/>
          <a:p>
            <a:r>
              <a:rPr lang="cs-CZ" dirty="0"/>
              <a:t>Krajská 1, Litoměřice – centrála</a:t>
            </a:r>
          </a:p>
          <a:p>
            <a:r>
              <a:rPr lang="cs-CZ" dirty="0"/>
              <a:t>Kamýcká ul., Litoměřice</a:t>
            </a:r>
          </a:p>
          <a:p>
            <a:r>
              <a:rPr lang="cs-CZ" dirty="0">
                <a:solidFill>
                  <a:schemeClr val="tx2"/>
                </a:solidFill>
              </a:rPr>
              <a:t>16 457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50 740,71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" name="Zástupný symbol pro obsah 9" descr="mapa_soa l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209" y="1412776"/>
            <a:ext cx="3551817" cy="3312368"/>
          </a:xfrm>
        </p:spPr>
      </p:pic>
      <p:pic>
        <p:nvPicPr>
          <p:cNvPr id="8" name="Zástupný symbol pro obsah 7" descr="soal_0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852936"/>
            <a:ext cx="3494506" cy="2376264"/>
          </a:xfrm>
        </p:spPr>
      </p:pic>
      <p:pic>
        <p:nvPicPr>
          <p:cNvPr id="9" name="Zástupný symbol pro obsah 8" descr="kamyc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653136"/>
            <a:ext cx="2952328" cy="204249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1" name="Zástupný symbol pro obsah 12" descr="libere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484784"/>
            <a:ext cx="1558512" cy="108012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2" name="Zástupný symbol pro obsah 14" descr="ústec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80728"/>
            <a:ext cx="1512167" cy="1308509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3" name="Šipka dolů 12"/>
          <p:cNvSpPr/>
          <p:nvPr/>
        </p:nvSpPr>
        <p:spPr>
          <a:xfrm>
            <a:off x="899592" y="2132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4" name="Šipka dolů 13"/>
          <p:cNvSpPr/>
          <p:nvPr/>
        </p:nvSpPr>
        <p:spPr>
          <a:xfrm rot="2519499">
            <a:off x="1641547" y="2165182"/>
            <a:ext cx="288032" cy="406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oblastní archiv v Litoměřicích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53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krajský depozitář Archivu ministerstva vnitra </a:t>
            </a:r>
            <a:r>
              <a:rPr lang="cs-CZ" dirty="0"/>
              <a:t>v Litoměřicích (od roku 1948)</a:t>
            </a:r>
          </a:p>
          <a:p>
            <a:r>
              <a:rPr lang="cs-CZ" b="1" dirty="0"/>
              <a:t>Krajský archiv Litoměřice </a:t>
            </a:r>
            <a:r>
              <a:rPr lang="cs-CZ" dirty="0"/>
              <a:t>(od roku 1950)</a:t>
            </a:r>
          </a:p>
          <a:p>
            <a:r>
              <a:rPr lang="cs-CZ" b="1" dirty="0"/>
              <a:t>Státní archiv v Litoměřicích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připojeny zemědělsko-lesnické archivy v Děčíně, Libochovicích, Pátku nad Ohří, ve Frýdlantu v Čechách</a:t>
            </a:r>
          </a:p>
          <a:p>
            <a:pPr lvl="1"/>
            <a:r>
              <a:rPr lang="cs-CZ" dirty="0"/>
              <a:t>v roce 1960 připojen Státní archiv v Jablonci nad Nisou </a:t>
            </a:r>
          </a:p>
          <a:p>
            <a:pPr lvl="2"/>
            <a:r>
              <a:rPr lang="cs-CZ" dirty="0"/>
              <a:t>vznikl v roce 1951 jako Krajský archiv Libereckého kraje, původně v Liberci, pak přestěhován do Jablonce nad Nisou</a:t>
            </a:r>
          </a:p>
          <a:p>
            <a:r>
              <a:rPr lang="cs-CZ" b="1" dirty="0"/>
              <a:t>Státní oblastní archiv v Litoměřicích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v 90. letech získána pro archivní účely budova podnikového archivu Severočeských hnědouhelných dolů (SHD) v Mostě</a:t>
            </a:r>
          </a:p>
          <a:p>
            <a:pPr lvl="1"/>
            <a:r>
              <a:rPr lang="cs-CZ" dirty="0"/>
              <a:t>do roku 2010 užívány prostory zámku v </a:t>
            </a:r>
            <a:r>
              <a:rPr lang="cs-CZ" dirty="0" err="1"/>
              <a:t>Žitenicích</a:t>
            </a:r>
            <a:r>
              <a:rPr lang="cs-CZ" dirty="0"/>
              <a:t>, poté fondy přestěhovány do nově rekonstruované budovy kasáren v Kamýcké ulici v Litoměřicích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oblastní archiv v Litoměřicích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4032448" cy="5184576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Struktura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Útvar ředitele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Odbor provozně ekonomický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metodiky, kontroly, výběru archiválií a evidence NAD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správy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využívání a ochrany NAD</a:t>
            </a:r>
          </a:p>
          <a:p>
            <a:pPr>
              <a:buFont typeface="Arial" pitchFamily="34" charset="0"/>
              <a:buChar char="•"/>
            </a:pPr>
            <a:r>
              <a:rPr lang="cs-CZ" sz="3000" dirty="0"/>
              <a:t> vydává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Porta </a:t>
            </a:r>
            <a:r>
              <a:rPr lang="cs-CZ" sz="2400" dirty="0" err="1"/>
              <a:t>Bohemica</a:t>
            </a:r>
            <a:r>
              <a:rPr lang="cs-CZ" sz="2400" dirty="0"/>
              <a:t>. Sborník historických prací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err="1"/>
              <a:t>Fontes</a:t>
            </a:r>
            <a:r>
              <a:rPr lang="cs-CZ" sz="2400" dirty="0"/>
              <a:t> </a:t>
            </a:r>
            <a:r>
              <a:rPr lang="cs-CZ" sz="2400" dirty="0" err="1"/>
              <a:t>Nissae</a:t>
            </a:r>
            <a:r>
              <a:rPr lang="cs-CZ" sz="2400" dirty="0"/>
              <a:t>. Prameny Nisy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Z Českého ráje a Podkrkonoší. Vlastivědná ročenka</a:t>
            </a:r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283968" y="1412776"/>
            <a:ext cx="468052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10 okresních archivů </a:t>
            </a:r>
          </a:p>
          <a:p>
            <a:r>
              <a:rPr lang="cs-CZ" dirty="0"/>
              <a:t>pobočka Děčín – Podmokly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Most – </a:t>
            </a:r>
            <a:r>
              <a:rPr lang="cs-CZ" dirty="0" err="1"/>
              <a:t>Velebudice</a:t>
            </a:r>
            <a:endParaRPr lang="cs-CZ" dirty="0"/>
          </a:p>
        </p:txBody>
      </p:sp>
      <p:pic>
        <p:nvPicPr>
          <p:cNvPr id="6" name="Zástupný symbol pro obsah 3" descr="soal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420888"/>
            <a:ext cx="3096344" cy="2105514"/>
          </a:xfrm>
          <a:prstGeom prst="rect">
            <a:avLst/>
          </a:prstGeom>
        </p:spPr>
      </p:pic>
      <p:pic>
        <p:nvPicPr>
          <p:cNvPr id="9" name="Zástupný symbol pro obsah 3" descr="soalmost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05064"/>
            <a:ext cx="28575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7355160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</a:t>
            </a:r>
            <a:r>
              <a:rPr lang="cs-CZ" b="1" dirty="0" err="1"/>
              <a:t>Zámrsku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4941168"/>
            <a:ext cx="4536504" cy="1368152"/>
          </a:xfrm>
        </p:spPr>
        <p:txBody>
          <a:bodyPr/>
          <a:lstStyle/>
          <a:p>
            <a:endParaRPr lang="cs-CZ" dirty="0"/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500" dirty="0">
                <a:solidFill>
                  <a:schemeClr val="tx2"/>
                </a:solidFill>
              </a:rPr>
              <a:t>Královéhradecký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500" dirty="0">
                <a:solidFill>
                  <a:schemeClr val="tx2"/>
                </a:solidFill>
              </a:rPr>
              <a:t>a Pardubický kraj</a:t>
            </a:r>
          </a:p>
          <a:p>
            <a:r>
              <a:rPr lang="cs-CZ" dirty="0"/>
              <a:t>www.</a:t>
            </a:r>
            <a:r>
              <a:rPr lang="cs-CZ" dirty="0" err="1"/>
              <a:t>vychodoceskearchivy.cz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644008" y="1772816"/>
            <a:ext cx="4042792" cy="1584176"/>
          </a:xfrm>
        </p:spPr>
        <p:txBody>
          <a:bodyPr/>
          <a:lstStyle/>
          <a:p>
            <a:r>
              <a:rPr lang="cs-CZ" dirty="0" err="1"/>
              <a:t>Zámrsk</a:t>
            </a:r>
            <a:r>
              <a:rPr lang="cs-CZ" dirty="0"/>
              <a:t> 1, </a:t>
            </a:r>
            <a:r>
              <a:rPr lang="cs-CZ" dirty="0" err="1"/>
              <a:t>Zámrsk</a:t>
            </a: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25 336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68 572,37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3" name="Zástupný symbol pro obsah 12" descr="SOA-Zámrsk132-300x213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7" y="3645024"/>
            <a:ext cx="4248472" cy="3016416"/>
          </a:xfrm>
        </p:spPr>
      </p:pic>
      <p:pic>
        <p:nvPicPr>
          <p:cNvPr id="12" name="Zástupný symbol pro obsah 11" descr="zámrs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44824"/>
            <a:ext cx="4541363" cy="2880320"/>
          </a:xfrm>
        </p:spPr>
      </p:pic>
      <p:pic>
        <p:nvPicPr>
          <p:cNvPr id="7" name="Zástupný symbol pro obsah 8" descr="hradec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1944216" cy="1505497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9" name="Zástupný symbol pro obsah 10" descr="pardubi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1" y="3501009"/>
            <a:ext cx="1872208" cy="122049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0" name="Šipka doleva 9"/>
          <p:cNvSpPr/>
          <p:nvPr/>
        </p:nvSpPr>
        <p:spPr>
          <a:xfrm rot="3435255">
            <a:off x="1993863" y="2334738"/>
            <a:ext cx="46604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1" name="Šipka doprava 10"/>
          <p:cNvSpPr/>
          <p:nvPr/>
        </p:nvSpPr>
        <p:spPr>
          <a:xfrm rot="4170295">
            <a:off x="2598898" y="328345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Státní archiv v </a:t>
            </a:r>
            <a:r>
              <a:rPr lang="cs-CZ" b="1" dirty="0" err="1"/>
              <a:t>Zámrsku</a:t>
            </a:r>
            <a:r>
              <a:rPr lang="cs-CZ" b="1" dirty="0"/>
              <a:t> </a:t>
            </a:r>
          </a:p>
          <a:p>
            <a:r>
              <a:rPr lang="cs-CZ" dirty="0"/>
              <a:t>vznikl v roce 1960 sloučením Státních archivů v Kuksu a Novém </a:t>
            </a:r>
            <a:r>
              <a:rPr lang="cs-CZ" dirty="0" err="1"/>
              <a:t>Studenci</a:t>
            </a:r>
            <a:endParaRPr lang="cs-CZ" dirty="0"/>
          </a:p>
          <a:p>
            <a:pPr lvl="1"/>
            <a:r>
              <a:rPr lang="cs-CZ" dirty="0"/>
              <a:t>Státní archiv v Kuksu </a:t>
            </a:r>
          </a:p>
          <a:p>
            <a:pPr lvl="2"/>
            <a:r>
              <a:rPr lang="cs-CZ" dirty="0"/>
              <a:t>od roku 1949 archivem kraje Hradeckého</a:t>
            </a:r>
          </a:p>
          <a:p>
            <a:pPr lvl="2"/>
            <a:r>
              <a:rPr lang="cs-CZ" dirty="0"/>
              <a:t>v roce 1956 připojeny zemědělsko-lesnické archivy v Náchodě, Chlumci nad Cidlinou (pobočky v Jilemnici a Poděbradech), v Jičíně a v Opočně</a:t>
            </a:r>
          </a:p>
          <a:p>
            <a:pPr lvl="1"/>
            <a:r>
              <a:rPr lang="cs-CZ" dirty="0"/>
              <a:t>Státní archiv v Novém </a:t>
            </a:r>
            <a:r>
              <a:rPr lang="cs-CZ" dirty="0" err="1"/>
              <a:t>Studenci</a:t>
            </a:r>
            <a:endParaRPr lang="cs-CZ" dirty="0"/>
          </a:p>
          <a:p>
            <a:pPr lvl="2"/>
            <a:r>
              <a:rPr lang="cs-CZ" dirty="0"/>
              <a:t>od roku 1949 archivem Pardubického kraje ve </a:t>
            </a:r>
            <a:r>
              <a:rPr lang="cs-CZ" dirty="0" err="1"/>
              <a:t>Zdechovicích</a:t>
            </a:r>
            <a:r>
              <a:rPr lang="cs-CZ" dirty="0"/>
              <a:t> u Přelouče</a:t>
            </a:r>
          </a:p>
          <a:p>
            <a:pPr lvl="2"/>
            <a:r>
              <a:rPr lang="cs-CZ" dirty="0"/>
              <a:t>od roku 1951 přestěhován do Nového Studence u </a:t>
            </a:r>
            <a:r>
              <a:rPr lang="cs-CZ" dirty="0" err="1"/>
              <a:t>Chotěboře</a:t>
            </a:r>
            <a:r>
              <a:rPr lang="cs-CZ" dirty="0"/>
              <a:t> s depozitářem v Pardubicích</a:t>
            </a:r>
          </a:p>
          <a:p>
            <a:pPr lvl="2"/>
            <a:r>
              <a:rPr lang="cs-CZ" dirty="0"/>
              <a:t>v roce 1956 připojeny zemědělsko-lesnický archiv ve Žlebech</a:t>
            </a:r>
          </a:p>
          <a:p>
            <a:r>
              <a:rPr lang="cs-CZ" b="1" dirty="0"/>
              <a:t>Státní oblastní archiv v Zámrsku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postupné umístění všech archivních souborů v </a:t>
            </a:r>
            <a:r>
              <a:rPr lang="cs-CZ" dirty="0" err="1"/>
              <a:t>Zámrsku</a:t>
            </a:r>
            <a:endParaRPr lang="cs-CZ" dirty="0"/>
          </a:p>
          <a:p>
            <a:pPr lvl="2"/>
            <a:r>
              <a:rPr lang="cs-CZ" dirty="0"/>
              <a:t>budova zámku, předtím Nápravně výchovný ústav ministerstva vnitra</a:t>
            </a:r>
          </a:p>
          <a:p>
            <a:pPr lvl="2"/>
            <a:r>
              <a:rPr lang="cs-CZ" dirty="0"/>
              <a:t>rozsáhlá adaptace celého areálu až v 90. letech 20. století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struktura archivu</a:t>
            </a:r>
          </a:p>
          <a:p>
            <a:pPr lvl="1"/>
            <a:r>
              <a:rPr lang="cs-CZ" dirty="0"/>
              <a:t>Ředitelství</a:t>
            </a:r>
          </a:p>
          <a:p>
            <a:pPr lvl="1"/>
            <a:r>
              <a:rPr lang="cs-CZ" dirty="0"/>
              <a:t>Oddělení správy a zpracování archivních fondů a sbírek </a:t>
            </a:r>
            <a:r>
              <a:rPr lang="cs-CZ" dirty="0" err="1"/>
              <a:t>Zámrsk</a:t>
            </a:r>
            <a:endParaRPr lang="cs-CZ" dirty="0"/>
          </a:p>
          <a:p>
            <a:pPr lvl="1"/>
            <a:r>
              <a:rPr lang="cs-CZ" dirty="0"/>
              <a:t>Oddělení ochrany, využívání a evidence Národního archivního dědictví </a:t>
            </a:r>
            <a:r>
              <a:rPr lang="cs-CZ" dirty="0" err="1"/>
              <a:t>Zámrsk</a:t>
            </a:r>
            <a:endParaRPr lang="cs-CZ" dirty="0"/>
          </a:p>
          <a:p>
            <a:pPr lvl="1"/>
            <a:r>
              <a:rPr lang="cs-CZ" dirty="0"/>
              <a:t>Ekonomicko-provozní oddělení Pardubice</a:t>
            </a:r>
          </a:p>
          <a:p>
            <a:pPr lvl="1"/>
            <a:r>
              <a:rPr lang="cs-CZ" dirty="0"/>
              <a:t>Oddělení archivní metodiky, </a:t>
            </a:r>
            <a:r>
              <a:rPr lang="cs-CZ" dirty="0" err="1"/>
              <a:t>předarchivní</a:t>
            </a:r>
            <a:r>
              <a:rPr lang="cs-CZ" dirty="0"/>
              <a:t> péče a správy podnikových fondů Hradec Králové</a:t>
            </a:r>
          </a:p>
          <a:p>
            <a:pPr lvl="1"/>
            <a:r>
              <a:rPr lang="cs-CZ" dirty="0"/>
              <a:t>Odloučený depozitář </a:t>
            </a:r>
            <a:r>
              <a:rPr lang="cs-CZ" dirty="0" err="1"/>
              <a:t>Hostovlice</a:t>
            </a:r>
            <a:r>
              <a:rPr lang="cs-CZ" dirty="0"/>
              <a:t> u Čáslavě</a:t>
            </a:r>
          </a:p>
          <a:p>
            <a:r>
              <a:rPr lang="cs-CZ" dirty="0"/>
              <a:t>9 okresních archivů</a:t>
            </a:r>
          </a:p>
          <a:p>
            <a:r>
              <a:rPr lang="cs-CZ" dirty="0"/>
              <a:t>vydává Sborník prací východočeských archivů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působnost SOA </a:t>
            </a:r>
          </a:p>
          <a:p>
            <a:pPr lvl="1"/>
            <a:r>
              <a:rPr lang="cs-CZ" dirty="0"/>
              <a:t>obvykle shodné s územím jednotlivých krajů</a:t>
            </a:r>
          </a:p>
          <a:p>
            <a:pPr lvl="1"/>
            <a:r>
              <a:rPr lang="cs-CZ" dirty="0"/>
              <a:t>uchovávají archiválie vzniklé z činnosti </a:t>
            </a:r>
          </a:p>
          <a:p>
            <a:pPr lvl="2"/>
            <a:r>
              <a:rPr lang="cs-CZ" dirty="0"/>
              <a:t>krajských a oblastních orgánů, organizací, orgánů nacistické okupační správy, dobrovolných organizací, správy státních i soukromých velkostatků (včetně rodinných archiválií původních vlastníků), národních výborů a jejich zařízení, družstevních organizací, podniků státních lesů, církevních institucí, aj.</a:t>
            </a:r>
          </a:p>
          <a:p>
            <a:pPr lvl="2"/>
            <a:r>
              <a:rPr lang="cs-CZ" dirty="0"/>
              <a:t>MZA a ZAO ukládají také archiválie vzniklé z činnosti orgánů, organizací, zařízení a institucí s působností pro zemi Moravskou či Moravsko-slezskou a pro Slezsko </a:t>
            </a:r>
          </a:p>
          <a:p>
            <a:pPr lvl="3">
              <a:buNone/>
            </a:pPr>
            <a:r>
              <a:rPr lang="cs-CZ" dirty="0"/>
              <a:t>výjimka vyplývající z historického vývoje MZA a ZAO, jež vznikaly postupně ze starších základů</a:t>
            </a:r>
          </a:p>
          <a:p>
            <a:pPr lvl="1"/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flipV="1">
            <a:off x="1259632" y="5301208"/>
            <a:ext cx="504056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5400600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Zemský archiv v Opavě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79512" y="5301208"/>
            <a:ext cx="3672408" cy="1296144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Moravskoslezský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a Olomoucký kraj</a:t>
            </a:r>
          </a:p>
          <a:p>
            <a:r>
              <a:rPr lang="cs-CZ" dirty="0"/>
              <a:t>www.</a:t>
            </a:r>
            <a:r>
              <a:rPr lang="cs-CZ" dirty="0" err="1"/>
              <a:t>archives.cz</a:t>
            </a:r>
            <a:r>
              <a:rPr lang="cs-CZ" dirty="0"/>
              <a:t>/</a:t>
            </a:r>
            <a:r>
              <a:rPr lang="cs-CZ" dirty="0" err="1"/>
              <a:t>zao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355976" y="5373216"/>
            <a:ext cx="4330824" cy="1296144"/>
          </a:xfrm>
        </p:spPr>
        <p:txBody>
          <a:bodyPr/>
          <a:lstStyle/>
          <a:p>
            <a:r>
              <a:rPr lang="cs-CZ" dirty="0"/>
              <a:t>Sněmovní 1, Opava</a:t>
            </a:r>
          </a:p>
          <a:p>
            <a:r>
              <a:rPr lang="cs-CZ" dirty="0">
                <a:solidFill>
                  <a:schemeClr val="tx2"/>
                </a:solidFill>
              </a:rPr>
              <a:t>20 790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77 468,81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8" name="Zástupný symbol pro obsah 7" descr="za_opava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276872"/>
            <a:ext cx="4032448" cy="2936316"/>
          </a:xfrm>
        </p:spPr>
      </p:pic>
      <p:pic>
        <p:nvPicPr>
          <p:cNvPr id="13" name="Zástupný symbol pro obsah 12" descr="mora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3733800" cy="2544639"/>
          </a:xfrm>
        </p:spPr>
      </p:pic>
      <p:sp>
        <p:nvSpPr>
          <p:cNvPr id="11" name="Šipka dolů 10"/>
          <p:cNvSpPr/>
          <p:nvPr/>
        </p:nvSpPr>
        <p:spPr>
          <a:xfrm>
            <a:off x="3491880" y="2996952"/>
            <a:ext cx="216024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6" name="Zástupný symbol pro obsah 16" descr="moravskoslez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84784"/>
            <a:ext cx="2029782" cy="152571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7" name="Zástupný symbol pro obsah 18" descr="olomou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37112"/>
            <a:ext cx="1273987" cy="1872208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8" name="Šipka nahoru 17"/>
          <p:cNvSpPr/>
          <p:nvPr/>
        </p:nvSpPr>
        <p:spPr>
          <a:xfrm>
            <a:off x="3059832" y="4077072"/>
            <a:ext cx="216024" cy="576064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9" name="Zástupný symbol pro obsah 8" descr="zaopa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708920"/>
            <a:ext cx="2088232" cy="273630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20" name="Zástupný symbol pro obsah 10" descr="za opa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655" y="116632"/>
            <a:ext cx="3549841" cy="267964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91264" cy="655272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Archiv země Slezské</a:t>
            </a:r>
          </a:p>
          <a:p>
            <a:pPr lvl="1"/>
            <a:r>
              <a:rPr lang="cs-CZ" dirty="0"/>
              <a:t>počátky sahají do 14. století </a:t>
            </a:r>
          </a:p>
          <a:p>
            <a:pPr lvl="2"/>
            <a:r>
              <a:rPr lang="cs-CZ" dirty="0"/>
              <a:t>vznik přemyslovského opavského knížectví (zakládací privilegia, listiny)</a:t>
            </a:r>
          </a:p>
          <a:p>
            <a:pPr lvl="1"/>
            <a:r>
              <a:rPr lang="cs-CZ" dirty="0"/>
              <a:t>Slezský stavovský archiv</a:t>
            </a:r>
          </a:p>
          <a:p>
            <a:pPr lvl="2"/>
            <a:r>
              <a:rPr lang="cs-CZ" dirty="0"/>
              <a:t>stavovské písemnosti knížectví opavského a krnovského a jejich sněmů od 16. století</a:t>
            </a:r>
          </a:p>
          <a:p>
            <a:pPr lvl="2"/>
            <a:r>
              <a:rPr lang="cs-CZ" dirty="0"/>
              <a:t>po roce 1742 jsou zde uloženy dokumenty úřadů se zemskou působností</a:t>
            </a:r>
          </a:p>
          <a:p>
            <a:pPr lvl="3"/>
            <a:r>
              <a:rPr lang="cs-CZ" dirty="0"/>
              <a:t>správní úřady rakouské části Slezska po prohrané válce s Pruskem</a:t>
            </a:r>
          </a:p>
          <a:p>
            <a:pPr lvl="1"/>
            <a:r>
              <a:rPr lang="cs-CZ" dirty="0"/>
              <a:t>sídlo v opavském minoritském </a:t>
            </a:r>
            <a:r>
              <a:rPr lang="cs-CZ" dirty="0" smtClean="0"/>
              <a:t>klášteře (stavovská sněmovna) </a:t>
            </a:r>
          </a:p>
          <a:p>
            <a:pPr lvl="2"/>
            <a:r>
              <a:rPr lang="cs-CZ" dirty="0" smtClean="0"/>
              <a:t>po </a:t>
            </a:r>
            <a:r>
              <a:rPr lang="cs-CZ" dirty="0"/>
              <a:t>roce 1800 archiv přestěhován do nového zemského domu (budova zrušené jezuitské koleje)</a:t>
            </a:r>
          </a:p>
          <a:p>
            <a:pPr lvl="1"/>
            <a:r>
              <a:rPr lang="cs-CZ" dirty="0"/>
              <a:t>od roku 1901 ustanoven první zemský archivář</a:t>
            </a:r>
          </a:p>
          <a:p>
            <a:r>
              <a:rPr lang="cs-CZ" b="1" dirty="0"/>
              <a:t>Zemský archiv v Opavě</a:t>
            </a:r>
          </a:p>
          <a:p>
            <a:pPr lvl="1"/>
            <a:r>
              <a:rPr lang="cs-CZ" dirty="0"/>
              <a:t>v roce 1927 vznikl jako samostatný vědecký ústav</a:t>
            </a:r>
          </a:p>
          <a:p>
            <a:pPr lvl="2"/>
            <a:r>
              <a:rPr lang="cs-CZ" dirty="0"/>
              <a:t>v roce 1933 svěřeny archivu do péče staré zemské desky opavského a krnovského knížectví</a:t>
            </a:r>
          </a:p>
          <a:p>
            <a:pPr lvl="1"/>
            <a:r>
              <a:rPr lang="cs-CZ" dirty="0"/>
              <a:t>za protektorátu Říšským archivem pro vládní obvod Opava</a:t>
            </a:r>
          </a:p>
          <a:p>
            <a:pPr lvl="2"/>
            <a:r>
              <a:rPr lang="cs-CZ" dirty="0"/>
              <a:t>archiv přesunut do minoritského kláštera</a:t>
            </a:r>
          </a:p>
          <a:p>
            <a:pPr lvl="2"/>
            <a:r>
              <a:rPr lang="cs-CZ" dirty="0"/>
              <a:t>archiválie zachráněny vyvezením za město, Opava za války poničena</a:t>
            </a:r>
          </a:p>
          <a:p>
            <a:pPr lvl="1"/>
            <a:r>
              <a:rPr lang="cs-CZ" dirty="0"/>
              <a:t>po roce 1945 obnoven jako Zemský archiv v Opavě</a:t>
            </a:r>
          </a:p>
          <a:p>
            <a:pPr lvl="2"/>
            <a:r>
              <a:rPr lang="cs-CZ" dirty="0"/>
              <a:t>delimitace zavlečených fondů do SSSR, Polska, na Slovensko</a:t>
            </a:r>
          </a:p>
          <a:p>
            <a:pPr lvl="2"/>
            <a:r>
              <a:rPr lang="cs-CZ" dirty="0"/>
              <a:t>působnost rozšířena na celé české Slezsko a severovýchodní Moravu</a:t>
            </a:r>
          </a:p>
          <a:p>
            <a:pPr lvl="2"/>
            <a:r>
              <a:rPr lang="cs-CZ" dirty="0"/>
              <a:t>od roku 1949 krajským archivem pro Ostravský kraj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640871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Státní archiv v Opavě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připojeny zemědělsko-lesnické archivy v Opavě a </a:t>
            </a:r>
            <a:r>
              <a:rPr lang="cs-CZ" dirty="0" err="1"/>
              <a:t>Frýdku</a:t>
            </a:r>
            <a:r>
              <a:rPr lang="cs-CZ" dirty="0"/>
              <a:t>-Místku</a:t>
            </a:r>
          </a:p>
          <a:p>
            <a:pPr lvl="1"/>
            <a:r>
              <a:rPr lang="cs-CZ" dirty="0"/>
              <a:t>v roce 1960 připojen Státní archiv v Janovicích u </a:t>
            </a:r>
            <a:r>
              <a:rPr lang="cs-CZ" dirty="0" err="1"/>
              <a:t>Rýmařova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od roku 1950 Krajský archiv Olomouckého kraje s pobočkou v Olomouci</a:t>
            </a:r>
          </a:p>
          <a:p>
            <a:pPr lvl="1"/>
            <a:r>
              <a:rPr lang="cs-CZ" dirty="0"/>
              <a:t>do roku 1950 sídlil archiv přechodně v budově Sobkova paláce naproti minoritskému klášteru poničenému válkou</a:t>
            </a:r>
          </a:p>
          <a:p>
            <a:pPr lvl="1"/>
            <a:r>
              <a:rPr lang="cs-CZ" dirty="0"/>
              <a:t>poté se přestěhoval zpět do opraveného zemského domu na Sněmovní ulici, kde sídlí dodnes</a:t>
            </a:r>
          </a:p>
          <a:p>
            <a:r>
              <a:rPr lang="cs-CZ" b="1" dirty="0"/>
              <a:t>Státní oblastní archiv v Opavě </a:t>
            </a:r>
            <a:r>
              <a:rPr lang="cs-CZ" dirty="0"/>
              <a:t>(po roce 1974)</a:t>
            </a:r>
          </a:p>
          <a:p>
            <a:pPr lvl="1"/>
            <a:r>
              <a:rPr lang="cs-CZ" dirty="0"/>
              <a:t>po roce 1984 rekonstrukce centrály v důsledku zřícení západního křídla zemského domu, trvající více než 10 let</a:t>
            </a:r>
          </a:p>
          <a:p>
            <a:pPr lvl="1"/>
            <a:r>
              <a:rPr lang="cs-CZ" dirty="0"/>
              <a:t>mezitím využíván opět minoritský klášter, v letech 1992–1995 vyklizen a navrácen církvi</a:t>
            </a:r>
          </a:p>
          <a:p>
            <a:pPr lvl="1"/>
            <a:r>
              <a:rPr lang="cs-CZ" dirty="0"/>
              <a:t>od roku 1999 pronajaty prostory zámku v Bílovci</a:t>
            </a:r>
          </a:p>
          <a:p>
            <a:r>
              <a:rPr lang="cs-CZ" b="1" dirty="0"/>
              <a:t>Zemský archiv v Opavě</a:t>
            </a:r>
          </a:p>
          <a:p>
            <a:pPr lvl="1"/>
            <a:r>
              <a:rPr lang="cs-CZ" dirty="0"/>
              <a:t>v roce 1990 návrat historického názvu archivu (novela archivního zákona č. 343/1992 Sb.)</a:t>
            </a:r>
          </a:p>
          <a:p>
            <a:pPr lvl="1"/>
            <a:r>
              <a:rPr lang="cs-CZ" dirty="0"/>
              <a:t>v Olomouci dokončena nová archivní budova v roce 1995</a:t>
            </a:r>
          </a:p>
          <a:p>
            <a:pPr lvl="2"/>
            <a:r>
              <a:rPr lang="cs-CZ" dirty="0"/>
              <a:t>opuštěn zámek v Janovicích u </a:t>
            </a:r>
            <a:r>
              <a:rPr lang="cs-CZ" dirty="0" err="1"/>
              <a:t>Rýmařova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7859216" cy="851694"/>
          </a:xfrm>
        </p:spPr>
        <p:txBody>
          <a:bodyPr>
            <a:normAutofit/>
          </a:bodyPr>
          <a:lstStyle/>
          <a:p>
            <a:r>
              <a:rPr lang="cs-CZ" dirty="0"/>
              <a:t>Zemský archiv v Opavě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268760"/>
            <a:ext cx="3888432" cy="53285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Struktura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Ředitelství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správu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evidenci, využívání a ochranu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metodiku, výběr archiválií a kontrolní činnost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Pobočka Olomouc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ekonomicko-provozní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Sekretariát ředitele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výpočetní techniku a informatiku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Personalista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Auditor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211960" y="1052736"/>
            <a:ext cx="4824536" cy="5688632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10 okresních archivů</a:t>
            </a:r>
          </a:p>
          <a:p>
            <a:r>
              <a:rPr lang="cs-CZ" dirty="0"/>
              <a:t>vydává </a:t>
            </a:r>
          </a:p>
          <a:p>
            <a:pPr lvl="1"/>
            <a:r>
              <a:rPr lang="cs-CZ" dirty="0"/>
              <a:t>Opava. Sborník k dějinám města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r>
              <a:rPr lang="cs-CZ" sz="2100" dirty="0"/>
              <a:t>	</a:t>
            </a:r>
          </a:p>
          <a:p>
            <a:pPr>
              <a:buNone/>
            </a:pPr>
            <a:endParaRPr lang="cs-CZ" sz="2100" dirty="0"/>
          </a:p>
          <a:p>
            <a:pPr algn="ctr">
              <a:buNone/>
            </a:pPr>
            <a:r>
              <a:rPr lang="cs-CZ" sz="2100" dirty="0"/>
              <a:t>	Pobočka Olomouc</a:t>
            </a:r>
          </a:p>
          <a:p>
            <a:pPr algn="ctr">
              <a:buNone/>
            </a:pPr>
            <a:r>
              <a:rPr lang="cs-CZ" sz="2100" dirty="0"/>
              <a:t>	U Husova sboru 10, Olomouc</a:t>
            </a:r>
          </a:p>
          <a:p>
            <a:endParaRPr lang="cs-CZ" dirty="0"/>
          </a:p>
        </p:txBody>
      </p:sp>
      <p:pic>
        <p:nvPicPr>
          <p:cNvPr id="7" name="Zástupný symbol pro obsah 6" descr="za_pob_olomo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218" y="2492896"/>
            <a:ext cx="4751270" cy="35790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5112568" cy="563662"/>
          </a:xfrm>
        </p:spPr>
        <p:txBody>
          <a:bodyPr>
            <a:noAutofit/>
          </a:bodyPr>
          <a:lstStyle/>
          <a:p>
            <a:r>
              <a:rPr lang="cs-CZ" sz="3000" b="1" dirty="0"/>
              <a:t>Moravský zemský archiv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5544616" cy="1224136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Jihomoravský kraj,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Vysočina a Zlínský kraj</a:t>
            </a:r>
          </a:p>
          <a:p>
            <a:r>
              <a:rPr lang="cs-CZ" dirty="0"/>
              <a:t>www.</a:t>
            </a:r>
            <a:r>
              <a:rPr lang="cs-CZ" dirty="0" err="1"/>
              <a:t>mza.cz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3563888" y="5301208"/>
            <a:ext cx="5400600" cy="1440160"/>
          </a:xfrm>
        </p:spPr>
        <p:txBody>
          <a:bodyPr/>
          <a:lstStyle/>
          <a:p>
            <a:r>
              <a:rPr lang="cs-CZ" dirty="0" err="1"/>
              <a:t>Palachovo</a:t>
            </a:r>
            <a:r>
              <a:rPr lang="cs-CZ" dirty="0"/>
              <a:t> náměstí 1, Brno</a:t>
            </a:r>
          </a:p>
          <a:p>
            <a:r>
              <a:rPr lang="cs-CZ" dirty="0">
                <a:solidFill>
                  <a:schemeClr val="tx2"/>
                </a:solidFill>
              </a:rPr>
              <a:t>33 013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125 018,18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1" name="Zástupný symbol pro obsah 8" descr="Zerot,nam,_foto sch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6632"/>
            <a:ext cx="4032448" cy="2708646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4" name="Zástupný symbol pro obsah 13" descr="morava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2075145"/>
            <a:ext cx="3036988" cy="2433976"/>
          </a:xfrm>
        </p:spPr>
      </p:pic>
      <p:pic>
        <p:nvPicPr>
          <p:cNvPr id="15" name="Zástupný symbol pro obsah 12" descr="jihom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085184"/>
            <a:ext cx="2229247" cy="1586065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6" name="Zástupný symbol pro obsah 14" descr="vysoč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11181"/>
            <a:ext cx="1728192" cy="1622075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7" name="Zástupný symbol pro obsah 16" descr="zlínsk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212976"/>
            <a:ext cx="1832356" cy="1516757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8" name="Šipka dolů 17"/>
          <p:cNvSpPr/>
          <p:nvPr/>
        </p:nvSpPr>
        <p:spPr>
          <a:xfrm rot="1130559">
            <a:off x="611560" y="3645024"/>
            <a:ext cx="288032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9" name="Šipka dolů 18"/>
          <p:cNvSpPr/>
          <p:nvPr/>
        </p:nvSpPr>
        <p:spPr>
          <a:xfrm rot="20115316">
            <a:off x="1907704" y="3861048"/>
            <a:ext cx="288032" cy="129614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0" name="Šipka doprava 19"/>
          <p:cNvSpPr/>
          <p:nvPr/>
        </p:nvSpPr>
        <p:spPr>
          <a:xfrm rot="1052219">
            <a:off x="2483768" y="3573016"/>
            <a:ext cx="504056" cy="2160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29" name="Zástupný symbol pro obsah 28" descr="mza_nova_budova_vybrano_do_tisku_2008_006_1.jpg"/>
          <p:cNvPicPr>
            <a:picLocks noGrp="1" noChangeAspect="1"/>
          </p:cNvPicPr>
          <p:nvPr>
            <p:ph sz="half" idx="4"/>
          </p:nvPr>
        </p:nvPicPr>
        <p:blipFill>
          <a:blip r:embed="rId7" cstate="print"/>
          <a:stretch>
            <a:fillRect/>
          </a:stretch>
        </p:blipFill>
        <p:spPr>
          <a:xfrm>
            <a:off x="4932040" y="2780928"/>
            <a:ext cx="4049681" cy="264616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80920" cy="5976664"/>
          </a:xfrm>
        </p:spPr>
        <p:txBody>
          <a:bodyPr>
            <a:normAutofit/>
          </a:bodyPr>
          <a:lstStyle/>
          <a:p>
            <a:r>
              <a:rPr lang="cs-CZ" sz="3000" b="1" dirty="0"/>
              <a:t>Moravský stavovský zemský archiv</a:t>
            </a:r>
          </a:p>
          <a:p>
            <a:pPr lvl="1"/>
            <a:r>
              <a:rPr lang="cs-CZ" dirty="0"/>
              <a:t>vznikl v roce 1839 z iniciativy stavů v Brně</a:t>
            </a:r>
          </a:p>
          <a:p>
            <a:pPr lvl="2"/>
            <a:r>
              <a:rPr lang="cs-CZ" dirty="0"/>
              <a:t>zřízen moravským zemským sněmem a spravován moravským zemským výborem</a:t>
            </a:r>
          </a:p>
          <a:p>
            <a:pPr lvl="1"/>
            <a:r>
              <a:rPr lang="cs-CZ" dirty="0"/>
              <a:t>jeden z nejstarších společenskovědních ústavů na Moravě</a:t>
            </a:r>
          </a:p>
          <a:p>
            <a:pPr lvl="2"/>
            <a:r>
              <a:rPr lang="cs-CZ" dirty="0"/>
              <a:t>pověřen zkoumáním, vyhledáváním a shromažďováním pramenů k dějinám Moravy</a:t>
            </a:r>
          </a:p>
          <a:p>
            <a:pPr lvl="1"/>
            <a:r>
              <a:rPr lang="cs-CZ" dirty="0"/>
              <a:t>od roku 1855 archivem nejvyšších zemských politických, soudních i samosprávných orgánů</a:t>
            </a:r>
          </a:p>
          <a:p>
            <a:pPr lvl="1"/>
            <a:r>
              <a:rPr lang="cs-CZ" dirty="0"/>
              <a:t>od roku 1908 umístěn v bývalém Zemském domě na </a:t>
            </a:r>
            <a:r>
              <a:rPr lang="cs-CZ" dirty="0" err="1"/>
              <a:t>Žerotínově</a:t>
            </a:r>
            <a:r>
              <a:rPr lang="cs-CZ" dirty="0"/>
              <a:t> náměstí v Brně</a:t>
            </a:r>
          </a:p>
          <a:p>
            <a:pPr lvl="1"/>
            <a:r>
              <a:rPr lang="cs-CZ" dirty="0"/>
              <a:t>po roce 1918 přebírá písemnosti justiční správy</a:t>
            </a:r>
          </a:p>
          <a:p>
            <a:pPr lvl="1"/>
            <a:r>
              <a:rPr lang="cs-CZ" dirty="0"/>
              <a:t>spravuje nejcennější dokumenty k dějinám Moravy a k dějinám země Moravskoslezské</a:t>
            </a:r>
          </a:p>
          <a:p>
            <a:r>
              <a:rPr lang="cs-CZ" b="1" dirty="0"/>
              <a:t>Archiv kraje Brněnského </a:t>
            </a:r>
            <a:r>
              <a:rPr lang="cs-CZ" dirty="0"/>
              <a:t>(po roce 1949)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19256" cy="6120680"/>
          </a:xfrm>
        </p:spPr>
        <p:txBody>
          <a:bodyPr>
            <a:normAutofit/>
          </a:bodyPr>
          <a:lstStyle/>
          <a:p>
            <a:r>
              <a:rPr lang="cs-CZ" sz="3000" b="1" dirty="0"/>
              <a:t>Státní archiv v Brně </a:t>
            </a:r>
            <a:r>
              <a:rPr lang="cs-CZ" sz="3000" dirty="0"/>
              <a:t>(od roku 1954)</a:t>
            </a:r>
          </a:p>
          <a:p>
            <a:pPr lvl="1"/>
            <a:r>
              <a:rPr lang="cs-CZ" dirty="0"/>
              <a:t>v roce 1954 začleněn do sítě státních archivů</a:t>
            </a:r>
          </a:p>
          <a:p>
            <a:pPr lvl="1"/>
            <a:r>
              <a:rPr lang="cs-CZ" dirty="0"/>
              <a:t>po roce 1956 připojeny zemědělsko-lesnické archivy v Bučovicích (pobočka v Rájci – </a:t>
            </a:r>
            <a:r>
              <a:rPr lang="cs-CZ" dirty="0" err="1"/>
              <a:t>Jestřebí</a:t>
            </a:r>
            <a:r>
              <a:rPr lang="cs-CZ" dirty="0"/>
              <a:t>) a Židlochovicích.</a:t>
            </a:r>
          </a:p>
          <a:p>
            <a:pPr lvl="1"/>
            <a:r>
              <a:rPr lang="cs-CZ" dirty="0"/>
              <a:t>v roce 1960 připojen dosavadní Státní archiv v Telči</a:t>
            </a:r>
          </a:p>
          <a:p>
            <a:pPr lvl="2"/>
            <a:r>
              <a:rPr lang="cs-CZ" dirty="0"/>
              <a:t>vznikl v roce 1951 jako Krajský archiv Jihlavského kraje</a:t>
            </a:r>
          </a:p>
          <a:p>
            <a:pPr lvl="2"/>
            <a:r>
              <a:rPr lang="cs-CZ" dirty="0"/>
              <a:t>v roce 1956 připojil zemědělsko-lesnické archivy v Moravských Budějovicích, v Třebíči a ve Žďáru nad Sázavou</a:t>
            </a:r>
          </a:p>
          <a:p>
            <a:pPr lvl="1"/>
            <a:r>
              <a:rPr lang="cs-CZ" dirty="0"/>
              <a:t>v roce 1960 připojen dosavadní Státní archiv v Uherském Hradišti </a:t>
            </a:r>
          </a:p>
          <a:p>
            <a:pPr lvl="2"/>
            <a:r>
              <a:rPr lang="cs-CZ" dirty="0"/>
              <a:t>vznikl v roce 1951 jako Krajský archiv pro </a:t>
            </a:r>
            <a:r>
              <a:rPr lang="cs-CZ" dirty="0" err="1"/>
              <a:t>Gottwaldovský</a:t>
            </a:r>
            <a:r>
              <a:rPr lang="cs-CZ" dirty="0"/>
              <a:t> kraj</a:t>
            </a:r>
          </a:p>
          <a:p>
            <a:pPr lvl="2"/>
            <a:r>
              <a:rPr lang="cs-CZ" dirty="0"/>
              <a:t>v roce 1956 připojil zemědělsko-lesnický archiv v Kroměříži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68952" cy="5616624"/>
          </a:xfrm>
        </p:spPr>
        <p:txBody>
          <a:bodyPr>
            <a:normAutofit fontScale="700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900" b="1" dirty="0"/>
              <a:t>Archiv uchovává archiválie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zemských stavů a samosprávy moravské od roku 1310, jejichž součástí je i </a:t>
            </a:r>
            <a:r>
              <a:rPr lang="cs-CZ" sz="2400" b="1" dirty="0"/>
              <a:t>soubor moravských zemských </a:t>
            </a:r>
            <a:r>
              <a:rPr lang="cs-CZ" sz="2400" b="1" dirty="0" err="1"/>
              <a:t>desk</a:t>
            </a:r>
            <a:endParaRPr lang="cs-CZ" sz="2400" b="1" dirty="0"/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z let 1348–1642 (knih zemského soudu, zachycujících změny v držbě šlechtického majetku), slavnostně předaný archivu vrchním zemským soudem v roce 1931 a nařízením vlády ze dne 2. února 1998 (č. 46/1998 Sb.) uznaný po pražském Korunním archivu za druhou archivní národní kulturní památku České republiky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je jedinečným archivním souborem, který nemá obdobu v žádné z okolních zemí, spolu s dalšími archiváliemi od 12. století do současnosti jde o nevyčíslitelné kulturní hodnoty, jedinečné doklady paměti národa, nezastupitelné jak pro dějiny Moravy, tak v širším kontextu i pro obecné evropské dějiny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moravských, případně moravskoslezských zemských a po roce 1949 krajských orgánů politické, finanční a soudní správy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církevní fondy včetně archivů v roce 1782 zrušených klášterů od roku 1045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v roce 1956 se jeho součástí staly archiválie zaniklých zemědělsko-lesnických archivů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po roce 1990 převzal z podnikových archivů privatizovaných podniků 12 km archiválií prvorepublikových průmyslových firem a podniků od znárodnění do privatizace</a:t>
            </a:r>
          </a:p>
          <a:p>
            <a:pPr marL="274320" lvl="1"/>
            <a:r>
              <a:rPr lang="cs-CZ" dirty="0"/>
              <a:t>svým rozsahem i významem se podstatně odlišuje od státních oblastních archivů, kam je podle platné legislativy zařazen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Moravský zemský archiv (MZA)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84976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centrála MZA měla vedle účelových prostor v Brně na </a:t>
            </a:r>
            <a:r>
              <a:rPr lang="cs-CZ" dirty="0" err="1"/>
              <a:t>Žerotínově</a:t>
            </a:r>
            <a:r>
              <a:rPr lang="cs-CZ" dirty="0"/>
              <a:t> nám. v Zemském domě depozitáře a pracoviště na 5 místech v Brně a dalších  13 místech v krajích Jihomoravském, Vysočina a Zlínském</a:t>
            </a:r>
          </a:p>
          <a:p>
            <a:r>
              <a:rPr lang="cs-CZ" dirty="0"/>
              <a:t>od roku 1945 usiloval o získání rozsahem dostatečných prostor, v nichž by uložené archiválie nepodléhaly zkáze a mohly bez neustálých značných nákladů na jejich konzervaci a restauraci sloužit i budoucím pokolením </a:t>
            </a:r>
          </a:p>
          <a:p>
            <a:r>
              <a:rPr lang="cs-CZ" dirty="0"/>
              <a:t>v regionu je jen málo hradů, zámků a klášterů, ve kterých neměl historický Moravský zemský archiv alespoň krátký čas své archiválie</a:t>
            </a:r>
          </a:p>
          <a:p>
            <a:r>
              <a:rPr lang="cs-CZ" dirty="0"/>
              <a:t>prostorová situace MZA byla částečně řešena ziskem dalších prostor</a:t>
            </a:r>
          </a:p>
          <a:p>
            <a:pPr lvl="1"/>
            <a:r>
              <a:rPr lang="cs-CZ" dirty="0"/>
              <a:t>v roce 1953 zámku </a:t>
            </a:r>
            <a:r>
              <a:rPr lang="cs-CZ" dirty="0" err="1"/>
              <a:t>Kunštát</a:t>
            </a:r>
            <a:r>
              <a:rPr lang="cs-CZ" dirty="0"/>
              <a:t> od ministerstva kultury (v roce 2005 jemu zpět navrácen)</a:t>
            </a:r>
          </a:p>
          <a:p>
            <a:pPr lvl="1"/>
            <a:r>
              <a:rPr lang="cs-CZ" dirty="0"/>
              <a:t>v roce 1956 byla archivu přidělena věznice v Brně-</a:t>
            </a:r>
            <a:r>
              <a:rPr lang="cs-CZ" dirty="0" err="1"/>
              <a:t>Cejlu</a:t>
            </a:r>
            <a:endParaRPr lang="cs-CZ" dirty="0"/>
          </a:p>
          <a:p>
            <a:r>
              <a:rPr lang="cs-CZ" dirty="0"/>
              <a:t>z téměř všech těchto objektů bylo nutno dovážet archiválie do studovny v centrále archivu, pouze v Třebíči, Zlíně a v zámeckém areálu </a:t>
            </a:r>
            <a:r>
              <a:rPr lang="cs-CZ" dirty="0" err="1"/>
              <a:t>Kunštát</a:t>
            </a:r>
            <a:r>
              <a:rPr lang="cs-CZ" dirty="0"/>
              <a:t> působily pobočné badatelny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2880320" cy="936104"/>
          </a:xfrm>
        </p:spPr>
        <p:txBody>
          <a:bodyPr>
            <a:normAutofit fontScale="90000"/>
          </a:bodyPr>
          <a:lstStyle/>
          <a:p>
            <a:r>
              <a:rPr lang="cs-CZ" sz="3000" b="1" dirty="0"/>
              <a:t>Bývalé depozitáře MZA</a:t>
            </a:r>
          </a:p>
        </p:txBody>
      </p:sp>
      <p:pic>
        <p:nvPicPr>
          <p:cNvPr id="4" name="Zástupný symbol pro obsah 3" descr="depotM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4000631" cy="2687924"/>
          </a:xfrm>
        </p:spPr>
      </p:pic>
      <p:pic>
        <p:nvPicPr>
          <p:cNvPr id="5" name="Zástupný symbol pro obsah 3" descr="depotCej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3764219" cy="2448272"/>
          </a:xfrm>
          <a:prstGeom prst="rect">
            <a:avLst/>
          </a:prstGeom>
        </p:spPr>
      </p:pic>
      <p:pic>
        <p:nvPicPr>
          <p:cNvPr id="6" name="Zástupný symbol pro obsah 5" descr="kunštá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93096"/>
            <a:ext cx="3637800" cy="2389077"/>
          </a:xfrm>
          <a:prstGeom prst="rect">
            <a:avLst/>
          </a:prstGeom>
        </p:spPr>
      </p:pic>
      <p:pic>
        <p:nvPicPr>
          <p:cNvPr id="7" name="Zástupný symbol pro obsah 7" descr="žerotín_M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188640"/>
            <a:ext cx="3730979" cy="2592288"/>
          </a:xfrm>
          <a:prstGeom prst="rect">
            <a:avLst/>
          </a:prstGeom>
        </p:spPr>
      </p:pic>
      <p:pic>
        <p:nvPicPr>
          <p:cNvPr id="8" name="Zástupný symbol pro obsah 9" descr="Kunštá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708920"/>
            <a:ext cx="3381707" cy="2232248"/>
          </a:xfrm>
          <a:prstGeom prst="rect">
            <a:avLst/>
          </a:prstGeom>
        </p:spPr>
      </p:pic>
      <p:sp>
        <p:nvSpPr>
          <p:cNvPr id="13" name="Zaoblený obdélníkový popisek 12"/>
          <p:cNvSpPr/>
          <p:nvPr/>
        </p:nvSpPr>
        <p:spPr>
          <a:xfrm>
            <a:off x="179512" y="1916832"/>
            <a:ext cx="1440160" cy="1080120"/>
          </a:xfrm>
          <a:prstGeom prst="wedgeRoundRectCallout">
            <a:avLst>
              <a:gd name="adj1" fmla="val 214197"/>
              <a:gd name="adj2" fmla="val 23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Cambria" panose="02040503050406030204" pitchFamily="18" charset="0"/>
              </a:rPr>
              <a:t>Žerotínovo</a:t>
            </a:r>
            <a:r>
              <a:rPr lang="cs-CZ" dirty="0">
                <a:latin typeface="Cambria" panose="02040503050406030204" pitchFamily="18" charset="0"/>
              </a:rPr>
              <a:t> náměstí</a:t>
            </a:r>
          </a:p>
        </p:txBody>
      </p:sp>
      <p:sp>
        <p:nvSpPr>
          <p:cNvPr id="14" name="Zaoblený obdélníkový popisek 13"/>
          <p:cNvSpPr/>
          <p:nvPr/>
        </p:nvSpPr>
        <p:spPr>
          <a:xfrm>
            <a:off x="3275856" y="3645024"/>
            <a:ext cx="1872208" cy="648072"/>
          </a:xfrm>
          <a:prstGeom prst="wedgeRoundRectCallout">
            <a:avLst>
              <a:gd name="adj1" fmla="val -85373"/>
              <a:gd name="adj2" fmla="val 15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mbria" panose="02040503050406030204" pitchFamily="18" charset="0"/>
              </a:rPr>
              <a:t>Depozitář na </a:t>
            </a:r>
            <a:r>
              <a:rPr lang="cs-CZ" dirty="0" err="1">
                <a:latin typeface="Cambria" panose="02040503050406030204" pitchFamily="18" charset="0"/>
              </a:rPr>
              <a:t>Cejlu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>
            <a:off x="6876256" y="5301208"/>
            <a:ext cx="1800200" cy="648072"/>
          </a:xfrm>
          <a:prstGeom prst="wedgeRoundRectCallout">
            <a:avLst>
              <a:gd name="adj1" fmla="val -59533"/>
              <a:gd name="adj2" fmla="val -110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mbria" panose="02040503050406030204" pitchFamily="18" charset="0"/>
              </a:rPr>
              <a:t>Zámek </a:t>
            </a:r>
            <a:r>
              <a:rPr lang="cs-CZ" dirty="0" err="1">
                <a:latin typeface="Cambria" panose="02040503050406030204" pitchFamily="18" charset="0"/>
              </a:rPr>
              <a:t>Kunštát</a:t>
            </a:r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21uc.jpg/a458b0f9-b7e2-4e1d-9314-a3f4d3326ad1?version=1.1&amp;t=142556343071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/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47864" y="1340768"/>
            <a:ext cx="5338936" cy="468052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od roku 2000 byl archiv každoročně </a:t>
            </a:r>
            <a:r>
              <a:rPr lang="cs-CZ" dirty="0" err="1"/>
              <a:t>vymisťován</a:t>
            </a:r>
            <a:r>
              <a:rPr lang="cs-CZ" dirty="0"/>
              <a:t> z dosud užívaných, i když nevhodných objektů</a:t>
            </a:r>
          </a:p>
          <a:p>
            <a:r>
              <a:rPr lang="cs-CZ" dirty="0"/>
              <a:t>v roce 2002 převzal MZA jako své vnitřní organizační jednotky 15 státních okresních archivů z krajů Jihomoravského, Vysočiny a Zlínského s jejich tehdy 55 km archiválií a stal se největším archivem v republice</a:t>
            </a:r>
          </a:p>
          <a:p>
            <a:r>
              <a:rPr lang="cs-CZ" dirty="0"/>
              <a:t>v květnu 2003 rozhodlo vedení MV o výstavbě účelové budovy pro MZA</a:t>
            </a:r>
          </a:p>
          <a:p>
            <a:r>
              <a:rPr lang="cs-CZ" dirty="0"/>
              <a:t>dne 29. října 2007 byly slavnostně otevřeny nové budovy Moravského zemského archivu</a:t>
            </a:r>
          </a:p>
        </p:txBody>
      </p:sp>
      <p:pic>
        <p:nvPicPr>
          <p:cNvPr id="5" name="Zástupný symbol pro obsah 3" descr="mza-tiskova_informace2005_014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706666" cy="4067944"/>
          </a:xfrm>
        </p:spPr>
      </p:pic>
      <p:pic>
        <p:nvPicPr>
          <p:cNvPr id="6" name="Zástupný symbol pro obsah 3" descr="mza-tiskova_informace2005_01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048150" cy="465506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2736304" cy="4032448"/>
          </a:xfrm>
        </p:spPr>
        <p:txBody>
          <a:bodyPr>
            <a:normAutofit fontScale="55000" lnSpcReduction="20000"/>
          </a:bodyPr>
          <a:lstStyle/>
          <a:p>
            <a:r>
              <a:rPr lang="cs-CZ" sz="3100" dirty="0"/>
              <a:t>Novostavba MZA je situována v komerční části kampusu Masarykovy univerzity v Brně na okraji katastru Starého Lískovce v blízkosti bohunické fakultní nemocnice. Architektonicky ladí s budovami kampusu, projektovanými v architektonickém stylu </a:t>
            </a:r>
            <a:r>
              <a:rPr lang="cs-CZ" sz="3100" dirty="0" err="1"/>
              <a:t>hi</a:t>
            </a:r>
            <a:r>
              <a:rPr lang="cs-CZ" sz="3100" dirty="0"/>
              <a:t>-</a:t>
            </a:r>
            <a:r>
              <a:rPr lang="cs-CZ" sz="3100" dirty="0" err="1"/>
              <a:t>tec</a:t>
            </a:r>
            <a:r>
              <a:rPr lang="cs-CZ" sz="3100" dirty="0"/>
              <a:t>. Komplex nových budov Moravského zemského archivu proslavilo noční osvětlení fasády, archiv je nyní svítící dominantou západního obzoru města.</a:t>
            </a:r>
          </a:p>
          <a:p>
            <a:endParaRPr lang="cs-CZ" dirty="0"/>
          </a:p>
        </p:txBody>
      </p:sp>
      <p:pic>
        <p:nvPicPr>
          <p:cNvPr id="9" name="Zástupný symbol pro obsah 8" descr="amp_0012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592086"/>
            <a:ext cx="5580112" cy="4103344"/>
          </a:xfrm>
        </p:spPr>
      </p:pic>
      <p:pic>
        <p:nvPicPr>
          <p:cNvPr id="10" name="Zástupný symbol pro obsah 4" descr="mza_nova_budova_foto_bez_lidi_pred_zah._01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816424" cy="2552979"/>
          </a:xfrm>
          <a:prstGeom prst="rect">
            <a:avLst/>
          </a:prstGeom>
        </p:spPr>
      </p:pic>
      <p:pic>
        <p:nvPicPr>
          <p:cNvPr id="11" name="Zástupný symbol pro obsah 6" descr="mza_foto_anna_peckova_18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6632"/>
            <a:ext cx="2666759" cy="3933056"/>
          </a:xfrm>
          <a:prstGeom prst="rect">
            <a:avLst/>
          </a:prstGeom>
        </p:spPr>
      </p:pic>
      <p:pic>
        <p:nvPicPr>
          <p:cNvPr id="12" name="Zástupný symbol pro obsah 8" descr="mza_nova_budova_vybrano_do_tisku_2008_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8452" y="188640"/>
            <a:ext cx="3636036" cy="243230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archivu</a:t>
            </a:r>
          </a:p>
          <a:p>
            <a:pPr lvl="1"/>
            <a:r>
              <a:rPr lang="cs-CZ" dirty="0"/>
              <a:t>Vedení Moravského zemského archivu v Brně </a:t>
            </a:r>
          </a:p>
          <a:p>
            <a:pPr lvl="1"/>
            <a:r>
              <a:rPr lang="cs-CZ" dirty="0"/>
              <a:t>Kancelář vedoucího služebního úřadu </a:t>
            </a:r>
          </a:p>
          <a:p>
            <a:pPr lvl="1"/>
            <a:r>
              <a:rPr lang="cs-CZ" dirty="0"/>
              <a:t>Oddělení </a:t>
            </a:r>
            <a:r>
              <a:rPr lang="cs-CZ" dirty="0" err="1"/>
              <a:t>předarchivní</a:t>
            </a:r>
            <a:r>
              <a:rPr lang="cs-CZ" dirty="0"/>
              <a:t> péče a ochrany archiválií </a:t>
            </a:r>
          </a:p>
          <a:p>
            <a:pPr lvl="1"/>
            <a:r>
              <a:rPr lang="cs-CZ" dirty="0"/>
              <a:t>Oddělení využívání archiválií a knihovna </a:t>
            </a:r>
          </a:p>
          <a:p>
            <a:pPr lvl="1"/>
            <a:r>
              <a:rPr lang="cs-CZ" dirty="0"/>
              <a:t>Oddělení evidence, správy a zpracování fondů </a:t>
            </a:r>
          </a:p>
          <a:p>
            <a:pPr lvl="1"/>
            <a:r>
              <a:rPr lang="cs-CZ" dirty="0"/>
              <a:t>Oddělení IT a digitalizace </a:t>
            </a:r>
          </a:p>
          <a:p>
            <a:pPr lvl="1"/>
            <a:r>
              <a:rPr lang="cs-CZ" dirty="0"/>
              <a:t>Oddělení správy budov </a:t>
            </a:r>
          </a:p>
          <a:p>
            <a:pPr lvl="1"/>
            <a:r>
              <a:rPr lang="cs-CZ" dirty="0"/>
              <a:t>Oddělení ekonomické </a:t>
            </a:r>
          </a:p>
          <a:p>
            <a:r>
              <a:rPr lang="cs-CZ" dirty="0"/>
              <a:t>15 okresních archivů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r>
              <a:rPr lang="cs-CZ" b="1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63272" cy="4751040"/>
          </a:xfrm>
        </p:spPr>
        <p:txBody>
          <a:bodyPr/>
          <a:lstStyle/>
          <a:p>
            <a:r>
              <a:rPr lang="cs-CZ" dirty="0"/>
              <a:t>BYSTRICKÝ, Vladimír a Václav HRUBÝ. </a:t>
            </a:r>
            <a:r>
              <a:rPr lang="cs-CZ" i="1" dirty="0"/>
              <a:t>Přehled archivů ČSR</a:t>
            </a:r>
            <a:r>
              <a:rPr lang="cs-CZ" dirty="0"/>
              <a:t>. Praha: TEPS místního hospodářství, 1985.</a:t>
            </a:r>
          </a:p>
          <a:p>
            <a:r>
              <a:rPr lang="cs-CZ" dirty="0"/>
              <a:t>ŠTARHA, Ivan. </a:t>
            </a:r>
            <a:r>
              <a:rPr lang="cs-CZ" i="1" dirty="0"/>
              <a:t>Moravský zemský archiv v Brně: 1839–1989 : dějiny ústavu</a:t>
            </a:r>
            <a:r>
              <a:rPr lang="cs-CZ" dirty="0"/>
              <a:t>. Znojmo: FPO, 2003.</a:t>
            </a:r>
          </a:p>
          <a:p>
            <a:r>
              <a:rPr lang="cs-CZ" dirty="0"/>
              <a:t>Webové stránky jednotlivých SOA, ZAO a MZA uvedené v prezentaci.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50uc.jpg/446a6e49-ac05-45ae-9d5c-cac24cf53878?version=1.1&amp;t=142556343221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Autofit/>
          </a:bodyPr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bezprostředními předchůdci státních oblastních archivů byly krajské archivy</a:t>
            </a:r>
          </a:p>
          <a:p>
            <a:pPr lvl="1"/>
            <a:r>
              <a:rPr lang="cs-CZ" dirty="0"/>
              <a:t>na Moravě byly krajské archivy vytvořeny ze zemských archivů</a:t>
            </a:r>
          </a:p>
          <a:p>
            <a:r>
              <a:rPr lang="cs-CZ" dirty="0"/>
              <a:t>krajské archivy</a:t>
            </a:r>
          </a:p>
          <a:p>
            <a:pPr lvl="1"/>
            <a:r>
              <a:rPr lang="cs-CZ" dirty="0"/>
              <a:t>po roce 1949 zakládány jako zařízení krajských národních výborů</a:t>
            </a:r>
          </a:p>
          <a:p>
            <a:pPr lvl="1"/>
            <a:r>
              <a:rPr lang="cs-CZ" dirty="0"/>
              <a:t>přebíraly do své péče archiválie vzniklé z činnosti politické a finanční správy a justice I. a II. instance, fondy řeholních institucí, církevní matriky do roku 1870, archivní celky uložené v ústředních archivech nebo u původců či jejich následovníků</a:t>
            </a:r>
          </a:p>
          <a:p>
            <a:r>
              <a:rPr lang="cs-CZ" dirty="0"/>
              <a:t>státní archivy</a:t>
            </a:r>
          </a:p>
          <a:p>
            <a:pPr lvl="1"/>
            <a:r>
              <a:rPr lang="cs-CZ" dirty="0"/>
              <a:t>po roce 1954 se krajské archivy staly státními archivy podřízenými MV</a:t>
            </a:r>
          </a:p>
          <a:p>
            <a:pPr lvl="2"/>
            <a:r>
              <a:rPr lang="cs-CZ" dirty="0"/>
              <a:t>řízení městských či místních a vznikajících okresních či podnikových archivů převzala krajská archivní oddělení podřízená krajským správám MV</a:t>
            </a:r>
          </a:p>
          <a:p>
            <a:pPr lvl="1"/>
            <a:r>
              <a:rPr lang="cs-CZ" dirty="0"/>
              <a:t>v roce 1956 jako 2. oddělení státních archivů začleňovány archivy zemědělsko-lesnické </a:t>
            </a:r>
          </a:p>
          <a:p>
            <a:pPr lvl="2"/>
            <a:r>
              <a:rPr lang="cs-CZ" dirty="0"/>
              <a:t>vznikaly po roce 1945 jako oblastní depozitáře, do nichž byly soustřeďovány archivy konfiskovaných a znárodněných velkostatků a rodinné písemnosti bývalých majitelů </a:t>
            </a:r>
          </a:p>
          <a:p>
            <a:pPr lvl="3"/>
            <a:r>
              <a:rPr lang="cs-CZ" dirty="0"/>
              <a:t>u některých základem bohaté šlechtické archivy s depozitáři</a:t>
            </a:r>
          </a:p>
          <a:p>
            <a:pPr lvl="1"/>
            <a:r>
              <a:rPr lang="cs-CZ" dirty="0"/>
              <a:t>v roce 1956 přebírají do operativní správy biskupské, kapitulní a jiné fondy katolické církve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r>
              <a:rPr lang="cs-CZ" dirty="0"/>
              <a:t>na základě reorganizace územního členění státu v roce 1960 vzniklo nové krajské zřízení</a:t>
            </a:r>
          </a:p>
          <a:p>
            <a:pPr lvl="1"/>
            <a:r>
              <a:rPr lang="cs-CZ" dirty="0"/>
              <a:t>ve spojených krajích se sloučily v jeden celek i dříve samostatné archivy</a:t>
            </a:r>
          </a:p>
          <a:p>
            <a:pPr lvl="1"/>
            <a:r>
              <a:rPr lang="cs-CZ" dirty="0"/>
              <a:t>vznik sedmi krajů </a:t>
            </a:r>
          </a:p>
          <a:p>
            <a:pPr lvl="1">
              <a:buNone/>
            </a:pPr>
            <a:r>
              <a:rPr lang="cs-CZ" dirty="0"/>
              <a:t>					sedm státních archivů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131840" y="386104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61uc.jpg/a05ab65c-98dc-4558-961a-ff66d29d3227?version=1.1&amp;t=142556343368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marL="342900" lvl="2" indent="-342900"/>
            <a:r>
              <a:rPr lang="cs-CZ" sz="1700" b="1" dirty="0"/>
              <a:t>od roku 1954 státní archivy</a:t>
            </a:r>
          </a:p>
          <a:p>
            <a:pPr marL="800100" lvl="3" indent="-342900"/>
            <a:r>
              <a:rPr lang="cs-CZ" sz="1500" dirty="0"/>
              <a:t>v roce 1966 převzaly metodické řízení okresních, městských a podnikových archivů</a:t>
            </a:r>
          </a:p>
          <a:p>
            <a:pPr marL="800100" lvl="3" indent="-342900"/>
            <a:r>
              <a:rPr lang="cs-CZ" sz="1500" dirty="0"/>
              <a:t>zřízeny fotografické a konzervátorské dílny</a:t>
            </a:r>
          </a:p>
          <a:p>
            <a:pPr marL="800100" lvl="3" indent="-342900"/>
            <a:r>
              <a:rPr lang="cs-CZ" sz="1500" dirty="0"/>
              <a:t>v polovině 70. let 20. století zřízena 3. oddělení státních archivů, tzv. hospodářská či průmyslová</a:t>
            </a:r>
          </a:p>
          <a:p>
            <a:pPr marL="800100" lvl="3" indent="-342900"/>
            <a:r>
              <a:rPr lang="cs-CZ" sz="1500" dirty="0"/>
              <a:t>od roku 1974 byl pozměněn název dle zákona, přidáno označení „oblastní“</a:t>
            </a:r>
          </a:p>
          <a:p>
            <a:r>
              <a:rPr lang="cs-CZ" sz="1700" b="1" dirty="0"/>
              <a:t>od roku 1974 státní oblastní archivy</a:t>
            </a:r>
          </a:p>
          <a:p>
            <a:pPr lvl="1"/>
            <a:r>
              <a:rPr lang="cs-CZ" sz="1500" dirty="0"/>
              <a:t>pestrost jejich fondů odpovídá jejich vývoji</a:t>
            </a:r>
          </a:p>
          <a:p>
            <a:pPr lvl="1"/>
            <a:r>
              <a:rPr lang="cs-CZ" sz="1500" dirty="0"/>
              <a:t>MZA a ZAO </a:t>
            </a:r>
          </a:p>
          <a:p>
            <a:pPr lvl="2"/>
            <a:r>
              <a:rPr lang="cs-CZ" sz="1500" dirty="0"/>
              <a:t>archiválie spravují navíc archiválie vzniklé z činnosti zemských správních, samosprávných a nejrůznějších ostatních složek</a:t>
            </a:r>
          </a:p>
          <a:p>
            <a:pPr lvl="1"/>
            <a:r>
              <a:rPr lang="cs-CZ" sz="1500" dirty="0"/>
              <a:t>fondy vzniklé z činnosti orgánů, organizací a zřízení krajské a oblastní správy (krajské úřady, krajské vlády, krajské soudy, krajské národní výbory, horní komisariáty, revírní báňské úřady, státní zastupitelství, obchodní a živnostenské komory a katastry, staré církevní matriky</a:t>
            </a:r>
          </a:p>
          <a:p>
            <a:pPr lvl="1"/>
            <a:r>
              <a:rPr lang="cs-CZ" sz="1500" dirty="0"/>
              <a:t>rodinné fondy a fondy velkostatků (zemědělsko-lesnické, správa státních lesů)</a:t>
            </a:r>
          </a:p>
          <a:p>
            <a:pPr lvl="1"/>
            <a:r>
              <a:rPr lang="cs-CZ" sz="1500" dirty="0"/>
              <a:t>fondy organizací hospodářského charakteru</a:t>
            </a:r>
          </a:p>
          <a:p>
            <a:pPr lvl="1"/>
            <a:r>
              <a:rPr lang="cs-CZ" sz="1500" dirty="0"/>
              <a:t>fondy církevních institucí (biskupství, kapituly, kláštery)</a:t>
            </a:r>
          </a:p>
          <a:p>
            <a:pPr lvl="1"/>
            <a:r>
              <a:rPr lang="cs-CZ" sz="1500" dirty="0"/>
              <a:t>osobní pozůstalosti</a:t>
            </a:r>
          </a:p>
          <a:p>
            <a:pPr lvl="1"/>
            <a:r>
              <a:rPr lang="cs-CZ" sz="1500" dirty="0"/>
              <a:t>sbírky fotodokumentace, tiskovin, patentů, nařízení, pečetí a jiných typů archiválií</a:t>
            </a:r>
          </a:p>
          <a:p>
            <a:pPr lvl="1"/>
            <a:endParaRPr lang="cs-CZ" sz="15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2097</TotalTime>
  <Words>3064</Words>
  <Application>Microsoft Office PowerPoint</Application>
  <PresentationFormat>Předvádění na obrazovce (4:3)</PresentationFormat>
  <Paragraphs>410</Paragraphs>
  <Slides>43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Jmění</vt:lpstr>
      <vt:lpstr>Státní oblastní archivy</vt:lpstr>
      <vt:lpstr>Státní oblastní archivy (SOA)</vt:lpstr>
      <vt:lpstr>Historický vývoj</vt:lpstr>
      <vt:lpstr>Snímek 4</vt:lpstr>
      <vt:lpstr>Snímek 5</vt:lpstr>
      <vt:lpstr>Historický vývoj</vt:lpstr>
      <vt:lpstr>Historický vývoj</vt:lpstr>
      <vt:lpstr>Snímek 8</vt:lpstr>
      <vt:lpstr>Historický vývoj</vt:lpstr>
      <vt:lpstr>Snímek 10</vt:lpstr>
      <vt:lpstr>Státní oblastní archivy</vt:lpstr>
      <vt:lpstr>Snímek 12</vt:lpstr>
      <vt:lpstr>Státní oblastní archiv</vt:lpstr>
      <vt:lpstr>Státní oblastní archiv</vt:lpstr>
      <vt:lpstr>Státní oblastní archiv v Praze</vt:lpstr>
      <vt:lpstr>Státní oblastní archiv v Praze</vt:lpstr>
      <vt:lpstr>Státní oblastní archiv v Praze</vt:lpstr>
      <vt:lpstr>Státní oblastní archiv v Třeboni</vt:lpstr>
      <vt:lpstr>Státní oblastní archiv v Třeboni</vt:lpstr>
      <vt:lpstr>Státní oblastní archiv v Třeboni</vt:lpstr>
      <vt:lpstr>Státní oblastní archiv v Plzni</vt:lpstr>
      <vt:lpstr>Snímek 22</vt:lpstr>
      <vt:lpstr>Státní oblastní archiv v Plzni</vt:lpstr>
      <vt:lpstr>Státní oblastní archiv v Litoměřicích</vt:lpstr>
      <vt:lpstr>Státní oblastní archiv v Litoměřicích</vt:lpstr>
      <vt:lpstr>Státní oblastní archiv v Litoměřicích</vt:lpstr>
      <vt:lpstr>Státní oblastní archiv v Zámrsku</vt:lpstr>
      <vt:lpstr>Státní oblastní archiv v Zámrsku</vt:lpstr>
      <vt:lpstr>Státní oblastní archiv v Zámrsku</vt:lpstr>
      <vt:lpstr>Zemský archiv v Opavě</vt:lpstr>
      <vt:lpstr>Snímek 31</vt:lpstr>
      <vt:lpstr>Snímek 32</vt:lpstr>
      <vt:lpstr>Zemský archiv v Opavě</vt:lpstr>
      <vt:lpstr>Moravský zemský archiv</vt:lpstr>
      <vt:lpstr>Snímek 35</vt:lpstr>
      <vt:lpstr>Snímek 36</vt:lpstr>
      <vt:lpstr>Moravský zemský archiv</vt:lpstr>
      <vt:lpstr>Moravský zemský archiv (MZA)</vt:lpstr>
      <vt:lpstr>Bývalé depozitáře MZA</vt:lpstr>
      <vt:lpstr>Moravský zemský archiv</vt:lpstr>
      <vt:lpstr>Snímek 41</vt:lpstr>
      <vt:lpstr>Moravský zemský archiv</vt:lpstr>
      <vt:lpstr>Použité zdroje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oblastní archivy</dc:title>
  <dc:creator>Radana Červená</dc:creator>
  <cp:lastModifiedBy>Administrator</cp:lastModifiedBy>
  <cp:revision>136</cp:revision>
  <dcterms:created xsi:type="dcterms:W3CDTF">2016-03-04T06:55:18Z</dcterms:created>
  <dcterms:modified xsi:type="dcterms:W3CDTF">2018-03-27T17:17:37Z</dcterms:modified>
</cp:coreProperties>
</file>