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4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288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298" r:id="rId34"/>
    <p:sldId id="299" r:id="rId35"/>
    <p:sldId id="300" r:id="rId36"/>
    <p:sldId id="301" r:id="rId37"/>
    <p:sldId id="314" r:id="rId38"/>
    <p:sldId id="276" r:id="rId39"/>
    <p:sldId id="302" r:id="rId40"/>
    <p:sldId id="303" r:id="rId41"/>
    <p:sldId id="304" r:id="rId42"/>
    <p:sldId id="306" r:id="rId43"/>
    <p:sldId id="269" r:id="rId44"/>
    <p:sldId id="271" r:id="rId45"/>
    <p:sldId id="272" r:id="rId46"/>
    <p:sldId id="273" r:id="rId47"/>
    <p:sldId id="278" r:id="rId48"/>
    <p:sldId id="279" r:id="rId49"/>
    <p:sldId id="274" r:id="rId50"/>
    <p:sldId id="310" r:id="rId51"/>
    <p:sldId id="275" r:id="rId52"/>
    <p:sldId id="311" r:id="rId5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10.4.2018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mp.cz/index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Plzeň-jih se sídlem v </a:t>
            </a:r>
            <a:r>
              <a:rPr lang="cs-CZ" dirty="0" err="1" smtClean="0"/>
              <a:t>Blovicích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Plzeň-sever se sídlem v </a:t>
            </a:r>
            <a:r>
              <a:rPr lang="cs-CZ" dirty="0" err="1" smtClean="0"/>
              <a:t>Plasích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Sokolov se sídlem v </a:t>
            </a:r>
            <a:r>
              <a:rPr lang="cs-CZ" dirty="0" err="1" smtClean="0"/>
              <a:t>Jindřichovicích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SOA Plzeň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</a:t>
            </a:r>
            <a:r>
              <a:rPr lang="cs-CZ" dirty="0" err="1" smtClean="0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Litoměřice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9807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soalitomerice.cz</a:t>
            </a:r>
            <a:endParaRPr lang="cs-CZ" dirty="0"/>
          </a:p>
        </p:txBody>
      </p:sp>
      <p:pic>
        <p:nvPicPr>
          <p:cNvPr id="6" name="Zástupný symbol pro obsah 5" descr="litoměř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6659"/>
            <a:ext cx="7632848" cy="585230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3813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</a:t>
            </a:r>
            <a:r>
              <a:rPr lang="cs-CZ" dirty="0" err="1" smtClean="0"/>
              <a:t>Zámrsk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7584" y="5661248"/>
            <a:ext cx="7859216" cy="79208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vychodoceskearchivy.cz</a:t>
            </a:r>
            <a:r>
              <a:rPr lang="cs-CZ" dirty="0" smtClean="0"/>
              <a:t>/</a:t>
            </a:r>
            <a:r>
              <a:rPr lang="cs-CZ" dirty="0" err="1" smtClean="0"/>
              <a:t>zamrsk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5" name="Zástupný symbol pro obsah 3" descr="zámrsk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6349" cy="52864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MZA v Brně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ebm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883918" cy="511256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07904" y="6021288"/>
            <a:ext cx="4978896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mza.cz</a:t>
            </a:r>
            <a:endParaRPr lang="cs-CZ" dirty="0"/>
          </a:p>
        </p:txBody>
      </p:sp>
      <p:pic>
        <p:nvPicPr>
          <p:cNvPr id="5" name="Zástupný symbol pro obsah 3" descr="mza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2677294" cy="36552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</a:t>
            </a:r>
            <a:r>
              <a:rPr lang="cs-CZ" dirty="0" err="1" smtClean="0"/>
              <a:t>Frýdek</a:t>
            </a:r>
            <a:r>
              <a:rPr lang="cs-CZ" dirty="0" smtClean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Šumperk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 smtClean="0"/>
              <a:t>Zemský archiv v Opavě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a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632848" cy="587966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83768" y="6021288"/>
            <a:ext cx="6203032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archives.cz</a:t>
            </a:r>
            <a:r>
              <a:rPr lang="cs-CZ" dirty="0" smtClean="0"/>
              <a:t>/</a:t>
            </a:r>
            <a:r>
              <a:rPr lang="cs-CZ" dirty="0" err="1" smtClean="0"/>
              <a:t>zao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Archivy národních výborů</a:t>
            </a:r>
          </a:p>
          <a:p>
            <a:pPr lvl="1"/>
            <a:r>
              <a:rPr lang="cs-CZ" dirty="0" smtClean="0"/>
              <a:t>navazují na tradice archivů městských</a:t>
            </a:r>
          </a:p>
          <a:p>
            <a:pPr lvl="2"/>
            <a:r>
              <a:rPr lang="cs-CZ" dirty="0" smtClean="0"/>
              <a:t>přebírají písemnosti různé povahy</a:t>
            </a:r>
          </a:p>
          <a:p>
            <a:pPr lvl="2"/>
            <a:r>
              <a:rPr lang="cs-CZ" dirty="0" smtClean="0"/>
              <a:t>spravovány dobrovolnými pracovníky</a:t>
            </a:r>
          </a:p>
          <a:p>
            <a:pPr lvl="2"/>
            <a:r>
              <a:rPr lang="cs-CZ" dirty="0" smtClean="0"/>
              <a:t>uloženy: samostatně, na radnici, součást muzea</a:t>
            </a:r>
          </a:p>
          <a:p>
            <a:r>
              <a:rPr lang="cs-CZ" dirty="0" smtClean="0"/>
              <a:t>po roce 1945 </a:t>
            </a:r>
          </a:p>
          <a:p>
            <a:pPr lvl="1"/>
            <a:r>
              <a:rPr lang="cs-CZ" dirty="0" smtClean="0"/>
              <a:t>Archiv země České v Praze a MZA v Brně</a:t>
            </a:r>
          </a:p>
          <a:p>
            <a:pPr lvl="2"/>
            <a:r>
              <a:rPr lang="cs-CZ" dirty="0" smtClean="0"/>
              <a:t>ujímají se organizace péče o městské a místní archivy</a:t>
            </a:r>
          </a:p>
          <a:p>
            <a:pPr lvl="2"/>
            <a:r>
              <a:rPr lang="cs-CZ" dirty="0" smtClean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 smtClean="0"/>
              <a:t>MZA podněcuje k zakládání archivů okresních </a:t>
            </a:r>
          </a:p>
          <a:p>
            <a:r>
              <a:rPr lang="cs-CZ" dirty="0" smtClean="0"/>
              <a:t>po roce 1954</a:t>
            </a:r>
          </a:p>
          <a:p>
            <a:pPr lvl="1"/>
            <a:r>
              <a:rPr lang="cs-CZ" dirty="0" smtClean="0"/>
              <a:t>organizace archivní služby v okresech</a:t>
            </a:r>
          </a:p>
          <a:p>
            <a:pPr lvl="1"/>
            <a:r>
              <a:rPr lang="cs-CZ" dirty="0" smtClean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 smtClean="0"/>
              <a:t>Archiv hl. města Prahy</a:t>
            </a:r>
          </a:p>
          <a:p>
            <a:pPr lvl="1"/>
            <a:r>
              <a:rPr lang="cs-CZ" sz="4200" dirty="0" smtClean="0"/>
              <a:t>Archiv města Plzně</a:t>
            </a:r>
          </a:p>
          <a:p>
            <a:pPr lvl="1"/>
            <a:r>
              <a:rPr lang="cs-CZ" sz="4200" dirty="0" smtClean="0"/>
              <a:t>Archiv města Ústí nad Labem</a:t>
            </a:r>
          </a:p>
          <a:p>
            <a:pPr lvl="1"/>
            <a:r>
              <a:rPr lang="cs-CZ" sz="4200" dirty="0" smtClean="0"/>
              <a:t>Archiv města Ostravy</a:t>
            </a:r>
          </a:p>
          <a:p>
            <a:pPr lvl="1"/>
            <a:r>
              <a:rPr lang="cs-CZ" sz="4200" dirty="0" smtClean="0"/>
              <a:t>Archiv města Brna</a:t>
            </a:r>
          </a:p>
          <a:p>
            <a:pPr lvl="2"/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hl. města Prahy</a:t>
            </a:r>
            <a:br>
              <a:rPr lang="cs-CZ" dirty="0" smtClean="0"/>
            </a:br>
            <a:r>
              <a:rPr lang="cs-CZ" sz="3900" b="0" dirty="0" smtClean="0"/>
              <a:t>Archivní 6 </a:t>
            </a:r>
            <a:br>
              <a:rPr lang="cs-CZ" sz="3900" b="0" dirty="0" smtClean="0"/>
            </a:br>
            <a:r>
              <a:rPr lang="cs-CZ" sz="3900" b="0" dirty="0" smtClean="0"/>
              <a:t>Praha – </a:t>
            </a:r>
            <a:r>
              <a:rPr lang="cs-CZ" sz="3900" b="0" dirty="0" err="1" smtClean="0"/>
              <a:t>Chodovec</a:t>
            </a:r>
            <a:r>
              <a:rPr lang="cs-CZ" sz="3900" b="0" dirty="0" smtClean="0"/>
              <a:t/>
            </a:r>
            <a:br>
              <a:rPr lang="cs-CZ" sz="3900" b="0" dirty="0" smtClean="0"/>
            </a:br>
            <a:r>
              <a:rPr lang="cs-CZ" sz="3900" b="0" dirty="0" smtClean="0">
                <a:hlinkClick r:id="rId2"/>
              </a:rPr>
              <a:t>www.</a:t>
            </a:r>
            <a:r>
              <a:rPr lang="cs-CZ" sz="3900" b="0" dirty="0" err="1" smtClean="0">
                <a:hlinkClick r:id="rId2"/>
              </a:rPr>
              <a:t>ahmp.cz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842347" cy="2693234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908720"/>
            <a:ext cx="4378086" cy="3456384"/>
          </a:xfrm>
        </p:spPr>
      </p:pic>
      <p:pic>
        <p:nvPicPr>
          <p:cNvPr id="9" name="Zástupný symbol pro obsah 5" descr="IMG_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437112"/>
            <a:ext cx="2939818" cy="2204864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Gallasův</a:t>
            </a:r>
            <a:r>
              <a:rPr lang="cs-CZ" dirty="0" smtClean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12" name="Zaoblený obdélníkový popisek 11"/>
          <p:cNvSpPr/>
          <p:nvPr/>
        </p:nvSpPr>
        <p:spPr>
          <a:xfrm>
            <a:off x="7236296" y="4725144"/>
            <a:ext cx="1800200" cy="1872208"/>
          </a:xfrm>
          <a:prstGeom prst="wedgeRoundRectCallout">
            <a:avLst>
              <a:gd name="adj1" fmla="val -100199"/>
              <a:gd name="adj2" fmla="val -8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Správní</a:t>
            </a:r>
            <a:r>
              <a:rPr lang="en-US" dirty="0" smtClean="0"/>
              <a:t> </a:t>
            </a:r>
            <a:r>
              <a:rPr lang="en-US" dirty="0" err="1" smtClean="0"/>
              <a:t>archiv</a:t>
            </a:r>
            <a:r>
              <a:rPr lang="en-US" dirty="0" smtClean="0"/>
              <a:t> evidence </a:t>
            </a:r>
            <a:r>
              <a:rPr lang="en-US" dirty="0" err="1" smtClean="0"/>
              <a:t>obyvatel</a:t>
            </a:r>
            <a:r>
              <a:rPr lang="en-US" dirty="0" smtClean="0"/>
              <a:t> hl. </a:t>
            </a:r>
            <a:r>
              <a:rPr lang="en-US" dirty="0" err="1" smtClean="0"/>
              <a:t>města</a:t>
            </a:r>
            <a:r>
              <a:rPr lang="en-US" dirty="0" smtClean="0"/>
              <a:t> </a:t>
            </a:r>
            <a:r>
              <a:rPr lang="en-US" dirty="0" err="1" smtClean="0"/>
              <a:t>Prahy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počátky souvisí s ukládáním listinných privilegií, svědčících o městských právech</a:t>
            </a:r>
          </a:p>
          <a:p>
            <a:pPr lvl="1"/>
            <a:r>
              <a:rPr lang="cs-CZ" dirty="0" smtClean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 smtClean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 smtClean="0"/>
              <a:t>nárůst písemností </a:t>
            </a:r>
          </a:p>
          <a:p>
            <a:pPr lvl="2"/>
            <a:r>
              <a:rPr lang="cs-CZ" dirty="0" smtClean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 smtClean="0"/>
              <a:t>v roce 1784 </a:t>
            </a:r>
          </a:p>
          <a:p>
            <a:pPr lvl="1"/>
            <a:r>
              <a:rPr lang="cs-CZ" dirty="0" smtClean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 smtClean="0"/>
              <a:t>ustanoven magistrát, sídlem se stala </a:t>
            </a:r>
          </a:p>
          <a:p>
            <a:pPr lvl="2">
              <a:buNone/>
            </a:pPr>
            <a:r>
              <a:rPr lang="cs-CZ" dirty="0" smtClean="0"/>
              <a:t>Staroměstská radnice, kam ukládány všechny archiválie</a:t>
            </a:r>
          </a:p>
          <a:p>
            <a:r>
              <a:rPr lang="cs-CZ" dirty="0" smtClean="0"/>
              <a:t>v roce 1851 </a:t>
            </a:r>
          </a:p>
          <a:p>
            <a:pPr lvl="1"/>
            <a:r>
              <a:rPr lang="cs-CZ" dirty="0" smtClean="0"/>
              <a:t>městský archiv zřízen jako instituce</a:t>
            </a:r>
          </a:p>
          <a:p>
            <a:pPr lvl="1"/>
            <a:r>
              <a:rPr lang="cs-CZ" dirty="0" smtClean="0"/>
              <a:t>prvním archivářem Karel Jaromír Erben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Archiv hl. města Prahy</a:t>
            </a:r>
            <a:endParaRPr lang="cs-CZ" dirty="0"/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zpřístupňování městských fondů, sbírek listin a rukopisů</a:t>
            </a:r>
          </a:p>
          <a:p>
            <a:pPr lvl="1"/>
            <a:r>
              <a:rPr lang="cs-CZ" dirty="0" smtClean="0"/>
              <a:t>založeno nové oddělení plánů a vyobrazení města, položen základ k rozsáhlé knihovně</a:t>
            </a:r>
          </a:p>
          <a:p>
            <a:r>
              <a:rPr lang="cs-CZ" dirty="0" smtClean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 smtClean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 smtClean="0"/>
              <a:t>za války některé archiválie odvezeny na venkovské statky za město</a:t>
            </a:r>
          </a:p>
          <a:p>
            <a:r>
              <a:rPr lang="cs-CZ" dirty="0" smtClean="0"/>
              <a:t>8. května 1945 </a:t>
            </a:r>
          </a:p>
          <a:p>
            <a:pPr lvl="1"/>
            <a:r>
              <a:rPr lang="cs-CZ" dirty="0" smtClean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 smtClean="0"/>
              <a:t>po válce náhradní prostory v </a:t>
            </a:r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Gallasově</a:t>
            </a:r>
            <a:r>
              <a:rPr lang="cs-CZ" dirty="0" smtClean="0"/>
              <a:t> paláci v Husově ulici</a:t>
            </a:r>
          </a:p>
          <a:p>
            <a:r>
              <a:rPr lang="cs-CZ" dirty="0" smtClean="0"/>
              <a:t>v letech 1950-1951 </a:t>
            </a:r>
          </a:p>
          <a:p>
            <a:pPr lvl="1"/>
            <a:r>
              <a:rPr lang="cs-CZ" dirty="0" smtClean="0"/>
              <a:t>podřízen odboru vnitřních věcí Ústředního národního výboru hlavního města Prahy</a:t>
            </a:r>
          </a:p>
          <a:p>
            <a:r>
              <a:rPr lang="cs-CZ" dirty="0" smtClean="0"/>
              <a:t>na konci 80. let 20. století</a:t>
            </a:r>
          </a:p>
          <a:p>
            <a:pPr lvl="1"/>
            <a:r>
              <a:rPr lang="cs-CZ" dirty="0" smtClean="0"/>
              <a:t>využívá vedle </a:t>
            </a:r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Gallasova</a:t>
            </a:r>
            <a:r>
              <a:rPr lang="cs-CZ" dirty="0" smtClean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 smtClean="0"/>
              <a:t>od roku 1993 samostatným odborem Magistrátu hl. města Prahy</a:t>
            </a:r>
          </a:p>
          <a:p>
            <a:r>
              <a:rPr lang="cs-CZ" dirty="0" smtClean="0"/>
              <a:t>v roce 1997 dokončena novostavba archivu v archivním areálu na </a:t>
            </a:r>
            <a:r>
              <a:rPr lang="cs-CZ" dirty="0" err="1" smtClean="0"/>
              <a:t>Chodovci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sídla:</a:t>
            </a:r>
          </a:p>
          <a:p>
            <a:pPr lvl="1"/>
            <a:r>
              <a:rPr lang="cs-CZ" dirty="0" smtClean="0"/>
              <a:t>v archivním areálu </a:t>
            </a:r>
          </a:p>
          <a:p>
            <a:pPr lvl="2"/>
            <a:r>
              <a:rPr lang="cs-CZ" dirty="0" smtClean="0"/>
              <a:t>Archivní 6, Praha 11 - </a:t>
            </a:r>
            <a:r>
              <a:rPr lang="cs-CZ" dirty="0" err="1" smtClean="0"/>
              <a:t>Chodovec</a:t>
            </a:r>
            <a:endParaRPr lang="cs-CZ" dirty="0" smtClean="0"/>
          </a:p>
          <a:p>
            <a:pPr lvl="2"/>
            <a:r>
              <a:rPr lang="cs-CZ" dirty="0" smtClean="0"/>
              <a:t>studovna pro veřejnost</a:t>
            </a:r>
          </a:p>
          <a:p>
            <a:pPr lvl="1"/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Gallasův</a:t>
            </a:r>
            <a:r>
              <a:rPr lang="cs-CZ" dirty="0" smtClean="0"/>
              <a:t> palác</a:t>
            </a:r>
          </a:p>
          <a:p>
            <a:pPr lvl="2"/>
            <a:r>
              <a:rPr lang="cs-CZ" dirty="0" smtClean="0"/>
              <a:t>Husova 158/20, Praha 1 - Staré Město</a:t>
            </a:r>
          </a:p>
          <a:p>
            <a:pPr lvl="2"/>
            <a:r>
              <a:rPr lang="cs-CZ" dirty="0" smtClean="0"/>
              <a:t>výstavy a konference</a:t>
            </a:r>
          </a:p>
          <a:p>
            <a:pPr lvl="1"/>
            <a:r>
              <a:rPr lang="cs-CZ" dirty="0" smtClean="0"/>
              <a:t>Správní archiv evidence obyvatel hl. města Prahy </a:t>
            </a:r>
          </a:p>
          <a:p>
            <a:pPr lvl="2"/>
            <a:r>
              <a:rPr lang="cs-CZ" dirty="0" smtClean="0"/>
              <a:t>Nad </a:t>
            </a:r>
            <a:r>
              <a:rPr lang="cs-CZ" dirty="0" err="1" smtClean="0"/>
              <a:t>Vršovskou</a:t>
            </a:r>
            <a:r>
              <a:rPr lang="cs-CZ" dirty="0" smtClean="0"/>
              <a:t> horou 88, hala 12B</a:t>
            </a:r>
            <a:br>
              <a:rPr lang="cs-CZ" dirty="0" smtClean="0"/>
            </a:br>
            <a:r>
              <a:rPr lang="cs-CZ" dirty="0" smtClean="0"/>
              <a:t>Praha 10 - Michle</a:t>
            </a:r>
          </a:p>
          <a:p>
            <a:r>
              <a:rPr lang="cs-CZ" dirty="0" smtClean="0"/>
              <a:t>vydává:</a:t>
            </a:r>
          </a:p>
          <a:p>
            <a:pPr lvl="1"/>
            <a:r>
              <a:rPr lang="cs-CZ" dirty="0" smtClean="0"/>
              <a:t>Pražský sborník historický</a:t>
            </a:r>
          </a:p>
          <a:p>
            <a:pPr lvl="1"/>
            <a:r>
              <a:rPr lang="cs-CZ" dirty="0" err="1" smtClean="0"/>
              <a:t>Documenta</a:t>
            </a:r>
            <a:r>
              <a:rPr lang="cs-CZ" dirty="0" smtClean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Archiv hl. města Prahy </a:t>
            </a:r>
            <a:endParaRPr lang="cs-CZ" dirty="0"/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980728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ástupný symbol pro obsah 5" descr="pražskýsborník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149080"/>
            <a:ext cx="3124200" cy="1318260"/>
          </a:xfrm>
          <a:prstGeom prst="rect">
            <a:avLst/>
          </a:prstGeom>
        </p:spPr>
      </p:pic>
      <p:pic>
        <p:nvPicPr>
          <p:cNvPr id="9" name="Zástupný symbol pro obsah 7" descr="documenta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5445224"/>
            <a:ext cx="5265420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ahmp_web 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429087" cy="576064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ahmp.cz</a:t>
            </a:r>
            <a:r>
              <a:rPr lang="cs-CZ" dirty="0" smtClean="0">
                <a:hlinkClick r:id="rId3"/>
              </a:rPr>
              <a:t>/index.</a:t>
            </a:r>
            <a:r>
              <a:rPr lang="cs-CZ" dirty="0" err="1" smtClean="0">
                <a:hlinkClick r:id="rId3"/>
              </a:rPr>
              <a:t>html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Plzně </a:t>
            </a:r>
            <a:br>
              <a:rPr lang="cs-CZ" dirty="0" smtClean="0"/>
            </a:br>
            <a:r>
              <a:rPr lang="cs-CZ" dirty="0" smtClean="0"/>
              <a:t>Veleslavínova 19, Plzeň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amp.plzen.eu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060848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2304256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vývoj spojen s městskou správou</a:t>
            </a:r>
          </a:p>
          <a:p>
            <a:r>
              <a:rPr lang="cs-CZ" dirty="0" smtClean="0"/>
              <a:t>období od založení města do 18. století </a:t>
            </a:r>
          </a:p>
          <a:p>
            <a:pPr lvl="1"/>
            <a:r>
              <a:rPr lang="cs-CZ" dirty="0" smtClean="0"/>
              <a:t>archiv pečlivě spravován vzdělanými radními písaři</a:t>
            </a:r>
          </a:p>
          <a:p>
            <a:r>
              <a:rPr lang="cs-CZ" dirty="0" smtClean="0"/>
              <a:t>v 19. století období úpadku</a:t>
            </a:r>
          </a:p>
          <a:p>
            <a:pPr lvl="1"/>
            <a:r>
              <a:rPr lang="cs-CZ" dirty="0" smtClean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 smtClean="0"/>
              <a:t>do sběru dána registratura z let 1801-1829</a:t>
            </a:r>
          </a:p>
          <a:p>
            <a:pPr lvl="1"/>
            <a:r>
              <a:rPr lang="cs-CZ" dirty="0" smtClean="0"/>
              <a:t>listiny zachránil první novověký městský archivář Martin Hruška, jiné archiválie zakoupeny vlastenci</a:t>
            </a:r>
          </a:p>
          <a:p>
            <a:r>
              <a:rPr lang="cs-CZ" dirty="0" smtClean="0"/>
              <a:t>v letech1879–1948 </a:t>
            </a:r>
          </a:p>
          <a:p>
            <a:pPr lvl="1"/>
            <a:r>
              <a:rPr lang="cs-CZ" dirty="0" smtClean="0"/>
              <a:t>spojení archivu s Městským historickým muzeem</a:t>
            </a:r>
          </a:p>
          <a:p>
            <a:pPr lvl="1"/>
            <a:r>
              <a:rPr lang="cs-CZ" dirty="0" smtClean="0"/>
              <a:t>v roce 1931 usnesení o zřízení městského archivu jako samostatného úřadu, ve skutečnosti stále součástí muzea</a:t>
            </a:r>
          </a:p>
          <a:p>
            <a:r>
              <a:rPr lang="cs-CZ" dirty="0" smtClean="0"/>
              <a:t>po roce 1948 </a:t>
            </a:r>
          </a:p>
          <a:p>
            <a:pPr lvl="1"/>
            <a:r>
              <a:rPr lang="cs-CZ" dirty="0" smtClean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 smtClean="0"/>
              <a:t>po roce 1990 </a:t>
            </a:r>
          </a:p>
          <a:p>
            <a:pPr lvl="1"/>
            <a:r>
              <a:rPr lang="cs-CZ" dirty="0" smtClean="0"/>
              <a:t>odborem Úřadu města Plzně, nyní Magistrátu města Plzně</a:t>
            </a:r>
          </a:p>
          <a:p>
            <a:r>
              <a:rPr lang="cs-CZ" dirty="0" smtClean="0"/>
              <a:t>od 1. ledna 2005 zařazen podle nového archivního zákona mezi nestátní archivy územních samosprávných celků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Archiv města Plzně</a:t>
            </a:r>
            <a:endParaRPr lang="cs-CZ" dirty="0"/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 letech 1879–1948 sídlil v budově Městského historického muzea</a:t>
            </a:r>
          </a:p>
          <a:p>
            <a:r>
              <a:rPr lang="cs-CZ" dirty="0" smtClean="0"/>
              <a:t>poté ve třech místnostech v budově bývalého gymnázia (dnes Studijní a vědecká knihovna Plzeňského kraje)</a:t>
            </a:r>
          </a:p>
          <a:p>
            <a:r>
              <a:rPr lang="cs-CZ" dirty="0" smtClean="0"/>
              <a:t>v dubnu 1954 v přízemí empírové budovy v sadech 5. května 61 </a:t>
            </a:r>
          </a:p>
          <a:p>
            <a:r>
              <a:rPr lang="cs-CZ" dirty="0" smtClean="0"/>
              <a:t>od roku 1961 ve Veleslavínově 19 </a:t>
            </a:r>
          </a:p>
          <a:p>
            <a:pPr>
              <a:buNone/>
            </a:pPr>
            <a:r>
              <a:rPr lang="cs-CZ" dirty="0" smtClean="0"/>
              <a:t>	bývalá policejní budova s vězením</a:t>
            </a:r>
          </a:p>
          <a:p>
            <a:r>
              <a:rPr lang="cs-CZ" dirty="0" smtClean="0"/>
              <a:t>Vydává: 	Minulostí Západočeského kraje</a:t>
            </a:r>
          </a:p>
          <a:p>
            <a:r>
              <a:rPr lang="cs-CZ" dirty="0" smtClean="0"/>
              <a:t>               Dějiny města Plzně 1, 2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Plzně</a:t>
            </a:r>
            <a:endParaRPr lang="cs-CZ" dirty="0"/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Západočeké</a:t>
            </a:r>
            <a:r>
              <a:rPr lang="cs-CZ" dirty="0" smtClean="0"/>
              <a:t> muzeum v Plzni</a:t>
            </a:r>
            <a:endParaRPr lang="cs-CZ" dirty="0"/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1255" y="3717032"/>
            <a:ext cx="1502745" cy="1988840"/>
          </a:xfrm>
          <a:prstGeom prst="rect">
            <a:avLst/>
          </a:prstGeom>
        </p:spPr>
      </p:pic>
      <p:pic>
        <p:nvPicPr>
          <p:cNvPr id="7" name="Zástupný symbol pro obsah 3" descr="minulosti plzně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348880"/>
            <a:ext cx="1893909" cy="1550288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112137"/>
            <a:ext cx="1368152" cy="17458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lzen_web_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8777451" cy="525658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amp.plzen.eu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 roce 1960</a:t>
            </a:r>
          </a:p>
          <a:p>
            <a:pPr lvl="1"/>
            <a:r>
              <a:rPr lang="cs-CZ" dirty="0" smtClean="0"/>
              <a:t>reorganizace územního členění státu</a:t>
            </a:r>
          </a:p>
          <a:p>
            <a:pPr lvl="1"/>
            <a:r>
              <a:rPr lang="cs-CZ" dirty="0" smtClean="0"/>
              <a:t>spojování malých archivů tak, aby v okrese působil jeden velký okresní archiv</a:t>
            </a:r>
          </a:p>
          <a:p>
            <a:pPr lvl="1"/>
            <a:r>
              <a:rPr lang="cs-CZ" dirty="0" err="1" smtClean="0"/>
              <a:t>meziarchivní</a:t>
            </a:r>
            <a:r>
              <a:rPr lang="cs-CZ" dirty="0" smtClean="0"/>
              <a:t> delimitace</a:t>
            </a:r>
          </a:p>
          <a:p>
            <a:pPr lvl="2"/>
            <a:r>
              <a:rPr lang="cs-CZ" dirty="0" smtClean="0"/>
              <a:t>státní archivy předávají okresním archivům okresní písemnosti</a:t>
            </a:r>
          </a:p>
          <a:p>
            <a:pPr lvl="3"/>
            <a:r>
              <a:rPr lang="cs-CZ" dirty="0" smtClean="0"/>
              <a:t>písemnosti okresních úřadů, okresních soudů, okresních zastupitelstev, staré pozemkové knihy apod.</a:t>
            </a:r>
          </a:p>
          <a:p>
            <a:r>
              <a:rPr lang="cs-CZ" dirty="0" smtClean="0"/>
              <a:t>organizace, činnost a řízení okresních a městských archivů </a:t>
            </a:r>
          </a:p>
          <a:p>
            <a:pPr lvl="1"/>
            <a:r>
              <a:rPr lang="cs-CZ" dirty="0" smtClean="0"/>
              <a:t>v roce 1970 upravena směrnicemi ministerstva a následně zákonem č. </a:t>
            </a:r>
            <a:r>
              <a:rPr lang="cs-CZ" dirty="0" smtClean="0"/>
              <a:t>97/1974 </a:t>
            </a:r>
            <a:r>
              <a:rPr lang="cs-CZ" dirty="0" smtClean="0"/>
              <a:t>Sb. o archivnictví</a:t>
            </a:r>
          </a:p>
          <a:p>
            <a:pPr lvl="1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>Archiv města Ústí nad Labem</a:t>
            </a:r>
            <a:br>
              <a:rPr lang="cs-CZ" dirty="0" smtClean="0"/>
            </a:br>
            <a:r>
              <a:rPr lang="cs-CZ" dirty="0" smtClean="0"/>
              <a:t>Hrnčířská 2</a:t>
            </a:r>
            <a:br>
              <a:rPr lang="cs-CZ" dirty="0" smtClean="0"/>
            </a:br>
            <a:r>
              <a:rPr lang="cs-CZ" dirty="0" smtClean="0"/>
              <a:t>Ústí nad Labem</a:t>
            </a:r>
            <a:endParaRPr lang="cs-CZ" dirty="0"/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5940152" cy="3240360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0" y="5373216"/>
            <a:ext cx="4248472" cy="1152128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Spisový </a:t>
            </a:r>
            <a:r>
              <a:rPr lang="cs-CZ" dirty="0" err="1" smtClean="0">
                <a:solidFill>
                  <a:schemeClr val="tx2"/>
                </a:solidFill>
              </a:rPr>
              <a:t>meziarchiv</a:t>
            </a:r>
            <a:endParaRPr lang="cs-CZ" dirty="0" smtClean="0">
              <a:solidFill>
                <a:schemeClr val="tx2"/>
              </a:solidFill>
            </a:endParaRPr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Suterén magistrátu</a:t>
            </a:r>
            <a:br>
              <a:rPr lang="cs-CZ" dirty="0" smtClean="0">
                <a:solidFill>
                  <a:schemeClr val="tx2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Ústí nad Labem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0" y="836712"/>
            <a:ext cx="4932040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u="sng" dirty="0" smtClean="0">
                <a:solidFill>
                  <a:schemeClr val="accent1"/>
                </a:solidFill>
              </a:rPr>
              <a:t>www.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usti</a:t>
            </a:r>
            <a:r>
              <a:rPr lang="cs-CZ" sz="2000" b="1" u="sng" dirty="0" smtClean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labem.cz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cz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verejna</a:t>
            </a:r>
            <a:r>
              <a:rPr lang="cs-CZ" sz="2000" b="1" u="sng" dirty="0" smtClean="0">
                <a:solidFill>
                  <a:schemeClr val="accent1"/>
                </a:solidFill>
              </a:rPr>
              <a:t>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sprava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magistrat</a:t>
            </a:r>
            <a:r>
              <a:rPr lang="cs-CZ" sz="2000" b="1" u="sng" dirty="0" smtClean="0">
                <a:solidFill>
                  <a:schemeClr val="accent1"/>
                </a:solidFill>
              </a:rPr>
              <a:t>/odbory-a-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oddeleni</a:t>
            </a:r>
            <a:r>
              <a:rPr lang="cs-CZ" sz="2000" b="1" u="sng" dirty="0" smtClean="0">
                <a:solidFill>
                  <a:schemeClr val="accent1"/>
                </a:solidFill>
              </a:rPr>
              <a:t>/archiv-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mesta</a:t>
            </a:r>
            <a:r>
              <a:rPr lang="cs-CZ" sz="2000" b="1" u="sng" dirty="0" smtClean="0">
                <a:solidFill>
                  <a:schemeClr val="accent1"/>
                </a:solidFill>
              </a:rPr>
              <a:t>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usti</a:t>
            </a:r>
            <a:r>
              <a:rPr lang="cs-CZ" sz="2000" b="1" u="sng" dirty="0" smtClean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labem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endParaRPr lang="cs-CZ" sz="2000" b="1" u="sng" dirty="0">
              <a:solidFill>
                <a:schemeClr val="accent1"/>
              </a:solidFill>
            </a:endParaRP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745" y="2132856"/>
            <a:ext cx="4250255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 smtClean="0"/>
              <a:t>Archiv města Ústí nad Labem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zmiňován již před 300 lety</a:t>
            </a:r>
          </a:p>
          <a:p>
            <a:r>
              <a:rPr lang="cs-CZ" dirty="0" smtClean="0"/>
              <a:t>v roce 1828 </a:t>
            </a:r>
          </a:p>
          <a:p>
            <a:pPr lvl="1"/>
            <a:r>
              <a:rPr lang="cs-CZ" dirty="0" smtClean="0"/>
              <a:t>městský registrátor Friedrich </a:t>
            </a:r>
            <a:r>
              <a:rPr lang="cs-CZ" dirty="0" err="1" smtClean="0"/>
              <a:t>Sonnewend</a:t>
            </a:r>
            <a:r>
              <a:rPr lang="cs-CZ" dirty="0" smtClean="0"/>
              <a:t> pověřen uspořádáním historických spisů města</a:t>
            </a:r>
          </a:p>
          <a:p>
            <a:r>
              <a:rPr lang="cs-CZ" dirty="0" smtClean="0"/>
              <a:t>v letech 1840-1890 neměl městský archiv trvalého správce</a:t>
            </a:r>
          </a:p>
          <a:p>
            <a:r>
              <a:rPr lang="cs-CZ" dirty="0" smtClean="0"/>
              <a:t>v roce 1890 </a:t>
            </a:r>
          </a:p>
          <a:p>
            <a:pPr lvl="1"/>
            <a:r>
              <a:rPr lang="cs-CZ" dirty="0" smtClean="0"/>
              <a:t>správcem archivu jmenován knihovník spolku </a:t>
            </a:r>
            <a:r>
              <a:rPr lang="cs-CZ" dirty="0" err="1" smtClean="0"/>
              <a:t>Verein</a:t>
            </a:r>
            <a:r>
              <a:rPr lang="cs-CZ" dirty="0" smtClean="0"/>
              <a:t> </a:t>
            </a:r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Geschichte</a:t>
            </a:r>
            <a:r>
              <a:rPr lang="cs-CZ" dirty="0" smtClean="0"/>
              <a:t> der </a:t>
            </a:r>
            <a:r>
              <a:rPr lang="cs-CZ" dirty="0" err="1" smtClean="0"/>
              <a:t>Deutschen</a:t>
            </a:r>
            <a:r>
              <a:rPr lang="cs-CZ" dirty="0" smtClean="0"/>
              <a:t> in </a:t>
            </a:r>
            <a:r>
              <a:rPr lang="cs-CZ" dirty="0" err="1" smtClean="0"/>
              <a:t>Böhmen</a:t>
            </a:r>
            <a:r>
              <a:rPr lang="cs-CZ" dirty="0" smtClean="0"/>
              <a:t> </a:t>
            </a:r>
            <a:r>
              <a:rPr lang="cs-CZ" dirty="0" err="1" smtClean="0"/>
              <a:t>Wenzel</a:t>
            </a:r>
            <a:r>
              <a:rPr lang="cs-CZ" dirty="0" smtClean="0"/>
              <a:t> </a:t>
            </a:r>
            <a:r>
              <a:rPr lang="cs-CZ" dirty="0" err="1" smtClean="0"/>
              <a:t>Hieke</a:t>
            </a:r>
            <a:endParaRPr lang="cs-CZ" dirty="0" smtClean="0"/>
          </a:p>
          <a:p>
            <a:r>
              <a:rPr lang="cs-CZ" dirty="0" smtClean="0"/>
              <a:t>v letech1895–1919 </a:t>
            </a:r>
          </a:p>
          <a:p>
            <a:pPr lvl="1"/>
            <a:r>
              <a:rPr lang="cs-CZ" dirty="0" smtClean="0"/>
              <a:t>vykonával funkci městského archiváře MUDr. Alexander Marian</a:t>
            </a:r>
          </a:p>
          <a:p>
            <a:r>
              <a:rPr lang="cs-CZ" dirty="0" smtClean="0"/>
              <a:t>v roce 1920 </a:t>
            </a:r>
          </a:p>
          <a:p>
            <a:pPr lvl="1"/>
            <a:r>
              <a:rPr lang="cs-CZ" dirty="0" smtClean="0"/>
              <a:t>ustanoven správcem městského archivu dr. </a:t>
            </a:r>
            <a:r>
              <a:rPr lang="cs-CZ" dirty="0" err="1" smtClean="0"/>
              <a:t>Franz</a:t>
            </a:r>
            <a:r>
              <a:rPr lang="cs-CZ" dirty="0" smtClean="0"/>
              <a:t> Josef </a:t>
            </a:r>
            <a:r>
              <a:rPr lang="cs-CZ" dirty="0" err="1" smtClean="0"/>
              <a:t>Umlauft</a:t>
            </a:r>
            <a:endParaRPr lang="cs-CZ" dirty="0" smtClean="0"/>
          </a:p>
          <a:p>
            <a:pPr lvl="1"/>
            <a:r>
              <a:rPr lang="cs-CZ" dirty="0" smtClean="0"/>
              <a:t>sídlo ve dvou suterénních místnostech německého gymnasia ve Velké hradební</a:t>
            </a:r>
          </a:p>
          <a:p>
            <a:r>
              <a:rPr lang="cs-CZ" dirty="0" smtClean="0"/>
              <a:t>od roku 1922 Archiv města Ústí nad Labem zároveň okresním archivem </a:t>
            </a:r>
          </a:p>
          <a:p>
            <a:pPr lvl="1"/>
            <a:r>
              <a:rPr lang="cs-CZ" dirty="0" smtClean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 smtClean="0"/>
              <a:t>trmického</a:t>
            </a:r>
            <a:r>
              <a:rPr lang="cs-CZ" dirty="0" smtClean="0"/>
              <a:t> zámku) </a:t>
            </a:r>
          </a:p>
          <a:p>
            <a:r>
              <a:rPr lang="cs-CZ" dirty="0" smtClean="0"/>
              <a:t>v roce 1936 </a:t>
            </a:r>
          </a:p>
          <a:p>
            <a:pPr lvl="1"/>
            <a:r>
              <a:rPr lang="cs-CZ" dirty="0" smtClean="0"/>
              <a:t>Archiv definován jako městský úřad a archivář se stal městským zaměstnancem</a:t>
            </a:r>
          </a:p>
          <a:p>
            <a:r>
              <a:rPr lang="cs-CZ" dirty="0" smtClean="0"/>
              <a:t>v roce 1939 </a:t>
            </a:r>
          </a:p>
          <a:p>
            <a:pPr lvl="1"/>
            <a:r>
              <a:rPr lang="cs-CZ" dirty="0" smtClean="0"/>
              <a:t>získány prostory v domě na Václavském náměstí v </a:t>
            </a:r>
            <a:r>
              <a:rPr lang="cs-CZ" dirty="0" err="1" smtClean="0"/>
              <a:t>Trmicích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za 2. světové války </a:t>
            </a:r>
          </a:p>
          <a:p>
            <a:pPr lvl="1"/>
            <a:r>
              <a:rPr lang="cs-CZ" dirty="0" smtClean="0"/>
              <a:t>archiv spravován společně s městským muzeem</a:t>
            </a:r>
          </a:p>
          <a:p>
            <a:r>
              <a:rPr lang="cs-CZ" dirty="0" smtClean="0"/>
              <a:t>od roku 1951</a:t>
            </a:r>
          </a:p>
          <a:p>
            <a:pPr lvl="1"/>
            <a:r>
              <a:rPr lang="cs-CZ" dirty="0" smtClean="0"/>
              <a:t>do archivu svezeny a uspořádány fondy města a okresu Ústí nad Labem</a:t>
            </a:r>
          </a:p>
          <a:p>
            <a:r>
              <a:rPr lang="cs-CZ" dirty="0" smtClean="0"/>
              <a:t>v roce 1968 </a:t>
            </a:r>
          </a:p>
          <a:p>
            <a:pPr lvl="1"/>
            <a:r>
              <a:rPr lang="cs-CZ" dirty="0" smtClean="0"/>
              <a:t>archiv získal nové prostory v centru Ústí nad Labem</a:t>
            </a:r>
          </a:p>
          <a:p>
            <a:r>
              <a:rPr lang="cs-CZ" dirty="0" smtClean="0"/>
              <a:t>v </a:t>
            </a:r>
            <a:r>
              <a:rPr lang="cs-CZ" dirty="0" smtClean="0"/>
              <a:t>roce 1986 </a:t>
            </a:r>
            <a:r>
              <a:rPr lang="cs-CZ" dirty="0" smtClean="0"/>
              <a:t>správní reforma v okresu Ústí nad Labem </a:t>
            </a:r>
          </a:p>
          <a:p>
            <a:pPr lvl="1"/>
            <a:r>
              <a:rPr lang="cs-CZ" dirty="0" smtClean="0"/>
              <a:t>Ústí </a:t>
            </a:r>
            <a:r>
              <a:rPr lang="cs-CZ" dirty="0" smtClean="0"/>
              <a:t>nad Labem prohlášeno statutárním </a:t>
            </a:r>
            <a:r>
              <a:rPr lang="cs-CZ" dirty="0" smtClean="0"/>
              <a:t>městem (zrušen ONV)</a:t>
            </a:r>
          </a:p>
          <a:p>
            <a:pPr lvl="1"/>
            <a:r>
              <a:rPr lang="cs-CZ" dirty="0" smtClean="0"/>
              <a:t>dle </a:t>
            </a:r>
            <a:r>
              <a:rPr lang="cs-CZ" dirty="0" smtClean="0"/>
              <a:t>zákona o obcích č. 367/1990 Sb</a:t>
            </a:r>
            <a:r>
              <a:rPr lang="cs-CZ" dirty="0" smtClean="0"/>
              <a:t>. tento statut potvrzen</a:t>
            </a:r>
            <a:endParaRPr lang="cs-CZ" dirty="0" smtClean="0"/>
          </a:p>
          <a:p>
            <a:r>
              <a:rPr lang="cs-CZ" dirty="0" smtClean="0"/>
              <a:t>od roku 1990 je Archiv města Ústí nad Labem samostatným odborným útvarem úřadu města, později magistrátu</a:t>
            </a:r>
          </a:p>
          <a:p>
            <a:r>
              <a:rPr lang="cs-CZ" dirty="0" smtClean="0"/>
              <a:t>v </a:t>
            </a:r>
            <a:r>
              <a:rPr lang="cs-CZ" dirty="0" smtClean="0"/>
              <a:t>roce 2008 </a:t>
            </a:r>
            <a:r>
              <a:rPr lang="cs-CZ" dirty="0" smtClean="0"/>
              <a:t>udělena </a:t>
            </a:r>
            <a:r>
              <a:rPr lang="cs-CZ" dirty="0" smtClean="0"/>
              <a:t>Archivu města Ústí nad Labem </a:t>
            </a:r>
            <a:r>
              <a:rPr lang="cs-CZ" dirty="0" smtClean="0"/>
              <a:t>akreditace</a:t>
            </a:r>
            <a:endParaRPr lang="cs-CZ" dirty="0" smtClean="0"/>
          </a:p>
          <a:p>
            <a:r>
              <a:rPr lang="cs-CZ" dirty="0" smtClean="0"/>
              <a:t>Vydává:</a:t>
            </a:r>
          </a:p>
          <a:p>
            <a:pPr lvl="1"/>
            <a:r>
              <a:rPr lang="cs-CZ" dirty="0" smtClean="0"/>
              <a:t>Ústecké kalendárium, Memorabilia </a:t>
            </a:r>
            <a:r>
              <a:rPr lang="cs-CZ" dirty="0" err="1" smtClean="0"/>
              <a:t>Ustensis</a:t>
            </a:r>
            <a:r>
              <a:rPr lang="cs-CZ" dirty="0" smtClean="0"/>
              <a:t>, Ústecký sborník historický, </a:t>
            </a:r>
          </a:p>
          <a:p>
            <a:pPr lvl="1">
              <a:buNone/>
            </a:pPr>
            <a:r>
              <a:rPr lang="cs-CZ" dirty="0" smtClean="0"/>
              <a:t>Ústeckou vlastivědu a regionální práce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Ústí nad Labem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13176"/>
            <a:ext cx="5173980" cy="1348740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5589241"/>
            <a:ext cx="4600580" cy="12687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728192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Ostravy</a:t>
            </a:r>
            <a:br>
              <a:rPr lang="cs-CZ" dirty="0" smtClean="0"/>
            </a:br>
            <a:r>
              <a:rPr lang="cs-CZ" dirty="0" err="1" smtClean="0"/>
              <a:t>Špálova</a:t>
            </a:r>
            <a:r>
              <a:rPr lang="cs-CZ" dirty="0" smtClean="0"/>
              <a:t> 19, </a:t>
            </a:r>
            <a:r>
              <a:rPr lang="cs-CZ" dirty="0" err="1" smtClean="0"/>
              <a:t>Ostrava</a:t>
            </a:r>
            <a:r>
              <a:rPr lang="cs-CZ" dirty="0" smtClean="0"/>
              <a:t>-Přívoz 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https://amo.ostrava.cz/cs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44824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Archiv se nachází za kostelem Neposkvrněného početí Panny Marie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908720"/>
            <a:ext cx="6048672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počátky spadají do 13. a 14. století</a:t>
            </a:r>
          </a:p>
          <a:p>
            <a:pPr lvl="1"/>
            <a:r>
              <a:rPr lang="cs-CZ" dirty="0" smtClean="0"/>
              <a:t>1362 – nejstarší listina vydaná městu císařem Karlem IV. </a:t>
            </a:r>
          </a:p>
          <a:p>
            <a:pPr lvl="2"/>
            <a:r>
              <a:rPr lang="cs-CZ" dirty="0" smtClean="0"/>
              <a:t>listiny vydané pro Moravskou Ostravu olomouckým biskupem a </a:t>
            </a:r>
            <a:r>
              <a:rPr lang="cs-CZ" dirty="0" err="1" smtClean="0"/>
              <a:t>moravskoostravskou</a:t>
            </a:r>
            <a:r>
              <a:rPr lang="cs-CZ" dirty="0" smtClean="0"/>
              <a:t> městskou kanceláří</a:t>
            </a:r>
          </a:p>
          <a:p>
            <a:pPr lvl="2"/>
            <a:r>
              <a:rPr lang="cs-CZ" dirty="0" smtClean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 smtClean="0"/>
              <a:t>po reformě veřejné správy v roce 1850</a:t>
            </a:r>
          </a:p>
          <a:p>
            <a:pPr lvl="1"/>
            <a:r>
              <a:rPr lang="cs-CZ" dirty="0" smtClean="0"/>
              <a:t>zrušení </a:t>
            </a:r>
            <a:r>
              <a:rPr lang="cs-CZ" dirty="0" smtClean="0"/>
              <a:t>patrimoniálních úřadů a magistrátů</a:t>
            </a:r>
          </a:p>
          <a:p>
            <a:pPr lvl="1"/>
            <a:r>
              <a:rPr lang="cs-CZ" dirty="0" smtClean="0"/>
              <a:t>snahy o předání písemností do MZA</a:t>
            </a:r>
          </a:p>
          <a:p>
            <a:pPr lvl="2"/>
            <a:r>
              <a:rPr lang="cs-CZ" dirty="0" err="1" smtClean="0"/>
              <a:t>Franz</a:t>
            </a:r>
            <a:r>
              <a:rPr lang="cs-CZ" dirty="0" smtClean="0"/>
              <a:t> </a:t>
            </a:r>
            <a:r>
              <a:rPr lang="cs-CZ" dirty="0" err="1" smtClean="0"/>
              <a:t>Kremer</a:t>
            </a:r>
            <a:r>
              <a:rPr lang="cs-CZ" dirty="0" smtClean="0"/>
              <a:t> v roce 1858 zdůraznil, že listiny jsou uloženy jako </a:t>
            </a:r>
          </a:p>
          <a:p>
            <a:pPr lvl="2">
              <a:buNone/>
            </a:pPr>
            <a:r>
              <a:rPr lang="cs-CZ" dirty="0" smtClean="0"/>
              <a:t>	"</a:t>
            </a:r>
            <a:r>
              <a:rPr lang="cs-CZ" i="1" dirty="0" smtClean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 smtClean="0"/>
              <a:t>" </a:t>
            </a:r>
          </a:p>
          <a:p>
            <a:pPr lvl="2">
              <a:buNone/>
            </a:pPr>
            <a:r>
              <a:rPr lang="cs-CZ" dirty="0" smtClean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Ostravy</a:t>
            </a:r>
            <a:endParaRPr lang="cs-CZ" dirty="0"/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4671" y="1196752"/>
            <a:ext cx="2769329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roce 1923 </a:t>
            </a:r>
          </a:p>
          <a:p>
            <a:pPr lvl="1"/>
            <a:r>
              <a:rPr lang="cs-CZ" dirty="0" err="1" smtClean="0"/>
              <a:t>institucionalizace</a:t>
            </a:r>
            <a:r>
              <a:rPr lang="cs-CZ" dirty="0" smtClean="0"/>
              <a:t> městského archivu</a:t>
            </a:r>
          </a:p>
          <a:p>
            <a:pPr lvl="2"/>
            <a:r>
              <a:rPr lang="cs-CZ" dirty="0" smtClean="0"/>
              <a:t>v čele referátu, který měl spravovat 2 instituce: archiv a muzeum, gymnazijní profesor Alois </a:t>
            </a:r>
            <a:r>
              <a:rPr lang="cs-CZ" dirty="0" err="1" smtClean="0"/>
              <a:t>Adamus</a:t>
            </a:r>
            <a:r>
              <a:rPr lang="cs-CZ" dirty="0" smtClean="0"/>
              <a:t>, působil zde do roku 1935</a:t>
            </a:r>
          </a:p>
          <a:p>
            <a:r>
              <a:rPr lang="cs-CZ" dirty="0" smtClean="0"/>
              <a:t>v roce 1925 </a:t>
            </a:r>
          </a:p>
          <a:p>
            <a:pPr lvl="1"/>
            <a:r>
              <a:rPr lang="cs-CZ" dirty="0" smtClean="0"/>
              <a:t>činnost archivu upravena Instrukcí pro archiv Velké Ostravy</a:t>
            </a:r>
          </a:p>
          <a:p>
            <a:pPr lvl="1"/>
            <a:r>
              <a:rPr lang="cs-CZ" dirty="0" smtClean="0"/>
              <a:t>v závěru roku 1925 byl archiv zpřístupněn veřejnosti</a:t>
            </a:r>
          </a:p>
          <a:p>
            <a:pPr lvl="1"/>
            <a:r>
              <a:rPr lang="cs-CZ" dirty="0" smtClean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 smtClean="0"/>
              <a:t>základ archivu tvořily městské listiny, pečetidla, městské knihy, cechovní materiál, stará magistrátní registratura, archiv střeleckého spolku, </a:t>
            </a:r>
            <a:r>
              <a:rPr lang="cs-CZ" dirty="0" err="1" smtClean="0"/>
              <a:t>Zwierzinova</a:t>
            </a:r>
            <a:r>
              <a:rPr lang="cs-CZ" dirty="0" smtClean="0"/>
              <a:t> pozůstalost, archiválie připojených obcí, spolků, písemných pozůstalostí a jiné dokumentace</a:t>
            </a:r>
          </a:p>
          <a:p>
            <a:r>
              <a:rPr lang="cs-CZ" dirty="0" smtClean="0"/>
              <a:t>po </a:t>
            </a:r>
            <a:r>
              <a:rPr lang="cs-CZ" dirty="0" smtClean="0"/>
              <a:t>roce 1935 v čele archivu úředníci</a:t>
            </a:r>
          </a:p>
          <a:p>
            <a:pPr lvl="1"/>
            <a:r>
              <a:rPr lang="pl-PL" dirty="0" smtClean="0"/>
              <a:t>jako poradní orgán působila Archivní a muzejní rada (1935-1939)</a:t>
            </a:r>
          </a:p>
          <a:p>
            <a:r>
              <a:rPr lang="pl-PL" dirty="0" smtClean="0"/>
              <a:t>za války v roce 1942 provedena rekonstrukce budovy muzea</a:t>
            </a:r>
          </a:p>
          <a:p>
            <a:pPr lvl="1"/>
            <a:r>
              <a:rPr lang="cs-CZ" dirty="0" smtClean="0"/>
              <a:t>část materiálu byla vystěhována do zámku ve Velkých </a:t>
            </a:r>
            <a:r>
              <a:rPr lang="cs-CZ" dirty="0" err="1" smtClean="0"/>
              <a:t>Heralticích</a:t>
            </a:r>
            <a:r>
              <a:rPr lang="cs-CZ" dirty="0" smtClean="0"/>
              <a:t>, ve Staré Vsi nad </a:t>
            </a:r>
            <a:r>
              <a:rPr lang="cs-CZ" dirty="0" err="1" smtClean="0"/>
              <a:t>Ondřejnicí</a:t>
            </a:r>
            <a:r>
              <a:rPr lang="cs-CZ" dirty="0" smtClean="0"/>
              <a:t> a do prozatímních depozitářů v jižních a západních Čechách, odkud měly být archiválie odvezeny na německé území </a:t>
            </a:r>
          </a:p>
          <a:p>
            <a:r>
              <a:rPr lang="cs-CZ" dirty="0" smtClean="0"/>
              <a:t>do roku 1947 se podařilo získat téměř veškerý archivní materiál zpět včetně nejstarších listin a </a:t>
            </a:r>
            <a:r>
              <a:rPr lang="cs-CZ" dirty="0" err="1" smtClean="0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Ostravy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 roce1952 </a:t>
            </a:r>
          </a:p>
          <a:p>
            <a:pPr lvl="1"/>
            <a:r>
              <a:rPr lang="cs-CZ" dirty="0" smtClean="0"/>
              <a:t>došlo k oddělení od muzea</a:t>
            </a:r>
          </a:p>
          <a:p>
            <a:pPr lvl="1"/>
            <a:r>
              <a:rPr lang="cs-CZ" dirty="0" smtClean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 smtClean="0"/>
              <a:t>	25 obcí tvořících okres Ostrava</a:t>
            </a:r>
          </a:p>
          <a:p>
            <a:r>
              <a:rPr lang="cs-CZ" dirty="0" smtClean="0"/>
              <a:t>v roce1960 </a:t>
            </a:r>
          </a:p>
          <a:p>
            <a:pPr lvl="1"/>
            <a:r>
              <a:rPr lang="cs-CZ" dirty="0" smtClean="0"/>
              <a:t>zrušen okres Ostrava - venkov, archiv přestal plnit úkoly okresního archivu</a:t>
            </a:r>
          </a:p>
          <a:p>
            <a:pPr lvl="1"/>
            <a:r>
              <a:rPr lang="cs-CZ" dirty="0" smtClean="0"/>
              <a:t>přestěhoval se do budovy bývalé </a:t>
            </a:r>
            <a:r>
              <a:rPr lang="cs-CZ" dirty="0" err="1" smtClean="0"/>
              <a:t>přívozské</a:t>
            </a:r>
            <a:r>
              <a:rPr lang="cs-CZ" dirty="0" smtClean="0"/>
              <a:t> radnice</a:t>
            </a:r>
          </a:p>
          <a:p>
            <a:pPr lvl="1"/>
            <a:r>
              <a:rPr lang="cs-CZ" dirty="0" smtClean="0"/>
              <a:t>v 90. letech rekonstrukce budovy a přístavba (1993)</a:t>
            </a:r>
          </a:p>
          <a:p>
            <a:pPr lvl="1"/>
            <a:r>
              <a:rPr lang="cs-CZ" dirty="0" smtClean="0"/>
              <a:t>v letech 1996-1997 stěhování </a:t>
            </a:r>
          </a:p>
          <a:p>
            <a:pPr lvl="1">
              <a:buNone/>
            </a:pPr>
            <a:r>
              <a:rPr lang="cs-CZ" dirty="0" smtClean="0"/>
              <a:t>	archivního materiálu do nové přístavby</a:t>
            </a:r>
          </a:p>
          <a:p>
            <a:r>
              <a:rPr lang="cs-CZ" dirty="0" smtClean="0"/>
              <a:t>rozsáhlá </a:t>
            </a:r>
            <a:r>
              <a:rPr lang="cs-CZ" dirty="0" smtClean="0"/>
              <a:t>publikační činnost</a:t>
            </a:r>
          </a:p>
          <a:p>
            <a:pPr lvl="1"/>
            <a:r>
              <a:rPr lang="cs-CZ" dirty="0" smtClean="0"/>
              <a:t>sborník Ostrava</a:t>
            </a:r>
          </a:p>
          <a:p>
            <a:pPr lvl="1"/>
            <a:r>
              <a:rPr lang="cs-CZ" dirty="0" smtClean="0"/>
              <a:t>Ostravské kalendárium</a:t>
            </a:r>
          </a:p>
          <a:p>
            <a:pPr lvl="1"/>
            <a:r>
              <a:rPr lang="cs-CZ" dirty="0" smtClean="0"/>
              <a:t>regionální práce</a:t>
            </a:r>
            <a:endParaRPr lang="cs-CZ" dirty="0"/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ástupný symbol pro obsah 3" descr="ostrava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013176"/>
            <a:ext cx="3168352" cy="1744374"/>
          </a:xfrm>
          <a:prstGeom prst="rect">
            <a:avLst/>
          </a:prstGeom>
        </p:spPr>
      </p:pic>
      <p:pic>
        <p:nvPicPr>
          <p:cNvPr id="10" name="Zástupný symbol pro obsah 5" descr="ostrava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3356992"/>
            <a:ext cx="1296144" cy="20571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>https://amo.ostrava.cz/cs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 descr="web_ostrava_2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8611246" cy="563892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Archiv města Brna</a:t>
            </a:r>
            <a:endParaRPr lang="cs-CZ" dirty="0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4645025" y="5805264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b="1" u="sng" dirty="0" smtClean="0">
                <a:solidFill>
                  <a:schemeClr val="accent1"/>
                </a:solidFill>
              </a:rPr>
              <a:t>www.archiv.</a:t>
            </a:r>
            <a:r>
              <a:rPr lang="cs-CZ" b="1" u="sng" dirty="0" err="1" smtClean="0">
                <a:solidFill>
                  <a:schemeClr val="accent1"/>
                </a:solidFill>
              </a:rPr>
              <a:t>brno.cz</a:t>
            </a:r>
            <a:r>
              <a:rPr lang="cs-CZ" b="1" u="sng" dirty="0" smtClean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4644008" y="1268760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Přední 2, Brno – </a:t>
            </a:r>
            <a:r>
              <a:rPr lang="cs-CZ" dirty="0" err="1" smtClean="0"/>
              <a:t>Černovice</a:t>
            </a: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37769" y="2625909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radnice</a:t>
            </a:r>
          </a:p>
          <a:p>
            <a:pPr algn="ctr"/>
            <a:r>
              <a:rPr lang="cs-CZ" dirty="0" smtClean="0"/>
              <a:t>Dominikánské nám. 1, Brno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počátku institucionální existence Brna </a:t>
            </a:r>
          </a:p>
          <a:p>
            <a:pPr lvl="1"/>
            <a:r>
              <a:rPr lang="cs-CZ" dirty="0" smtClean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 smtClean="0"/>
              <a:t>v roce 1895 </a:t>
            </a:r>
          </a:p>
          <a:p>
            <a:pPr lvl="1"/>
            <a:r>
              <a:rPr lang="cs-CZ" dirty="0" smtClean="0"/>
              <a:t>péčí o archiv pověřen moravský zemský historiograf </a:t>
            </a:r>
          </a:p>
          <a:p>
            <a:pPr lvl="1">
              <a:buNone/>
            </a:pPr>
            <a:r>
              <a:rPr lang="cs-CZ" dirty="0" smtClean="0"/>
              <a:t>	</a:t>
            </a:r>
            <a:r>
              <a:rPr lang="cs-CZ" dirty="0" err="1" smtClean="0"/>
              <a:t>Bertold</a:t>
            </a:r>
            <a:r>
              <a:rPr lang="cs-CZ" dirty="0" smtClean="0"/>
              <a:t> </a:t>
            </a:r>
            <a:r>
              <a:rPr lang="cs-CZ" dirty="0" err="1" smtClean="0"/>
              <a:t>Bretholz</a:t>
            </a:r>
            <a:endParaRPr lang="cs-CZ" dirty="0" smtClean="0"/>
          </a:p>
          <a:p>
            <a:pPr lvl="1"/>
            <a:r>
              <a:rPr lang="cs-CZ" dirty="0" smtClean="0"/>
              <a:t>archiv přestěhován na nynější Novou radnici</a:t>
            </a:r>
          </a:p>
          <a:p>
            <a:r>
              <a:rPr lang="cs-CZ" dirty="0" smtClean="0"/>
              <a:t>v roce 1918 </a:t>
            </a:r>
          </a:p>
          <a:p>
            <a:pPr lvl="1"/>
            <a:r>
              <a:rPr lang="cs-CZ" dirty="0" smtClean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 smtClean="0"/>
              <a:t>	Bohumil Navrátil</a:t>
            </a:r>
          </a:p>
          <a:p>
            <a:pPr lvl="1"/>
            <a:r>
              <a:rPr lang="cs-CZ" dirty="0" smtClean="0"/>
              <a:t>docílil oddělení archivu od městského muzea a zasadil se o trvalé obsazení místa městského archiváře</a:t>
            </a:r>
          </a:p>
          <a:p>
            <a:r>
              <a:rPr lang="cs-CZ" dirty="0" smtClean="0"/>
              <a:t>v roce 1929 </a:t>
            </a:r>
          </a:p>
          <a:p>
            <a:pPr lvl="1"/>
            <a:r>
              <a:rPr lang="cs-CZ" dirty="0" smtClean="0"/>
              <a:t>prvním městským archivářem zemského hlavního města Brna jmenován Jaroslav Dřímal</a:t>
            </a:r>
          </a:p>
          <a:p>
            <a:pPr lvl="1"/>
            <a:r>
              <a:rPr lang="cs-CZ" dirty="0" smtClean="0"/>
              <a:t>probíhala inventarizace a katalogizace celé řady fondů</a:t>
            </a:r>
          </a:p>
          <a:p>
            <a:pPr lvl="1"/>
            <a:r>
              <a:rPr lang="cs-CZ" dirty="0" smtClean="0"/>
              <a:t>v roce 1930 vydána publikace: </a:t>
            </a:r>
          </a:p>
          <a:p>
            <a:pPr lvl="1">
              <a:buNone/>
            </a:pPr>
            <a:r>
              <a:rPr lang="cs-CZ" i="1" dirty="0" smtClean="0"/>
              <a:t>	Archiv zemského hlavního města Brna</a:t>
            </a:r>
          </a:p>
          <a:p>
            <a:r>
              <a:rPr lang="cs-CZ" dirty="0" smtClean="0"/>
              <a:t>v roce 1935 </a:t>
            </a:r>
          </a:p>
          <a:p>
            <a:pPr lvl="1"/>
            <a:r>
              <a:rPr lang="cs-CZ" dirty="0" smtClean="0"/>
              <a:t>archiv získal v souvislosti s opravou Nové radnice další prostory, vybavené funkčními regály a zásuvkami na mapy</a:t>
            </a:r>
          </a:p>
          <a:p>
            <a:r>
              <a:rPr lang="cs-CZ" dirty="0" smtClean="0"/>
              <a:t>v roce 1939 </a:t>
            </a:r>
          </a:p>
          <a:p>
            <a:pPr lvl="1"/>
            <a:r>
              <a:rPr lang="cs-CZ" dirty="0" smtClean="0"/>
              <a:t>na </a:t>
            </a:r>
            <a:r>
              <a:rPr lang="cs-CZ" dirty="0" err="1" smtClean="0"/>
              <a:t>Dřímalovo</a:t>
            </a:r>
            <a:r>
              <a:rPr lang="cs-CZ" dirty="0" smtClean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Archiv města Brna</a:t>
            </a:r>
            <a:endParaRPr lang="cs-CZ" dirty="0"/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osvobození Brna </a:t>
            </a:r>
          </a:p>
          <a:p>
            <a:pPr lvl="1"/>
            <a:r>
              <a:rPr lang="cs-CZ" dirty="0" smtClean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 smtClean="0"/>
              <a:t>oprava poškozených depozitářů, navrácení fondů vyvezených za město</a:t>
            </a:r>
          </a:p>
          <a:p>
            <a:pPr lvl="1"/>
            <a:r>
              <a:rPr lang="cs-CZ" dirty="0" smtClean="0"/>
              <a:t>přebírání materiálů z ústřední městské spisovny (zasypána při bombardování města) a fondů německých institucí</a:t>
            </a:r>
          </a:p>
          <a:p>
            <a:r>
              <a:rPr lang="cs-CZ" dirty="0" smtClean="0"/>
              <a:t>v 50. letech 20. století </a:t>
            </a:r>
          </a:p>
          <a:p>
            <a:pPr lvl="1"/>
            <a:r>
              <a:rPr lang="cs-CZ" dirty="0" smtClean="0"/>
              <a:t>přebírání celků </a:t>
            </a:r>
          </a:p>
          <a:p>
            <a:pPr lvl="2"/>
            <a:r>
              <a:rPr lang="cs-CZ" dirty="0" smtClean="0"/>
              <a:t>panství Královo Pole, Zábrdovice a Líšeň</a:t>
            </a:r>
          </a:p>
          <a:p>
            <a:pPr lvl="2"/>
            <a:r>
              <a:rPr lang="cs-CZ" dirty="0" smtClean="0"/>
              <a:t>líšeňské knihovny rodu </a:t>
            </a:r>
            <a:r>
              <a:rPr lang="cs-CZ" dirty="0" err="1" smtClean="0"/>
              <a:t>Belcrediů</a:t>
            </a:r>
            <a:endParaRPr lang="cs-CZ" dirty="0" smtClean="0"/>
          </a:p>
          <a:p>
            <a:pPr lvl="2"/>
            <a:r>
              <a:rPr lang="cs-CZ" dirty="0" smtClean="0"/>
              <a:t>brněnské matriky a matriční doklady </a:t>
            </a:r>
          </a:p>
          <a:p>
            <a:pPr lvl="3"/>
            <a:r>
              <a:rPr lang="cs-CZ" dirty="0" smtClean="0"/>
              <a:t>matriky byly předány do MZA, matriční doklady zůstaly uloženy v městském archivu </a:t>
            </a:r>
          </a:p>
          <a:p>
            <a:r>
              <a:rPr lang="cs-CZ" dirty="0" smtClean="0"/>
              <a:t>v roce 1954 </a:t>
            </a:r>
          </a:p>
          <a:p>
            <a:pPr lvl="1"/>
            <a:r>
              <a:rPr lang="cs-CZ" dirty="0" smtClean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 smtClean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 smtClean="0"/>
              <a:t>v roce 1956 archiv vydal: </a:t>
            </a:r>
          </a:p>
          <a:p>
            <a:pPr>
              <a:buNone/>
            </a:pPr>
            <a:r>
              <a:rPr lang="cs-CZ" i="1" dirty="0" smtClean="0"/>
              <a:t>	Průvodce po fondech a sbírkách Archivu města Brna</a:t>
            </a:r>
          </a:p>
          <a:p>
            <a:r>
              <a:rPr lang="cs-CZ" dirty="0" smtClean="0"/>
              <a:t>v roce 1959 začal archiv vydávat sborník </a:t>
            </a:r>
          </a:p>
          <a:p>
            <a:pPr>
              <a:buNone/>
            </a:pPr>
            <a:r>
              <a:rPr lang="cs-CZ" i="1" dirty="0" smtClean="0"/>
              <a:t>	Brno v minulosti a dnes </a:t>
            </a:r>
          </a:p>
          <a:p>
            <a:r>
              <a:rPr lang="cs-CZ" dirty="0" smtClean="0"/>
              <a:t>v letech 1969 a 1973 vyšly </a:t>
            </a:r>
            <a:r>
              <a:rPr lang="cs-CZ" i="1" dirty="0" smtClean="0"/>
              <a:t>Dějiny Brna 1 </a:t>
            </a:r>
            <a:r>
              <a:rPr lang="cs-CZ" dirty="0" smtClean="0"/>
              <a:t>a</a:t>
            </a:r>
            <a:r>
              <a:rPr lang="cs-CZ" i="1" dirty="0" smtClean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roce 1989 Archiv města Brna získal</a:t>
            </a:r>
          </a:p>
          <a:p>
            <a:pPr lvl="1"/>
            <a:r>
              <a:rPr lang="cs-CZ" dirty="0" smtClean="0"/>
              <a:t>budovu v Brně-</a:t>
            </a:r>
            <a:r>
              <a:rPr lang="cs-CZ" dirty="0" err="1" smtClean="0"/>
              <a:t>Černovicích</a:t>
            </a:r>
            <a:r>
              <a:rPr lang="cs-CZ" dirty="0" smtClean="0"/>
              <a:t> na Přední ulici</a:t>
            </a:r>
          </a:p>
          <a:p>
            <a:pPr lvl="2"/>
            <a:r>
              <a:rPr lang="cs-CZ" dirty="0" smtClean="0"/>
              <a:t>do té doby sklad Domácích potřeb</a:t>
            </a:r>
          </a:p>
          <a:p>
            <a:pPr lvl="2"/>
            <a:r>
              <a:rPr lang="cs-CZ" dirty="0" smtClean="0"/>
              <a:t>východisko z neudržitelného stavu, v té době byly písemnosti archivu roztroušeny na 14 místech</a:t>
            </a:r>
          </a:p>
          <a:p>
            <a:pPr lvl="1"/>
            <a:r>
              <a:rPr lang="cs-CZ" dirty="0" smtClean="0"/>
              <a:t>byla dokončena přestavba objektu v </a:t>
            </a:r>
            <a:r>
              <a:rPr lang="cs-CZ" dirty="0" err="1" smtClean="0"/>
              <a:t>Kuřimi</a:t>
            </a:r>
            <a:endParaRPr lang="cs-CZ" dirty="0" smtClean="0"/>
          </a:p>
          <a:p>
            <a:r>
              <a:rPr lang="cs-CZ" dirty="0" smtClean="0"/>
              <a:t>v roce 2001 rekonstrukce budovy v </a:t>
            </a:r>
            <a:r>
              <a:rPr lang="cs-CZ" dirty="0" err="1" smtClean="0"/>
              <a:t>Černovicích</a:t>
            </a:r>
            <a:r>
              <a:rPr lang="cs-CZ" dirty="0" smtClean="0"/>
              <a:t> pro archivní účely</a:t>
            </a:r>
          </a:p>
          <a:p>
            <a:pPr lvl="1"/>
            <a:r>
              <a:rPr lang="cs-CZ" dirty="0" smtClean="0"/>
              <a:t>v roce 2002 nové hlavní sídlo Archivu města Brna otevřeno</a:t>
            </a:r>
          </a:p>
          <a:p>
            <a:pPr lvl="2"/>
            <a:r>
              <a:rPr lang="cs-CZ" dirty="0" smtClean="0"/>
              <a:t>budova o třech podlažích vyřešila pracovní a ukládací problémy archivu</a:t>
            </a:r>
          </a:p>
          <a:p>
            <a:r>
              <a:rPr lang="cs-CZ" dirty="0" smtClean="0"/>
              <a:t>v roce 2005 </a:t>
            </a:r>
          </a:p>
          <a:p>
            <a:pPr lvl="1"/>
            <a:r>
              <a:rPr lang="cs-CZ" dirty="0" smtClean="0"/>
              <a:t>na sousední parcele v </a:t>
            </a:r>
            <a:r>
              <a:rPr lang="cs-CZ" dirty="0" err="1" smtClean="0"/>
              <a:t>Černovicích</a:t>
            </a:r>
            <a:r>
              <a:rPr lang="cs-CZ" dirty="0" smtClean="0"/>
              <a:t>  vybudován nový rozsáhlý třípodlažní depozitář</a:t>
            </a:r>
          </a:p>
          <a:p>
            <a:r>
              <a:rPr lang="cs-CZ" dirty="0" smtClean="0"/>
              <a:t>nejcennější archiválie</a:t>
            </a:r>
          </a:p>
          <a:p>
            <a:pPr lvl="1"/>
            <a:r>
              <a:rPr lang="cs-CZ" dirty="0" smtClean="0"/>
              <a:t>Sbírka listin, mandátů a listů, část Sbírky rukopisů a úředních knih, Svatojakubská a </a:t>
            </a:r>
            <a:r>
              <a:rPr lang="cs-CZ" dirty="0" err="1" smtClean="0"/>
              <a:t>Mitrovského</a:t>
            </a:r>
            <a:r>
              <a:rPr lang="cs-CZ" dirty="0" smtClean="0"/>
              <a:t> knihovna, zůstávají uloženy v původním sídle archivu, v budově Nové radnice na Dominikánském náměstí</a:t>
            </a:r>
          </a:p>
          <a:p>
            <a:r>
              <a:rPr lang="cs-CZ" dirty="0" smtClean="0"/>
              <a:t>další skupina písemností se nachází v budově tzv. </a:t>
            </a:r>
            <a:r>
              <a:rPr lang="cs-CZ" dirty="0" err="1" smtClean="0"/>
              <a:t>meziarchivu</a:t>
            </a:r>
            <a:r>
              <a:rPr lang="cs-CZ" dirty="0" smtClean="0"/>
              <a:t> v </a:t>
            </a:r>
            <a:r>
              <a:rPr lang="cs-CZ" dirty="0" err="1" smtClean="0"/>
              <a:t>Kuřimi</a:t>
            </a:r>
            <a:endParaRPr lang="cs-CZ" dirty="0" smtClean="0"/>
          </a:p>
          <a:p>
            <a:pPr lvl="1"/>
            <a:r>
              <a:rPr lang="cs-CZ" dirty="0" smtClean="0"/>
              <a:t>jedná se o písemnosti zrušených komunálních podniků a městských zařízení (tedy spisů s dosud </a:t>
            </a:r>
            <a:r>
              <a:rPr lang="cs-CZ" dirty="0" err="1" smtClean="0"/>
              <a:t>neprošlou</a:t>
            </a:r>
            <a:r>
              <a:rPr lang="cs-CZ" dirty="0" smtClean="0"/>
              <a:t> skartační lhůtou)</a:t>
            </a:r>
          </a:p>
          <a:p>
            <a:r>
              <a:rPr lang="cs-CZ" dirty="0" smtClean="0"/>
              <a:t>do roku 2008 byl Archiv města Brna zařízením Magistrátu města Brna, následně se stal jedním z jeho odborů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Depozitáře na Nové radnici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20. léta 20. století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Speciální kovové regály, rok 1958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Brna</a:t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 err="1" smtClean="0"/>
              <a:t>Černovicích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Černovická</a:t>
            </a:r>
            <a:r>
              <a:rPr lang="cs-CZ" dirty="0" smtClean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Archiv města Brna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archiv územně samosprávného celku </a:t>
            </a:r>
          </a:p>
          <a:p>
            <a:r>
              <a:rPr lang="cs-CZ" sz="2000" dirty="0" smtClean="0"/>
              <a:t>odbor Magistrátu města Brna </a:t>
            </a:r>
          </a:p>
          <a:p>
            <a:r>
              <a:rPr lang="cs-CZ" sz="2000" dirty="0" smtClean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smtClean="0"/>
              <a:t>hlavní budova </a:t>
            </a:r>
          </a:p>
          <a:p>
            <a:pPr lvl="1">
              <a:buNone/>
            </a:pPr>
            <a:r>
              <a:rPr lang="cs-CZ" sz="1600" dirty="0" smtClean="0"/>
              <a:t>	Přední 2, Brno – </a:t>
            </a:r>
            <a:r>
              <a:rPr lang="cs-CZ" sz="1600" dirty="0" err="1" smtClean="0"/>
              <a:t>Černovice</a:t>
            </a:r>
            <a:r>
              <a:rPr lang="cs-CZ" sz="16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 smtClean="0"/>
              <a:t>Nová radnice </a:t>
            </a:r>
          </a:p>
          <a:p>
            <a:pPr lvl="1">
              <a:buNone/>
            </a:pPr>
            <a:r>
              <a:rPr lang="pl-PL" sz="1600" dirty="0" smtClean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 smtClean="0"/>
              <a:t>Kuřim</a:t>
            </a:r>
            <a:r>
              <a:rPr lang="cs-CZ" sz="1600" dirty="0" smtClean="0"/>
              <a:t> – </a:t>
            </a:r>
            <a:r>
              <a:rPr lang="cs-CZ" sz="1600" dirty="0" err="1" smtClean="0"/>
              <a:t>meziarchiv</a:t>
            </a:r>
            <a:endParaRPr lang="cs-CZ" sz="1600" dirty="0" smtClean="0"/>
          </a:p>
          <a:p>
            <a:pPr lvl="1">
              <a:buNone/>
            </a:pPr>
            <a:r>
              <a:rPr lang="cs-CZ" sz="1600" dirty="0" smtClean="0"/>
              <a:t>	</a:t>
            </a:r>
            <a:r>
              <a:rPr lang="cs-CZ" sz="1600" dirty="0" err="1" smtClean="0"/>
              <a:t>Křížkovského</a:t>
            </a:r>
            <a:r>
              <a:rPr lang="cs-CZ" sz="1600" dirty="0" smtClean="0"/>
              <a:t> 294, </a:t>
            </a:r>
            <a:r>
              <a:rPr lang="cs-CZ" sz="1600" dirty="0" err="1" smtClean="0"/>
              <a:t>Kuřim</a:t>
            </a:r>
            <a:endParaRPr lang="cs-CZ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radnice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V Archivu města Brna jsou uloženy písemnosti: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sz="1700" dirty="0" smtClean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 smtClean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velkostatek </a:t>
            </a:r>
            <a:r>
              <a:rPr lang="cs-CZ" sz="1700" dirty="0" err="1" smtClean="0"/>
              <a:t>Kuřim</a:t>
            </a:r>
            <a:endParaRPr lang="cs-CZ" sz="1700" dirty="0" smtClean="0"/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 smtClean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sbírka map a plánů, týkajících se území města Brna</a:t>
            </a:r>
          </a:p>
          <a:p>
            <a:endParaRPr lang="cs-CZ" sz="1700" dirty="0" smtClean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Privilegium Václava I. </a:t>
            </a:r>
          </a:p>
          <a:p>
            <a:pPr algn="ctr"/>
            <a:r>
              <a:rPr lang="cs-CZ" dirty="0" smtClean="0"/>
              <a:t>(leden 1243)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Právní kniha písaře Jana </a:t>
            </a:r>
          </a:p>
          <a:p>
            <a:pPr algn="ctr"/>
            <a:r>
              <a:rPr lang="cs-CZ" dirty="0" smtClean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Tzv. Švédské privilegium z </a:t>
            </a:r>
          </a:p>
          <a:p>
            <a:pPr algn="ctr"/>
            <a:r>
              <a:rPr lang="cs-CZ" dirty="0" smtClean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Olomoucký misál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 sbírek Archivu města Brna</a:t>
            </a:r>
            <a:endParaRPr lang="cs-CZ" dirty="0"/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Veduta Zelného trhu od Františka Richtera</a:t>
            </a:r>
            <a:endParaRPr lang="cs-CZ" dirty="0"/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Pohlednice z hlavního nádraží v Brně</a:t>
            </a:r>
            <a:endParaRPr lang="cs-CZ" dirty="0"/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Nově proražená třída od pomníku Josefa II. směrem k Velkému náměstí, fotografie Josefa </a:t>
            </a:r>
            <a:r>
              <a:rPr lang="cs-CZ" dirty="0" err="1" smtClean="0"/>
              <a:t>Kunzfelda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 evidenčních fondů AMB</a:t>
            </a:r>
            <a:endParaRPr lang="cs-CZ" dirty="0"/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 smtClean="0"/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Archivní knihovna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 smtClean="0"/>
              <a:t>Archivní soubory uložené v </a:t>
            </a:r>
            <a:r>
              <a:rPr lang="cs-CZ" sz="3500" dirty="0" err="1" smtClean="0"/>
              <a:t>SOkA</a:t>
            </a:r>
            <a:r>
              <a:rPr lang="cs-CZ" sz="3500" dirty="0" smtClean="0"/>
              <a:t> a AM</a:t>
            </a:r>
          </a:p>
          <a:p>
            <a:pPr lvl="1"/>
            <a:r>
              <a:rPr lang="cs-CZ" dirty="0" smtClean="0"/>
              <a:t>archivy měst, okresní úřady, zastupitelstva, soudy a okresní národní výbory</a:t>
            </a:r>
          </a:p>
          <a:p>
            <a:pPr lvl="1"/>
            <a:r>
              <a:rPr lang="cs-CZ" dirty="0" smtClean="0"/>
              <a:t>fondy původců s okresní působností</a:t>
            </a:r>
          </a:p>
          <a:p>
            <a:pPr lvl="1"/>
            <a:r>
              <a:rPr lang="cs-CZ" dirty="0" smtClean="0"/>
              <a:t>po roce 1945 fondy okresních orgánů, organizací a zařízení</a:t>
            </a:r>
          </a:p>
          <a:p>
            <a:pPr lvl="1"/>
            <a:r>
              <a:rPr lang="cs-CZ" dirty="0" smtClean="0"/>
              <a:t>fondy místní provenience</a:t>
            </a:r>
          </a:p>
          <a:p>
            <a:pPr lvl="2"/>
            <a:r>
              <a:rPr lang="cs-CZ" dirty="0" smtClean="0"/>
              <a:t>obecní úřady, městské a místní národní výbory, notáři</a:t>
            </a:r>
          </a:p>
          <a:p>
            <a:pPr lvl="2"/>
            <a:r>
              <a:rPr lang="cs-CZ" dirty="0" smtClean="0"/>
              <a:t>základní a střední školy, místní, obvodní či újezdní školní rady</a:t>
            </a:r>
          </a:p>
          <a:p>
            <a:pPr lvl="2"/>
            <a:r>
              <a:rPr lang="cs-CZ" dirty="0" smtClean="0"/>
              <a:t>zdravotnická a kulturní zařízení</a:t>
            </a:r>
          </a:p>
          <a:p>
            <a:pPr lvl="2"/>
            <a:r>
              <a:rPr lang="cs-CZ" dirty="0" smtClean="0"/>
              <a:t>cechy a živnostenská společenstva</a:t>
            </a:r>
          </a:p>
          <a:p>
            <a:pPr lvl="2"/>
            <a:r>
              <a:rPr lang="cs-CZ" dirty="0" smtClean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 smtClean="0"/>
              <a:t>fondy místních a okresních organizací politických stran před rokem 1945</a:t>
            </a:r>
          </a:p>
          <a:p>
            <a:pPr lvl="2"/>
            <a:r>
              <a:rPr lang="cs-CZ" dirty="0" smtClean="0"/>
              <a:t>děkanské a farní úřady či vikariáty</a:t>
            </a:r>
          </a:p>
          <a:p>
            <a:pPr lvl="2"/>
            <a:r>
              <a:rPr lang="cs-CZ" dirty="0" smtClean="0"/>
              <a:t>drobnější výrobní a hospodářské podniky či družstva (včetně JZD)</a:t>
            </a:r>
          </a:p>
          <a:p>
            <a:pPr lvl="2"/>
            <a:r>
              <a:rPr lang="cs-CZ" dirty="0" smtClean="0"/>
              <a:t>spořitelny, kampeličky, záložny a pojišťovny</a:t>
            </a:r>
          </a:p>
          <a:p>
            <a:pPr lvl="2"/>
            <a:r>
              <a:rPr lang="cs-CZ" dirty="0" smtClean="0"/>
              <a:t>osobní písemné pozůstalosti</a:t>
            </a:r>
          </a:p>
          <a:p>
            <a:pPr lvl="2"/>
            <a:r>
              <a:rPr lang="cs-CZ" dirty="0" smtClean="0"/>
              <a:t>sbírky dokumentace:</a:t>
            </a:r>
          </a:p>
          <a:p>
            <a:pPr lvl="3"/>
            <a:r>
              <a:rPr lang="cs-CZ" dirty="0" smtClean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 smtClean="0"/>
              <a:t>Badatelny AMB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Badatelna v </a:t>
            </a:r>
            <a:r>
              <a:rPr lang="cs-CZ" dirty="0" err="1" smtClean="0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Badatelna na Nové radnici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038600" cy="4525963"/>
          </a:xfrm>
        </p:spPr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Archiv města Brna vydává tzv. </a:t>
            </a:r>
            <a:r>
              <a:rPr lang="cs-CZ" dirty="0" err="1" smtClean="0"/>
              <a:t>brunensia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Brno v minulosti a dnes (BMD) </a:t>
            </a:r>
          </a:p>
          <a:p>
            <a:pPr lvl="2"/>
            <a:r>
              <a:rPr lang="cs-CZ" dirty="0" smtClean="0"/>
              <a:t>regionální sborník vychází od roku 1959 dodnes </a:t>
            </a:r>
          </a:p>
          <a:p>
            <a:pPr lvl="1"/>
            <a:r>
              <a:rPr lang="cs-CZ" dirty="0" err="1" smtClean="0"/>
              <a:t>Suplementa</a:t>
            </a:r>
            <a:r>
              <a:rPr lang="cs-CZ" dirty="0" smtClean="0"/>
              <a:t> sborníku BMD </a:t>
            </a:r>
          </a:p>
          <a:p>
            <a:pPr lvl="2"/>
            <a:r>
              <a:rPr lang="cs-CZ" dirty="0" smtClean="0"/>
              <a:t>monografické práce o Brně, vycházejí od roku 2005 </a:t>
            </a:r>
          </a:p>
          <a:p>
            <a:r>
              <a:rPr lang="cs-CZ" dirty="0" smtClean="0"/>
              <a:t>Velké dějiny Brna </a:t>
            </a:r>
          </a:p>
          <a:p>
            <a:pPr lvl="1"/>
            <a:r>
              <a:rPr lang="cs-CZ" dirty="0" smtClean="0"/>
              <a:t>Dějiny Brna v sedmi svazcích </a:t>
            </a:r>
          </a:p>
          <a:p>
            <a:pPr lvl="2"/>
            <a:r>
              <a:rPr lang="cs-CZ" dirty="0" smtClean="0"/>
              <a:t>spolupráce s FF MU a dalšími institucemi </a:t>
            </a:r>
          </a:p>
          <a:p>
            <a:pPr lvl="2"/>
            <a:r>
              <a:rPr lang="cs-CZ" dirty="0" smtClean="0"/>
              <a:t>projekt pro léta 2009-2018 </a:t>
            </a:r>
          </a:p>
          <a:p>
            <a:r>
              <a:rPr lang="cs-CZ" dirty="0" smtClean="0"/>
              <a:t>Soupis dosud vydaných publikací AMB </a:t>
            </a:r>
          </a:p>
          <a:p>
            <a:pPr lvl="1"/>
            <a:r>
              <a:rPr lang="cs-CZ" u="sng" dirty="0" smtClean="0">
                <a:solidFill>
                  <a:schemeClr val="accent1"/>
                </a:solidFill>
              </a:rPr>
              <a:t>www.archiv.</a:t>
            </a:r>
            <a:r>
              <a:rPr lang="cs-CZ" u="sng" dirty="0" err="1" smtClean="0">
                <a:solidFill>
                  <a:schemeClr val="accent1"/>
                </a:solidFill>
              </a:rPr>
              <a:t>brno.cz</a:t>
            </a:r>
            <a:r>
              <a:rPr lang="cs-CZ" u="sng" dirty="0" smtClean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 smtClean="0"/>
              <a:t>	v sekci Publikace </a:t>
            </a:r>
          </a:p>
          <a:p>
            <a:endParaRPr lang="cs-CZ" dirty="0"/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0"/>
            <a:ext cx="4038600" cy="2600813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446449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Publikační činnost</a:t>
            </a:r>
            <a:endParaRPr lang="cs-CZ" dirty="0"/>
          </a:p>
        </p:txBody>
      </p:sp>
      <p:pic>
        <p:nvPicPr>
          <p:cNvPr id="1026" name="Picture 2" descr="H:\Přednáška o archivnictví\l1051859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955888"/>
            <a:ext cx="1296144" cy="1902112"/>
          </a:xfrm>
          <a:prstGeom prst="rect">
            <a:avLst/>
          </a:prstGeom>
          <a:noFill/>
        </p:spPr>
      </p:pic>
      <p:pic>
        <p:nvPicPr>
          <p:cNvPr id="12" name="Zástupný symbol pro obsah 6" descr="CAM00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405914"/>
            <a:ext cx="1730884" cy="2452086"/>
          </a:xfrm>
          <a:prstGeom prst="rect">
            <a:avLst/>
          </a:prstGeom>
        </p:spPr>
      </p:pic>
      <p:pic>
        <p:nvPicPr>
          <p:cNvPr id="8" name="Zástupný symbol pro obsah 4" descr="BMD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4962427"/>
            <a:ext cx="1331640" cy="1895573"/>
          </a:xfrm>
          <a:prstGeom prst="rect">
            <a:avLst/>
          </a:prstGeo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2492896"/>
            <a:ext cx="1346550" cy="1825830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3068960"/>
            <a:ext cx="1331640" cy="1805614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636912"/>
            <a:ext cx="1306607" cy="1691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BYSTRICKÝ, Vladimír a Václav HRUBÝ. </a:t>
            </a:r>
            <a:r>
              <a:rPr lang="cs-CZ" i="1" dirty="0" smtClean="0"/>
              <a:t>Přehled archivů ČSR</a:t>
            </a:r>
            <a:r>
              <a:rPr lang="cs-CZ" dirty="0" smtClean="0"/>
              <a:t>. Praha: TEPS místního hospodářství, 1985.</a:t>
            </a:r>
          </a:p>
          <a:p>
            <a:r>
              <a:rPr lang="cs-CZ" dirty="0" smtClean="0"/>
              <a:t>Webové stránky jednotlivých SOA a AM uvedené v prezentaci.</a:t>
            </a:r>
          </a:p>
          <a:p>
            <a:r>
              <a:rPr lang="cs-CZ" i="1" dirty="0" smtClean="0"/>
              <a:t>80 let Archivu města Brna</a:t>
            </a:r>
            <a:r>
              <a:rPr lang="cs-CZ" dirty="0" smtClean="0"/>
              <a:t>. Brno, 2009.</a:t>
            </a:r>
          </a:p>
          <a:p>
            <a:r>
              <a:rPr lang="cs-CZ" dirty="0" smtClean="0"/>
              <a:t>ČERMÁKOVÁ, Jana – ČERVENÁ, Radana – JORDÁNKOVÁ, Hana – SULITKOVÁ, Ludmila. </a:t>
            </a:r>
            <a:r>
              <a:rPr lang="cs-CZ" i="1" dirty="0" smtClean="0"/>
              <a:t>Městské archivy &amp; městští archiváři</a:t>
            </a:r>
            <a:r>
              <a:rPr lang="cs-CZ" dirty="0" smtClean="0"/>
              <a:t>. </a:t>
            </a:r>
            <a:r>
              <a:rPr lang="cs-CZ" dirty="0" err="1" smtClean="0"/>
              <a:t>Vyd</a:t>
            </a:r>
            <a:r>
              <a:rPr lang="cs-CZ" dirty="0" smtClean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Praha-východ se sídlem v Přemyšlení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Praha-západ se sídlem v Dobřichovicích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Rakovník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Praha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</a:t>
            </a:r>
            <a:r>
              <a:rPr lang="cs-CZ" dirty="0" err="1" smtClean="0"/>
              <a:t>soapraha.cz</a:t>
            </a:r>
            <a:endParaRPr lang="cs-CZ" dirty="0"/>
          </a:p>
        </p:txBody>
      </p:sp>
      <p:pic>
        <p:nvPicPr>
          <p:cNvPr id="4" name="Zástupný symbol pro obsah 3" descr="s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72974" cy="489654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Třeboň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63888" y="5229200"/>
            <a:ext cx="5400600" cy="100811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ceskearchivy.cz</a:t>
            </a:r>
            <a:r>
              <a:rPr lang="cs-CZ" dirty="0" smtClean="0"/>
              <a:t>/statni-</a:t>
            </a:r>
            <a:r>
              <a:rPr lang="cs-CZ" dirty="0" err="1" smtClean="0"/>
              <a:t>okresni</a:t>
            </a:r>
            <a:r>
              <a:rPr lang="cs-CZ" dirty="0" smtClean="0"/>
              <a:t>-archivy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1717</TotalTime>
  <Words>2081</Words>
  <Application>Microsoft Office PowerPoint</Application>
  <PresentationFormat>Předvádění na obrazovce (4:3)</PresentationFormat>
  <Paragraphs>421</Paragraphs>
  <Slides>52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Shluk</vt:lpstr>
      <vt:lpstr>Státní okresní archivy Archivy měst</vt:lpstr>
      <vt:lpstr>Státní okresní archivy Archivy měst</vt:lpstr>
      <vt:lpstr>Státní okresní archivy Archivy měst</vt:lpstr>
      <vt:lpstr>Snímek 4</vt:lpstr>
      <vt:lpstr>Snímek 5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Zámrsk </vt:lpstr>
      <vt:lpstr>vychodoceskearchivy.cz/zamrsk/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Snímek 23</vt:lpstr>
      <vt:lpstr>Archiv hl. města Prahy </vt:lpstr>
      <vt:lpstr>http://www.ahmp.cz/index.html </vt:lpstr>
      <vt:lpstr> Archiv města Plzně  Veleslavínova 19, Plzeň www.amp.plzen.eu </vt:lpstr>
      <vt:lpstr>Archiv města Plzně</vt:lpstr>
      <vt:lpstr>Archiv města Plzně</vt:lpstr>
      <vt:lpstr>www.amp.plzen.eu </vt:lpstr>
      <vt:lpstr>Archiv města Ústí nad Labem Hrnčířská 2 Ústí nad Labem</vt:lpstr>
      <vt:lpstr>Archiv města Ústí nad Labem</vt:lpstr>
      <vt:lpstr> Archiv města Ústí nad Labem </vt:lpstr>
      <vt:lpstr> Archiv města Ostravy Špálova 19, Ostrava-Přívoz  https://amo.ostrava.cz/cs </vt:lpstr>
      <vt:lpstr>Archiv města Ostravy</vt:lpstr>
      <vt:lpstr>Archiv města Ostravy</vt:lpstr>
      <vt:lpstr>Snímek 36</vt:lpstr>
      <vt:lpstr>https://amo.ostrava.cz/cs </vt:lpstr>
      <vt:lpstr>Archiv města Brna</vt:lpstr>
      <vt:lpstr>Archiv města Brna</vt:lpstr>
      <vt:lpstr>Snímek 40</vt:lpstr>
      <vt:lpstr>Snímek 41</vt:lpstr>
      <vt:lpstr>Depozitáře na Nové radnici</vt:lpstr>
      <vt:lpstr> Archiv města Brna v Černovicích </vt:lpstr>
      <vt:lpstr>Archiv města Brna</vt:lpstr>
      <vt:lpstr>V Archivu města Brna jsou uloženy písemnosti:  </vt:lpstr>
      <vt:lpstr>Snímek 46</vt:lpstr>
      <vt:lpstr>Ze sbírek Archivu města Brna</vt:lpstr>
      <vt:lpstr>Z evidenčních fondů AMB</vt:lpstr>
      <vt:lpstr> Archivní knihovna  </vt:lpstr>
      <vt:lpstr>Badatelny AMB</vt:lpstr>
      <vt:lpstr>Publikační činnost</vt:lpstr>
      <vt:lpstr>Použité zdroje</vt:lpstr>
    </vt:vector>
  </TitlesOfParts>
  <Company>MMB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Administrator</cp:lastModifiedBy>
  <cp:revision>121</cp:revision>
  <dcterms:created xsi:type="dcterms:W3CDTF">2016-03-09T16:26:39Z</dcterms:created>
  <dcterms:modified xsi:type="dcterms:W3CDTF">2018-04-10T16:57:09Z</dcterms:modified>
</cp:coreProperties>
</file>