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6" r:id="rId18"/>
    <p:sldId id="277" r:id="rId19"/>
    <p:sldId id="278" r:id="rId20"/>
    <p:sldId id="279" r:id="rId21"/>
    <p:sldId id="280" r:id="rId22"/>
    <p:sldId id="281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786" y="6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C3FC-62B5-4AC3-9280-19EAAB2A604B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9520-10B0-47A7-9701-8F181DA96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53730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C3FC-62B5-4AC3-9280-19EAAB2A604B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9520-10B0-47A7-9701-8F181DA96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6446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C3FC-62B5-4AC3-9280-19EAAB2A604B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9520-10B0-47A7-9701-8F181DA96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18564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C3FC-62B5-4AC3-9280-19EAAB2A604B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9520-10B0-47A7-9701-8F181DA96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70284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C3FC-62B5-4AC3-9280-19EAAB2A604B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9520-10B0-47A7-9701-8F181DA96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047733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C3FC-62B5-4AC3-9280-19EAAB2A604B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9520-10B0-47A7-9701-8F181DA96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38629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C3FC-62B5-4AC3-9280-19EAAB2A604B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9520-10B0-47A7-9701-8F181DA96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06572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C3FC-62B5-4AC3-9280-19EAAB2A604B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9520-10B0-47A7-9701-8F181DA96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22944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C3FC-62B5-4AC3-9280-19EAAB2A604B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9520-10B0-47A7-9701-8F181DA96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10575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C3FC-62B5-4AC3-9280-19EAAB2A604B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9520-10B0-47A7-9701-8F181DA96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53437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C3FC-62B5-4AC3-9280-19EAAB2A604B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C39520-10B0-47A7-9701-8F181DA96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7117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46C3FC-62B5-4AC3-9280-19EAAB2A604B}" type="datetimeFigureOut">
              <a:rPr lang="cs-CZ" smtClean="0"/>
              <a:t>16.05.2018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C39520-10B0-47A7-9701-8F181DA96EF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2466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Slovesa III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51044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rodu u tranzitivních sloves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i="1" dirty="0"/>
              <a:t>A</a:t>
            </a:r>
            <a:r>
              <a:rPr lang="lt-LT" i="1" dirty="0"/>
              <a:t>š nešu dovaną. – Dovana yra mano nešama.</a:t>
            </a:r>
            <a:endParaRPr lang="cs-CZ" b="1" dirty="0"/>
          </a:p>
          <a:p>
            <a:r>
              <a:rPr lang="lt-LT" i="1" dirty="0"/>
              <a:t>Tu parašysi laišką. – Laiškas bus tavo para</a:t>
            </a:r>
            <a:r>
              <a:rPr lang="cs-CZ" i="1" dirty="0" err="1"/>
              <a:t>šytas</a:t>
            </a:r>
            <a:r>
              <a:rPr lang="cs-CZ" i="1" dirty="0"/>
              <a:t>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35291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rodu u tranzitivních sloves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i="1" dirty="0"/>
              <a:t>Mano </a:t>
            </a:r>
            <a:r>
              <a:rPr lang="cs-CZ" i="1" dirty="0" err="1"/>
              <a:t>koja</a:t>
            </a:r>
            <a:r>
              <a:rPr lang="cs-CZ" i="1" dirty="0"/>
              <a:t> </a:t>
            </a:r>
            <a:r>
              <a:rPr lang="cs-CZ" i="1" dirty="0" err="1"/>
              <a:t>buvo</a:t>
            </a:r>
            <a:r>
              <a:rPr lang="cs-CZ" i="1" dirty="0"/>
              <a:t> </a:t>
            </a:r>
            <a:r>
              <a:rPr lang="cs-CZ" i="1" dirty="0" err="1"/>
              <a:t>gydoma</a:t>
            </a:r>
            <a:r>
              <a:rPr lang="cs-CZ" i="1" dirty="0"/>
              <a:t> </a:t>
            </a:r>
            <a:r>
              <a:rPr lang="lt-LT" i="1" dirty="0"/>
              <a:t>įvairiais būdais</a:t>
            </a:r>
            <a:r>
              <a:rPr lang="lt-LT" i="1" dirty="0" smtClean="0"/>
              <a:t>.</a:t>
            </a:r>
            <a:endParaRPr lang="cs-CZ" i="1" dirty="0" smtClean="0"/>
          </a:p>
          <a:p>
            <a:r>
              <a:rPr lang="lt-LT" i="1" dirty="0" smtClean="0"/>
              <a:t>Tas </a:t>
            </a:r>
            <a:r>
              <a:rPr lang="lt-LT" i="1" dirty="0"/>
              <a:t>žmogus yra gerai žinomas.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76890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rodu u intranzitivních sloves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lt-LT" i="1" dirty="0"/>
              <a:t>Tėvas seiniai serga</a:t>
            </a:r>
            <a:r>
              <a:rPr lang="lt-LT" i="1" dirty="0" smtClean="0"/>
              <a:t>.</a:t>
            </a:r>
            <a:endParaRPr lang="cs-CZ" i="1" dirty="0" smtClean="0"/>
          </a:p>
          <a:p>
            <a:r>
              <a:rPr lang="lt-LT" i="1" dirty="0" smtClean="0"/>
              <a:t>Aš </a:t>
            </a:r>
            <a:r>
              <a:rPr lang="lt-LT" i="1" dirty="0"/>
              <a:t>tarnavau dvidešimt metų</a:t>
            </a:r>
            <a:r>
              <a:rPr lang="lt-LT" i="1" dirty="0" smtClean="0"/>
              <a:t>.</a:t>
            </a:r>
            <a:endParaRPr lang="cs-CZ" b="1" dirty="0"/>
          </a:p>
          <a:p>
            <a:r>
              <a:rPr lang="lt-LT" i="1" dirty="0"/>
              <a:t>Svečiai jau bus išvažiavę</a:t>
            </a:r>
            <a:r>
              <a:rPr lang="lt-LT" i="1" dirty="0" smtClean="0"/>
              <a:t>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229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rodu u intranzitivních sloves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lt-LT" i="1" dirty="0"/>
              <a:t>Tėvas seiniai serga. – Tėvo seniai sergama.</a:t>
            </a:r>
            <a:endParaRPr lang="cs-CZ" b="1" dirty="0"/>
          </a:p>
          <a:p>
            <a:r>
              <a:rPr lang="lt-LT" i="1" dirty="0"/>
              <a:t>Aš tarnavau dvidešimt metų</a:t>
            </a:r>
            <a:r>
              <a:rPr lang="lt-LT" i="1" dirty="0" smtClean="0"/>
              <a:t>.</a:t>
            </a:r>
            <a:endParaRPr lang="cs-CZ" b="1" dirty="0"/>
          </a:p>
          <a:p>
            <a:r>
              <a:rPr lang="lt-LT" i="1" dirty="0"/>
              <a:t>Svečiai jau bus išvažiavę</a:t>
            </a:r>
            <a:r>
              <a:rPr lang="lt-LT" i="1" dirty="0" smtClean="0"/>
              <a:t>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26002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rodu u intranzitivních sloves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lt-LT" i="1" dirty="0"/>
              <a:t>Tėvas seiniai serga. – Tėvo seniai sergama.</a:t>
            </a:r>
            <a:endParaRPr lang="cs-CZ" b="1" dirty="0"/>
          </a:p>
          <a:p>
            <a:r>
              <a:rPr lang="lt-LT" i="1" dirty="0"/>
              <a:t>Aš tarnavau dvidešimt metų. – Mano (buvo) tarnauta dvidešimt metų.</a:t>
            </a:r>
            <a:endParaRPr lang="cs-CZ" b="1" dirty="0"/>
          </a:p>
          <a:p>
            <a:r>
              <a:rPr lang="lt-LT" i="1" dirty="0"/>
              <a:t>Svečiai jau bus išvažiavę</a:t>
            </a:r>
            <a:r>
              <a:rPr lang="lt-LT" i="1" dirty="0" smtClean="0"/>
              <a:t>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76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rodu u intranzitivních sloves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lt-LT" i="1" dirty="0"/>
              <a:t>Tėvas seiniai serga. – Tėvo seniai sergama.</a:t>
            </a:r>
            <a:endParaRPr lang="cs-CZ" b="1" dirty="0"/>
          </a:p>
          <a:p>
            <a:r>
              <a:rPr lang="lt-LT" i="1" dirty="0"/>
              <a:t>Aš tarnavau dvidešimt metų. – Mano (buvo) tarnauta dvidešimt metų.</a:t>
            </a:r>
            <a:endParaRPr lang="cs-CZ" b="1" dirty="0"/>
          </a:p>
          <a:p>
            <a:r>
              <a:rPr lang="lt-LT" i="1" dirty="0"/>
              <a:t>Svečiai jau bus išvažiavę. – Svečių jau bus išvažiuota.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15823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rodu u intranzitivních sloves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i="1" dirty="0"/>
              <a:t>Apie </a:t>
            </a:r>
            <a:r>
              <a:rPr lang="cs-CZ" i="1" dirty="0" err="1"/>
              <a:t>tai</a:t>
            </a:r>
            <a:r>
              <a:rPr lang="cs-CZ" i="1" dirty="0"/>
              <a:t> jau </a:t>
            </a:r>
            <a:r>
              <a:rPr lang="cs-CZ" i="1" dirty="0" err="1"/>
              <a:t>buvo</a:t>
            </a:r>
            <a:r>
              <a:rPr lang="cs-CZ" i="1" dirty="0"/>
              <a:t> </a:t>
            </a:r>
            <a:r>
              <a:rPr lang="cs-CZ" i="1" dirty="0" err="1"/>
              <a:t>kalb</a:t>
            </a:r>
            <a:r>
              <a:rPr lang="lt-LT" i="1" dirty="0"/>
              <a:t>ė</a:t>
            </a:r>
            <a:r>
              <a:rPr lang="cs-CZ" i="1" dirty="0"/>
              <a:t>ta</a:t>
            </a:r>
            <a:r>
              <a:rPr lang="cs-CZ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674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Morfonologické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1) </a:t>
            </a:r>
            <a:r>
              <a:rPr lang="lt-LT" dirty="0"/>
              <a:t>d´, t´+ „oslík“ ˃ dž´, č´(</a:t>
            </a:r>
            <a:r>
              <a:rPr lang="lt-LT" i="1" dirty="0"/>
              <a:t>keitė, keičia</a:t>
            </a:r>
            <a:r>
              <a:rPr lang="cs-CZ" dirty="0"/>
              <a:t>)</a:t>
            </a:r>
            <a:endParaRPr lang="cs-CZ" b="1" dirty="0"/>
          </a:p>
          <a:p>
            <a:r>
              <a:rPr lang="cs-CZ" dirty="0"/>
              <a:t>     </a:t>
            </a:r>
            <a:r>
              <a:rPr lang="cs-CZ" dirty="0" smtClean="0"/>
              <a:t>V </a:t>
            </a:r>
            <a:r>
              <a:rPr lang="cs-CZ" dirty="0"/>
              <a:t>+ d, t + t </a:t>
            </a:r>
            <a:r>
              <a:rPr lang="lt-LT" dirty="0"/>
              <a:t>˃ </a:t>
            </a:r>
            <a:r>
              <a:rPr lang="lt-LT" dirty="0" smtClean="0"/>
              <a:t>s (</a:t>
            </a:r>
            <a:r>
              <a:rPr lang="lt-LT" i="1" dirty="0" smtClean="0"/>
              <a:t>sėda</a:t>
            </a:r>
            <a:r>
              <a:rPr lang="lt-LT" i="1" dirty="0"/>
              <a:t>, sėdo, sėsti (˂ sėd-ti)</a:t>
            </a:r>
            <a:r>
              <a:rPr lang="lt-LT" dirty="0"/>
              <a:t>)</a:t>
            </a:r>
            <a:endParaRPr lang="cs-CZ" b="1" dirty="0"/>
          </a:p>
          <a:p>
            <a:r>
              <a:rPr lang="cs-CZ" dirty="0"/>
              <a:t>     s, š, z, ž + t, d </a:t>
            </a:r>
            <a:r>
              <a:rPr lang="lt-LT" dirty="0"/>
              <a:t>˃ 0 (</a:t>
            </a:r>
            <a:r>
              <a:rPr lang="lt-LT" i="1" dirty="0"/>
              <a:t>bruzdo, bruzti (˂ bruzdti)</a:t>
            </a:r>
            <a:r>
              <a:rPr lang="lt-LT" dirty="0"/>
              <a:t>)</a:t>
            </a:r>
            <a:endParaRPr lang="cs-CZ" b="1" dirty="0"/>
          </a:p>
          <a:p>
            <a:r>
              <a:rPr lang="cs-CZ" dirty="0"/>
              <a:t>     </a:t>
            </a:r>
            <a:r>
              <a:rPr lang="lt-LT" dirty="0"/>
              <a:t>d, t v prézentu + -st- ˃ 0 (</a:t>
            </a:r>
            <a:r>
              <a:rPr lang="lt-LT" i="1" dirty="0"/>
              <a:t>klydo, klysta (˂ klyd-st-a)</a:t>
            </a:r>
            <a:r>
              <a:rPr lang="lt-LT" dirty="0"/>
              <a:t>)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578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Morfonologické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 smtClean="0"/>
              <a:t>2</a:t>
            </a:r>
            <a:r>
              <a:rPr lang="cs-CZ" dirty="0"/>
              <a:t>) </a:t>
            </a:r>
            <a:r>
              <a:rPr lang="lt-LT" dirty="0"/>
              <a:t>sk, šk, zg, žg + konsonant ˃ ks, kš, gz, gž (</a:t>
            </a:r>
            <a:r>
              <a:rPr lang="lt-LT" i="1" dirty="0"/>
              <a:t>mezga, mezgė – megzti</a:t>
            </a:r>
            <a:r>
              <a:rPr lang="lt-LT" dirty="0"/>
              <a:t>)</a:t>
            </a:r>
            <a:endParaRPr lang="cs-CZ" b="1" dirty="0"/>
          </a:p>
          <a:p>
            <a:pPr lvl="0"/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2917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Morfonologické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3</a:t>
            </a:r>
            <a:r>
              <a:rPr lang="cs-CZ" dirty="0"/>
              <a:t>) u</a:t>
            </a:r>
            <a:r>
              <a:rPr lang="lt-LT" dirty="0"/>
              <a:t> + j + C ˃ i </a:t>
            </a:r>
            <a:r>
              <a:rPr lang="cs-CZ" dirty="0"/>
              <a:t>(</a:t>
            </a:r>
            <a:r>
              <a:rPr lang="cs-CZ" i="1" dirty="0" err="1"/>
              <a:t>guja</a:t>
            </a:r>
            <a:r>
              <a:rPr lang="cs-CZ" i="1" dirty="0" smtClean="0"/>
              <a:t>, </a:t>
            </a:r>
            <a:r>
              <a:rPr lang="cs-CZ" i="1" dirty="0" err="1" smtClean="0"/>
              <a:t>gujo</a:t>
            </a:r>
            <a:r>
              <a:rPr lang="cs-CZ" i="1" dirty="0"/>
              <a:t>, </a:t>
            </a:r>
            <a:r>
              <a:rPr lang="cs-CZ" i="1" dirty="0" err="1"/>
              <a:t>guiti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     i + j </a:t>
            </a:r>
            <a:r>
              <a:rPr lang="lt-LT" dirty="0"/>
              <a:t>˃ 0 + dloužení</a:t>
            </a:r>
            <a:r>
              <a:rPr lang="cs-CZ" dirty="0"/>
              <a:t> (</a:t>
            </a:r>
            <a:r>
              <a:rPr lang="lt-LT" i="1" dirty="0"/>
              <a:t>dalija, dalijo, dalyti</a:t>
            </a:r>
            <a:r>
              <a:rPr lang="cs-CZ" dirty="0"/>
              <a:t>)</a:t>
            </a:r>
          </a:p>
          <a:p>
            <a:pPr lvl="0"/>
            <a:r>
              <a:rPr lang="cs-CZ" dirty="0"/>
              <a:t>     </a:t>
            </a:r>
            <a:r>
              <a:rPr lang="cs-CZ" dirty="0" smtClean="0"/>
              <a:t>jiný V + </a:t>
            </a:r>
            <a:r>
              <a:rPr lang="cs-CZ" dirty="0"/>
              <a:t>j </a:t>
            </a:r>
            <a:r>
              <a:rPr lang="lt-LT" dirty="0"/>
              <a:t>˃ 0</a:t>
            </a:r>
            <a:r>
              <a:rPr lang="cs-CZ" dirty="0"/>
              <a:t> </a:t>
            </a:r>
            <a:r>
              <a:rPr lang="lt-LT" dirty="0"/>
              <a:t>(</a:t>
            </a:r>
            <a:r>
              <a:rPr lang="lt-LT" i="1" dirty="0"/>
              <a:t>joja, jojo, joti</a:t>
            </a:r>
            <a:r>
              <a:rPr lang="lt-LT" dirty="0"/>
              <a:t>)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75885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Imperativ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 err="1"/>
              <a:t>Prikabink</a:t>
            </a:r>
            <a:r>
              <a:rPr lang="cs-CZ" i="1" dirty="0"/>
              <a:t>, </a:t>
            </a:r>
            <a:r>
              <a:rPr lang="cs-CZ" i="1" dirty="0" err="1"/>
              <a:t>Joneli</a:t>
            </a:r>
            <a:r>
              <a:rPr lang="cs-CZ" i="1" dirty="0"/>
              <a:t>, </a:t>
            </a:r>
            <a:r>
              <a:rPr lang="cs-CZ" i="1" dirty="0" err="1"/>
              <a:t>arklius</a:t>
            </a:r>
            <a:r>
              <a:rPr lang="cs-CZ" i="1" dirty="0"/>
              <a:t> prie </a:t>
            </a:r>
            <a:r>
              <a:rPr lang="cs-CZ" i="1" dirty="0" err="1"/>
              <a:t>tvoros</a:t>
            </a:r>
            <a:r>
              <a:rPr lang="cs-CZ" i="1" dirty="0"/>
              <a:t>, </a:t>
            </a:r>
            <a:r>
              <a:rPr lang="cs-CZ" i="1" dirty="0" err="1"/>
              <a:t>tepastovie</a:t>
            </a:r>
            <a:r>
              <a:rPr lang="cs-CZ" i="1" dirty="0"/>
              <a:t>, kol </a:t>
            </a:r>
            <a:r>
              <a:rPr lang="cs-CZ" i="1" dirty="0" err="1"/>
              <a:t>mes</a:t>
            </a:r>
            <a:r>
              <a:rPr lang="cs-CZ" i="1" dirty="0"/>
              <a:t> </a:t>
            </a:r>
            <a:r>
              <a:rPr lang="cs-CZ" i="1" dirty="0" err="1"/>
              <a:t>pavalgysim</a:t>
            </a:r>
            <a:r>
              <a:rPr lang="cs-CZ" i="1" dirty="0" smtClean="0"/>
              <a:t>.</a:t>
            </a:r>
          </a:p>
          <a:p>
            <a:endParaRPr lang="cs-CZ" i="1" dirty="0"/>
          </a:p>
          <a:p>
            <a:endParaRPr lang="cs-CZ" i="1" dirty="0" smtClean="0"/>
          </a:p>
          <a:p>
            <a:r>
              <a:rPr lang="cs-CZ" i="1" dirty="0"/>
              <a:t>Aš </a:t>
            </a:r>
            <a:r>
              <a:rPr lang="cs-CZ" i="1" dirty="0" err="1"/>
              <a:t>tuojau</a:t>
            </a:r>
            <a:r>
              <a:rPr lang="cs-CZ" i="1" dirty="0"/>
              <a:t> </a:t>
            </a:r>
            <a:r>
              <a:rPr lang="cs-CZ" i="1" dirty="0" err="1"/>
              <a:t>atvažiuosiu</a:t>
            </a:r>
            <a:r>
              <a:rPr lang="cs-CZ" i="1" dirty="0"/>
              <a:t>, tik tu </a:t>
            </a:r>
            <a:r>
              <a:rPr lang="lt-LT" i="1" dirty="0"/>
              <a:t>būk pavalgęs ir apsirengęs.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3985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Morfonologické změny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4</a:t>
            </a:r>
            <a:r>
              <a:rPr lang="cs-CZ" dirty="0"/>
              <a:t>) </a:t>
            </a:r>
            <a:r>
              <a:rPr lang="lt-LT" dirty="0"/>
              <a:t>u + v + C ˃ 0 + dloužení (</a:t>
            </a:r>
            <a:r>
              <a:rPr lang="lt-LT" i="1" dirty="0"/>
              <a:t>siuva, siuva – siūti</a:t>
            </a:r>
            <a:r>
              <a:rPr lang="cs-CZ" dirty="0"/>
              <a:t>)</a:t>
            </a:r>
            <a:endParaRPr lang="cs-CZ" b="1" dirty="0"/>
          </a:p>
          <a:p>
            <a:r>
              <a:rPr lang="cs-CZ" dirty="0"/>
              <a:t>     V + v + C </a:t>
            </a:r>
            <a:r>
              <a:rPr lang="lt-LT" dirty="0"/>
              <a:t>˃ u (</a:t>
            </a:r>
            <a:r>
              <a:rPr lang="lt-LT" i="1" dirty="0"/>
              <a:t>gavo – gauna, gauti</a:t>
            </a:r>
            <a:r>
              <a:rPr lang="lt-LT" dirty="0"/>
              <a:t>)</a:t>
            </a:r>
            <a:endParaRPr lang="cs-CZ" b="1" dirty="0"/>
          </a:p>
          <a:p>
            <a:endParaRPr lang="cs-CZ" b="1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7703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Morfonologické změny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 smtClean="0"/>
              <a:t>5) -n- </a:t>
            </a:r>
            <a:r>
              <a:rPr lang="cs-CZ" dirty="0"/>
              <a:t>v prézentu a infinitivu + l, m, r, s, š, z, </a:t>
            </a:r>
            <a:r>
              <a:rPr lang="cs-CZ" dirty="0" smtClean="0"/>
              <a:t>ž, v </a:t>
            </a:r>
            <a:r>
              <a:rPr lang="lt-LT" dirty="0"/>
              <a:t>˃ 0 + dloužení (</a:t>
            </a:r>
            <a:r>
              <a:rPr lang="lt-LT" i="1" dirty="0"/>
              <a:t>kentė – kęsti (˂ kens-ti ˂ kent-ti); bąla (˂ banla x balo</a:t>
            </a:r>
            <a:r>
              <a:rPr lang="cs-CZ" dirty="0"/>
              <a:t>))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8370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Morfonologické změny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lvl="0"/>
            <a:r>
              <a:rPr lang="cs-CZ" dirty="0" smtClean="0"/>
              <a:t>1) </a:t>
            </a:r>
            <a:r>
              <a:rPr lang="lt-LT" dirty="0" smtClean="0"/>
              <a:t>d</a:t>
            </a:r>
            <a:r>
              <a:rPr lang="lt-LT" dirty="0"/>
              <a:t>´, t´+ „oslík“ ˃ dž´, č´(</a:t>
            </a:r>
            <a:r>
              <a:rPr lang="lt-LT" i="1" dirty="0"/>
              <a:t>keitė, keičia</a:t>
            </a:r>
            <a:r>
              <a:rPr lang="cs-CZ" dirty="0"/>
              <a:t>)</a:t>
            </a:r>
            <a:endParaRPr lang="cs-CZ" b="1" dirty="0"/>
          </a:p>
          <a:p>
            <a:r>
              <a:rPr lang="cs-CZ" dirty="0" smtClean="0"/>
              <a:t>     v </a:t>
            </a:r>
            <a:r>
              <a:rPr lang="cs-CZ" dirty="0"/>
              <a:t>+ d, t + t </a:t>
            </a:r>
            <a:r>
              <a:rPr lang="lt-LT" dirty="0"/>
              <a:t>˃ s (</a:t>
            </a:r>
            <a:r>
              <a:rPr lang="lt-LT" i="1" dirty="0"/>
              <a:t>sėda, sėdo, sėsti (˂ sėd-ti)</a:t>
            </a:r>
            <a:r>
              <a:rPr lang="lt-LT" dirty="0"/>
              <a:t>)</a:t>
            </a:r>
            <a:endParaRPr lang="cs-CZ" b="1" dirty="0"/>
          </a:p>
          <a:p>
            <a:r>
              <a:rPr lang="cs-CZ" dirty="0" smtClean="0"/>
              <a:t>     s</a:t>
            </a:r>
            <a:r>
              <a:rPr lang="cs-CZ" dirty="0"/>
              <a:t>, š, z, ž + t, d </a:t>
            </a:r>
            <a:r>
              <a:rPr lang="lt-LT" dirty="0"/>
              <a:t>˃ 0 (</a:t>
            </a:r>
            <a:r>
              <a:rPr lang="lt-LT" i="1" dirty="0"/>
              <a:t>bruzdo, bruzti (˂ bruzdti)</a:t>
            </a:r>
            <a:r>
              <a:rPr lang="lt-LT" dirty="0"/>
              <a:t>)</a:t>
            </a:r>
            <a:endParaRPr lang="cs-CZ" b="1" dirty="0"/>
          </a:p>
          <a:p>
            <a:r>
              <a:rPr lang="cs-CZ" dirty="0" smtClean="0"/>
              <a:t>     </a:t>
            </a:r>
            <a:r>
              <a:rPr lang="lt-LT" dirty="0" smtClean="0"/>
              <a:t>d</a:t>
            </a:r>
            <a:r>
              <a:rPr lang="lt-LT" dirty="0"/>
              <a:t>, t v prézentu + -st- ˃ 0 (</a:t>
            </a:r>
            <a:r>
              <a:rPr lang="lt-LT" i="1" dirty="0"/>
              <a:t>klydo, klysta (˂ klyd-st-a)</a:t>
            </a:r>
            <a:r>
              <a:rPr lang="lt-LT" dirty="0"/>
              <a:t>)</a:t>
            </a:r>
            <a:endParaRPr lang="cs-CZ" b="1" dirty="0"/>
          </a:p>
          <a:p>
            <a:pPr lvl="0"/>
            <a:r>
              <a:rPr lang="cs-CZ" dirty="0" smtClean="0"/>
              <a:t>2) </a:t>
            </a:r>
            <a:r>
              <a:rPr lang="lt-LT" dirty="0" smtClean="0"/>
              <a:t>sk</a:t>
            </a:r>
            <a:r>
              <a:rPr lang="lt-LT" dirty="0"/>
              <a:t>, šk, zg, žg + konsonant ˃ ks, kš, gz, gž (</a:t>
            </a:r>
            <a:r>
              <a:rPr lang="lt-LT" i="1" dirty="0"/>
              <a:t>mezga, mezgė – megzti</a:t>
            </a:r>
            <a:r>
              <a:rPr lang="lt-LT" dirty="0"/>
              <a:t>)</a:t>
            </a:r>
            <a:endParaRPr lang="cs-CZ" b="1" dirty="0"/>
          </a:p>
          <a:p>
            <a:pPr lvl="0"/>
            <a:r>
              <a:rPr lang="cs-CZ" dirty="0" smtClean="0"/>
              <a:t>3) u</a:t>
            </a:r>
            <a:r>
              <a:rPr lang="lt-LT" dirty="0" smtClean="0"/>
              <a:t> </a:t>
            </a:r>
            <a:r>
              <a:rPr lang="lt-LT" dirty="0"/>
              <a:t>+ j + C ˃ i </a:t>
            </a:r>
            <a:r>
              <a:rPr lang="cs-CZ" dirty="0" smtClean="0"/>
              <a:t>(</a:t>
            </a:r>
            <a:r>
              <a:rPr lang="cs-CZ" i="1" dirty="0" err="1" smtClean="0"/>
              <a:t>guja,gujo</a:t>
            </a:r>
            <a:r>
              <a:rPr lang="cs-CZ" i="1" dirty="0" smtClean="0"/>
              <a:t>, </a:t>
            </a:r>
            <a:r>
              <a:rPr lang="cs-CZ" i="1" dirty="0" err="1" smtClean="0"/>
              <a:t>guiti</a:t>
            </a:r>
            <a:r>
              <a:rPr lang="cs-CZ" dirty="0" smtClean="0"/>
              <a:t>)</a:t>
            </a:r>
          </a:p>
          <a:p>
            <a:pPr lvl="0"/>
            <a:r>
              <a:rPr lang="cs-CZ" dirty="0"/>
              <a:t> </a:t>
            </a:r>
            <a:r>
              <a:rPr lang="cs-CZ" dirty="0" smtClean="0"/>
              <a:t>    i + j </a:t>
            </a:r>
            <a:r>
              <a:rPr lang="lt-LT" dirty="0"/>
              <a:t>˃ 0 + </a:t>
            </a:r>
            <a:r>
              <a:rPr lang="lt-LT" dirty="0" smtClean="0"/>
              <a:t>dloužení</a:t>
            </a:r>
            <a:r>
              <a:rPr lang="cs-CZ" dirty="0" smtClean="0"/>
              <a:t> (</a:t>
            </a:r>
            <a:r>
              <a:rPr lang="lt-LT" i="1" dirty="0"/>
              <a:t>dalija, dalijo, dalyti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     V (- u/i) + j </a:t>
            </a:r>
            <a:r>
              <a:rPr lang="lt-LT" dirty="0"/>
              <a:t>˃ 0</a:t>
            </a:r>
            <a:r>
              <a:rPr lang="cs-CZ" dirty="0" smtClean="0"/>
              <a:t> </a:t>
            </a:r>
            <a:r>
              <a:rPr lang="lt-LT" dirty="0" smtClean="0"/>
              <a:t>(</a:t>
            </a:r>
            <a:r>
              <a:rPr lang="lt-LT" i="1" dirty="0" smtClean="0"/>
              <a:t>joja</a:t>
            </a:r>
            <a:r>
              <a:rPr lang="lt-LT" i="1" dirty="0"/>
              <a:t>, jojo, </a:t>
            </a:r>
            <a:r>
              <a:rPr lang="lt-LT" i="1" dirty="0" smtClean="0"/>
              <a:t>joti</a:t>
            </a:r>
            <a:r>
              <a:rPr lang="lt-LT" dirty="0" smtClean="0"/>
              <a:t>)</a:t>
            </a:r>
            <a:endParaRPr lang="cs-CZ" b="1" dirty="0"/>
          </a:p>
          <a:p>
            <a:pPr lvl="0"/>
            <a:r>
              <a:rPr lang="cs-CZ" dirty="0" smtClean="0"/>
              <a:t>4) </a:t>
            </a:r>
            <a:r>
              <a:rPr lang="lt-LT" dirty="0" smtClean="0"/>
              <a:t>u </a:t>
            </a:r>
            <a:r>
              <a:rPr lang="lt-LT" dirty="0"/>
              <a:t>+ v + C ˃ 0 + dloužení (</a:t>
            </a:r>
            <a:r>
              <a:rPr lang="lt-LT" i="1" dirty="0"/>
              <a:t>siuva, siuva – siūti</a:t>
            </a:r>
            <a:r>
              <a:rPr lang="cs-CZ" dirty="0"/>
              <a:t>)</a:t>
            </a:r>
            <a:endParaRPr lang="cs-CZ" b="1" dirty="0"/>
          </a:p>
          <a:p>
            <a:r>
              <a:rPr lang="cs-CZ" dirty="0" smtClean="0"/>
              <a:t>     V </a:t>
            </a:r>
            <a:r>
              <a:rPr lang="cs-CZ" dirty="0"/>
              <a:t>+ v + C </a:t>
            </a:r>
            <a:r>
              <a:rPr lang="lt-LT" dirty="0"/>
              <a:t>˃ u (</a:t>
            </a:r>
            <a:r>
              <a:rPr lang="lt-LT" i="1" dirty="0"/>
              <a:t>gavo – gauna, gauti</a:t>
            </a:r>
            <a:r>
              <a:rPr lang="lt-LT" dirty="0"/>
              <a:t>)</a:t>
            </a:r>
            <a:endParaRPr lang="cs-CZ" b="1" dirty="0"/>
          </a:p>
          <a:p>
            <a:pPr lvl="0"/>
            <a:r>
              <a:rPr lang="cs-CZ" dirty="0" smtClean="0"/>
              <a:t>5) -n- </a:t>
            </a:r>
            <a:r>
              <a:rPr lang="cs-CZ" dirty="0"/>
              <a:t>v prézentu a infinitivu + l, m, r, s, š, z, ž </a:t>
            </a:r>
            <a:r>
              <a:rPr lang="lt-LT" dirty="0"/>
              <a:t>˃ 0 + dloužení (</a:t>
            </a:r>
            <a:r>
              <a:rPr lang="lt-LT" i="1" dirty="0"/>
              <a:t>kentė – kęsti (˂ kens-ti ˂ kent-ti); bąla (˂ banla x balo</a:t>
            </a:r>
            <a:r>
              <a:rPr lang="cs-CZ" dirty="0"/>
              <a:t>))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4485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Nepřímý způsob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A) </a:t>
            </a:r>
            <a:r>
              <a:rPr lang="cs-CZ" i="1" dirty="0" err="1"/>
              <a:t>Čia</a:t>
            </a:r>
            <a:r>
              <a:rPr lang="cs-CZ" i="1" dirty="0"/>
              <a:t>, sako, </a:t>
            </a:r>
            <a:r>
              <a:rPr lang="cs-CZ" i="1" dirty="0" err="1"/>
              <a:t>miškai</a:t>
            </a:r>
            <a:r>
              <a:rPr lang="cs-CZ" i="1" dirty="0"/>
              <a:t> </a:t>
            </a:r>
            <a:r>
              <a:rPr lang="lt-LT" i="1" dirty="0"/>
              <a:t>buvę</a:t>
            </a:r>
            <a:r>
              <a:rPr lang="lt-LT" i="1" dirty="0" smtClean="0"/>
              <a:t>.</a:t>
            </a:r>
            <a:endParaRPr lang="cs-CZ" i="1" dirty="0" smtClean="0"/>
          </a:p>
          <a:p>
            <a:endParaRPr lang="cs-CZ" i="1" dirty="0"/>
          </a:p>
          <a:p>
            <a:r>
              <a:rPr lang="cs-CZ" i="1" dirty="0" smtClean="0"/>
              <a:t>B) </a:t>
            </a:r>
            <a:r>
              <a:rPr lang="cs-CZ" i="1" dirty="0" err="1"/>
              <a:t>Nuo</a:t>
            </a:r>
            <a:r>
              <a:rPr lang="cs-CZ" i="1" dirty="0"/>
              <a:t> </a:t>
            </a:r>
            <a:r>
              <a:rPr lang="cs-CZ" i="1" dirty="0" err="1"/>
              <a:t>žmonos</a:t>
            </a:r>
            <a:r>
              <a:rPr lang="cs-CZ" i="1" dirty="0"/>
              <a:t> </a:t>
            </a:r>
            <a:r>
              <a:rPr lang="cs-CZ" i="1" dirty="0" err="1"/>
              <a:t>jis</a:t>
            </a:r>
            <a:r>
              <a:rPr lang="cs-CZ" i="1" dirty="0"/>
              <a:t> </a:t>
            </a:r>
            <a:r>
              <a:rPr lang="cs-CZ" i="1" dirty="0" err="1"/>
              <a:t>atsiskyr</a:t>
            </a:r>
            <a:r>
              <a:rPr lang="lt-LT" i="1" dirty="0"/>
              <a:t>ęs esąs</a:t>
            </a:r>
            <a:r>
              <a:rPr lang="cs-CZ" i="1" dirty="0"/>
              <a:t>.</a:t>
            </a:r>
            <a:endParaRPr lang="cs-CZ" b="1" dirty="0"/>
          </a:p>
          <a:p>
            <a:endParaRPr lang="cs-CZ" dirty="0" smtClean="0"/>
          </a:p>
          <a:p>
            <a:r>
              <a:rPr lang="cs-CZ" dirty="0" smtClean="0"/>
              <a:t>C) </a:t>
            </a:r>
            <a:r>
              <a:rPr lang="cs-CZ" i="1" dirty="0" err="1"/>
              <a:t>Jis</a:t>
            </a:r>
            <a:r>
              <a:rPr lang="cs-CZ" i="1" dirty="0"/>
              <a:t> </a:t>
            </a:r>
            <a:r>
              <a:rPr lang="cs-CZ" i="1" dirty="0" err="1"/>
              <a:t>atsigr</a:t>
            </a:r>
            <a:r>
              <a:rPr lang="lt-LT" i="1" dirty="0"/>
              <a:t>ęžęs žiūri – stovįs velnias.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616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t-LT" i="1" dirty="0"/>
              <a:t>Visur šaukė, daužė durimis</a:t>
            </a:r>
            <a:r>
              <a:rPr lang="cs-CZ" dirty="0"/>
              <a:t>.</a:t>
            </a:r>
            <a:endParaRPr lang="cs-CZ" b="1" dirty="0"/>
          </a:p>
          <a:p>
            <a:endParaRPr lang="cs-CZ" dirty="0" smtClean="0"/>
          </a:p>
          <a:p>
            <a:r>
              <a:rPr lang="cs-CZ" i="1" dirty="0" err="1"/>
              <a:t>Daug</a:t>
            </a:r>
            <a:r>
              <a:rPr lang="cs-CZ" i="1" dirty="0"/>
              <a:t> nor</a:t>
            </a:r>
            <a:r>
              <a:rPr lang="lt-LT" i="1" dirty="0"/>
              <a:t>ėsi, mažai turėsi</a:t>
            </a:r>
            <a:r>
              <a:rPr lang="lt-LT" dirty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357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Změna rodu u tranzitivních sloves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r>
              <a:rPr lang="lt-LT" i="1" dirty="0"/>
              <a:t>Mokinys skaito knygą</a:t>
            </a:r>
            <a:r>
              <a:rPr lang="lt-LT" i="1" dirty="0" smtClean="0"/>
              <a:t>.</a:t>
            </a:r>
            <a:endParaRPr lang="cs-CZ" b="1" dirty="0"/>
          </a:p>
          <a:p>
            <a:r>
              <a:rPr lang="lt-LT" i="1" dirty="0"/>
              <a:t>Kareivis nešė mergaitę</a:t>
            </a:r>
            <a:r>
              <a:rPr lang="lt-LT" i="1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6825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rodu u tranzitivních sloves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i="1" dirty="0" smtClean="0"/>
          </a:p>
          <a:p>
            <a:endParaRPr lang="cs-CZ" i="1" dirty="0"/>
          </a:p>
          <a:p>
            <a:r>
              <a:rPr lang="lt-LT" i="1" dirty="0" smtClean="0"/>
              <a:t>Mokinys </a:t>
            </a:r>
            <a:r>
              <a:rPr lang="lt-LT" i="1" dirty="0"/>
              <a:t>skaito knygą. – Knyga yra (mokinio) skaitoma.</a:t>
            </a:r>
            <a:endParaRPr lang="cs-CZ" b="1" dirty="0"/>
          </a:p>
          <a:p>
            <a:r>
              <a:rPr lang="lt-LT" i="1" dirty="0"/>
              <a:t>Kareivis nešė mergaitę</a:t>
            </a:r>
            <a:r>
              <a:rPr lang="lt-LT" i="1" dirty="0" smtClean="0"/>
              <a:t>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09299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rodu u tranzitivních sloves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lt-LT" i="1" dirty="0"/>
              <a:t>Mokinys skaito knygą. – Knyga yra (mokinio) skaitoma.</a:t>
            </a:r>
            <a:endParaRPr lang="cs-CZ" b="1" dirty="0"/>
          </a:p>
          <a:p>
            <a:r>
              <a:rPr lang="lt-LT" i="1" dirty="0"/>
              <a:t>Kareivis nešė mergaitę. – Mergaitė buvo (kareivio) nešama.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478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rodu u tranzitivních sloves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i="1" dirty="0"/>
              <a:t>A</a:t>
            </a:r>
            <a:r>
              <a:rPr lang="lt-LT" i="1" dirty="0"/>
              <a:t>š nešu dovaną</a:t>
            </a:r>
            <a:r>
              <a:rPr lang="lt-LT" i="1" dirty="0" smtClean="0"/>
              <a:t>.</a:t>
            </a:r>
            <a:endParaRPr lang="cs-CZ" i="1" dirty="0" smtClean="0"/>
          </a:p>
          <a:p>
            <a:r>
              <a:rPr lang="lt-LT" i="1" dirty="0" smtClean="0"/>
              <a:t>Tu </a:t>
            </a:r>
            <a:r>
              <a:rPr lang="lt-LT" i="1" dirty="0"/>
              <a:t>parašysi laišką</a:t>
            </a:r>
            <a:r>
              <a:rPr lang="lt-LT" i="1" dirty="0" smtClean="0"/>
              <a:t>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56303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Změna rodu u tranzitivních sloves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r>
              <a:rPr lang="cs-CZ" i="1" dirty="0"/>
              <a:t>A</a:t>
            </a:r>
            <a:r>
              <a:rPr lang="lt-LT" i="1" dirty="0"/>
              <a:t>š nešu dovaną. – Dovana yra mano nešama.</a:t>
            </a:r>
            <a:endParaRPr lang="cs-CZ" b="1" dirty="0"/>
          </a:p>
          <a:p>
            <a:r>
              <a:rPr lang="lt-LT" i="1" dirty="0"/>
              <a:t>Tu parašysi laišką</a:t>
            </a:r>
            <a:r>
              <a:rPr lang="lt-LT" i="1" dirty="0" smtClean="0"/>
              <a:t>.</a:t>
            </a:r>
            <a:endParaRPr lang="cs-CZ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9869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730</Words>
  <Application>Microsoft Office PowerPoint</Application>
  <PresentationFormat>Předvádění na obrazovce (4:3)</PresentationFormat>
  <Paragraphs>103</Paragraphs>
  <Slides>22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5" baseType="lpstr">
      <vt:lpstr>Arial</vt:lpstr>
      <vt:lpstr>Calibri</vt:lpstr>
      <vt:lpstr>Motiv systému Office</vt:lpstr>
      <vt:lpstr>Slovesa III</vt:lpstr>
      <vt:lpstr>Imperativ</vt:lpstr>
      <vt:lpstr>Nepřímý způsob</vt:lpstr>
      <vt:lpstr>Osoba</vt:lpstr>
      <vt:lpstr>Změna rodu u tranzitivních sloves</vt:lpstr>
      <vt:lpstr>Změna rodu u tranzitivních sloves</vt:lpstr>
      <vt:lpstr>Změna rodu u tranzitivních sloves</vt:lpstr>
      <vt:lpstr>Změna rodu u tranzitivních sloves</vt:lpstr>
      <vt:lpstr>Změna rodu u tranzitivních sloves</vt:lpstr>
      <vt:lpstr>Změna rodu u tranzitivních sloves</vt:lpstr>
      <vt:lpstr>Změna rodu u tranzitivních sloves</vt:lpstr>
      <vt:lpstr>Změna rodu u intranzitivních sloves</vt:lpstr>
      <vt:lpstr>Změna rodu u intranzitivních sloves</vt:lpstr>
      <vt:lpstr>Změna rodu u intranzitivních sloves</vt:lpstr>
      <vt:lpstr>Změna rodu u intranzitivních sloves</vt:lpstr>
      <vt:lpstr>Změna rodu u intranzitivních sloves</vt:lpstr>
      <vt:lpstr>Morfonologické změny</vt:lpstr>
      <vt:lpstr>Morfonologické změny</vt:lpstr>
      <vt:lpstr>Morfonologické změny</vt:lpstr>
      <vt:lpstr>Morfonologické změny</vt:lpstr>
      <vt:lpstr>Morfonologické změny</vt:lpstr>
      <vt:lpstr>Morfonologické změny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Slovesa III</dc:title>
  <dc:creator>user</dc:creator>
  <cp:lastModifiedBy>User</cp:lastModifiedBy>
  <cp:revision>5</cp:revision>
  <dcterms:created xsi:type="dcterms:W3CDTF">2016-11-27T09:10:16Z</dcterms:created>
  <dcterms:modified xsi:type="dcterms:W3CDTF">2018-05-16T11:38:55Z</dcterms:modified>
</cp:coreProperties>
</file>