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2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91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09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50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55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41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24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72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46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93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68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30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8AE8A-D34A-4197-B787-B64A37E6931F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58DA2-8B50-4BE3-9C3A-7CE313DD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1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u.lv/apgads/elektroniskie-izdevumi/zurnali-un-periodiskie-izdevumi/baltu-filologija/" TargetMode="External"/><Relationship Id="rId2" Type="http://schemas.openxmlformats.org/officeDocument/2006/relationships/hyperlink" Target="http://www.hzf.lu.lv/struktura/latvistikabaltistik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lavi.lv/zurnals-linguistica-lettica" TargetMode="External"/><Relationship Id="rId2" Type="http://schemas.openxmlformats.org/officeDocument/2006/relationships/hyperlink" Target="http://www.lulavi.lv/par-mu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ulfmi.lv/page/view?link=zurnals-letonica/par-zurnalu" TargetMode="External"/><Relationship Id="rId2" Type="http://schemas.openxmlformats.org/officeDocument/2006/relationships/hyperlink" Target="http://lulfmi.lv/par-mums/lfm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vc.gov.lv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loda.lv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termini.lza.l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tar.lt/portal/lt/legalAct/TAR.0B0253BB424C/TAIS_17049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-seimas.lrs.lt/portal/legalAct/lt/TAD/TAIS.5412/SwSlyNwRBc?positionInSearchResults=0&amp;searchModelUUID=52f26d53-88fd-4056-9258-86663b3074ee" TargetMode="External"/><Relationship Id="rId2" Type="http://schemas.openxmlformats.org/officeDocument/2006/relationships/hyperlink" Target="http://www.vlkk.l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ki.lrv.l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erminai.vlkk.lt/pls/tb/tb.searc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Institucionální základna</a:t>
            </a:r>
            <a:br>
              <a:rPr lang="cs-CZ" dirty="0" smtClean="0"/>
            </a:br>
            <a:r>
              <a:rPr lang="cs-CZ" dirty="0" smtClean="0"/>
              <a:t>litevštiny a lotyštiny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588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Lotyšská univerzita v Rize (</a:t>
            </a:r>
            <a:r>
              <a:rPr lang="cs-CZ" sz="2400" b="1" dirty="0" err="1" smtClean="0"/>
              <a:t>Latvijas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univerzitate</a:t>
            </a:r>
            <a:r>
              <a:rPr lang="cs-CZ" sz="2400" b="1" dirty="0" smtClean="0"/>
              <a:t>):</a:t>
            </a:r>
          </a:p>
          <a:p>
            <a:pPr marL="0" indent="0">
              <a:buNone/>
            </a:pPr>
            <a:r>
              <a:rPr lang="cs-CZ" sz="2400" i="1" dirty="0" smtClean="0"/>
              <a:t>Oddělení </a:t>
            </a:r>
            <a:r>
              <a:rPr lang="cs-CZ" sz="2400" i="1" dirty="0" err="1" smtClean="0"/>
              <a:t>latvistiky</a:t>
            </a:r>
            <a:r>
              <a:rPr lang="cs-CZ" sz="2400" i="1" dirty="0" smtClean="0"/>
              <a:t> a baltistiky </a:t>
            </a:r>
            <a:r>
              <a:rPr lang="cs-CZ" sz="2400" dirty="0" smtClean="0"/>
              <a:t>(</a:t>
            </a:r>
            <a:r>
              <a:rPr lang="cs-CZ" sz="2400" dirty="0" smtClean="0"/>
              <a:t>Fakulta humanitních věd)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u="sng" dirty="0" smtClean="0">
                <a:hlinkClick r:id="rId2"/>
              </a:rPr>
              <a:t>http</a:t>
            </a:r>
            <a:r>
              <a:rPr lang="cs-CZ" sz="2400" u="sng" dirty="0">
                <a:hlinkClick r:id="rId2"/>
              </a:rPr>
              <a:t>://www.hzf.lu.lv/struktura/latvistikabaltistika</a:t>
            </a:r>
            <a:r>
              <a:rPr lang="cs-CZ" sz="2400" u="sng" dirty="0" smtClean="0">
                <a:hlinkClick r:id="rId2"/>
              </a:rPr>
              <a:t>/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Vydává časopis </a:t>
            </a:r>
            <a:r>
              <a:rPr lang="lt-LT" sz="2400" dirty="0"/>
              <a:t>„Baltu </a:t>
            </a:r>
            <a:r>
              <a:rPr lang="lt-LT" sz="2400" dirty="0" err="1"/>
              <a:t>filoloģija</a:t>
            </a:r>
            <a:r>
              <a:rPr lang="lt-LT" sz="2400" dirty="0" smtClean="0"/>
              <a:t>“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r>
              <a:rPr lang="cs-CZ" sz="2400" u="sng" dirty="0" smtClean="0">
                <a:hlinkClick r:id="rId3"/>
              </a:rPr>
              <a:t>https</a:t>
            </a:r>
            <a:r>
              <a:rPr lang="cs-CZ" sz="2400" u="sng" dirty="0">
                <a:hlinkClick r:id="rId3"/>
              </a:rPr>
              <a:t>://</a:t>
            </a:r>
            <a:r>
              <a:rPr lang="cs-CZ" sz="2400" u="sng" dirty="0" smtClean="0">
                <a:hlinkClick r:id="rId3"/>
              </a:rPr>
              <a:t>www.lu.lv/apgads/elektroniskie-izdevumi/zurnali-un-periodiskie-izdevumi/baltu-filologija</a:t>
            </a:r>
            <a:r>
              <a:rPr lang="cs-CZ" sz="2400" u="sng" dirty="0">
                <a:hlinkClick r:id="rId3"/>
              </a:rPr>
              <a:t>/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99271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Lotyšská univerzita v Rize (</a:t>
            </a:r>
            <a:r>
              <a:rPr lang="cs-CZ" sz="2400" b="1" dirty="0" err="1" smtClean="0"/>
              <a:t>Latvijas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univerzitate</a:t>
            </a:r>
            <a:r>
              <a:rPr lang="cs-CZ" sz="2400" b="1" dirty="0" smtClean="0"/>
              <a:t>):</a:t>
            </a:r>
          </a:p>
          <a:p>
            <a:pPr marL="0" indent="0">
              <a:buNone/>
            </a:pPr>
            <a:r>
              <a:rPr lang="cs-CZ" sz="2400" i="1" dirty="0" smtClean="0"/>
              <a:t>Institut lotyšského jazyka</a:t>
            </a:r>
            <a:r>
              <a:rPr lang="cs-CZ" sz="2400" dirty="0" smtClean="0"/>
              <a:t>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www.lulavi.lv/par-mum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Vydává časopisy </a:t>
            </a:r>
            <a:r>
              <a:rPr lang="lt-LT" sz="2400" dirty="0" smtClean="0"/>
              <a:t>„</a:t>
            </a:r>
            <a:r>
              <a:rPr lang="cs-CZ" sz="2400" dirty="0" err="1" smtClean="0"/>
              <a:t>Onomastica</a:t>
            </a:r>
            <a:r>
              <a:rPr lang="cs-CZ" sz="2400" dirty="0" smtClean="0"/>
              <a:t> </a:t>
            </a:r>
            <a:r>
              <a:rPr lang="cs-CZ" sz="2400" dirty="0" err="1" smtClean="0"/>
              <a:t>lettica</a:t>
            </a:r>
            <a:r>
              <a:rPr lang="lt-LT" sz="2400" dirty="0" smtClean="0"/>
              <a:t>“</a:t>
            </a:r>
            <a:r>
              <a:rPr lang="cs-CZ" sz="2400" dirty="0" smtClean="0"/>
              <a:t> a „</a:t>
            </a:r>
            <a:r>
              <a:rPr lang="cs-CZ" sz="2400" dirty="0" err="1" smtClean="0"/>
              <a:t>Linguitica</a:t>
            </a:r>
            <a:r>
              <a:rPr lang="cs-CZ" sz="2400" dirty="0" smtClean="0"/>
              <a:t> </a:t>
            </a:r>
            <a:r>
              <a:rPr lang="cs-CZ" sz="2400" dirty="0" err="1" smtClean="0"/>
              <a:t>lettica</a:t>
            </a:r>
            <a:r>
              <a:rPr lang="cs-CZ" sz="2400" dirty="0" smtClean="0"/>
              <a:t>“</a:t>
            </a:r>
          </a:p>
          <a:p>
            <a:pPr marL="0" indent="0">
              <a:buNone/>
            </a:pPr>
            <a:r>
              <a:rPr lang="lt-LT" sz="2400" u="sng" dirty="0">
                <a:hlinkClick r:id="rId3"/>
              </a:rPr>
              <a:t>http://www.lulavi.lv/zurnals-linguistica-lettica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835030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Lotyšská univerzita v Rize (</a:t>
            </a:r>
            <a:r>
              <a:rPr lang="cs-CZ" sz="2400" b="1" dirty="0" err="1" smtClean="0"/>
              <a:t>Latvijas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univerzitate</a:t>
            </a:r>
            <a:r>
              <a:rPr lang="cs-CZ" sz="2400" b="1" dirty="0" smtClean="0"/>
              <a:t>):</a:t>
            </a:r>
          </a:p>
          <a:p>
            <a:pPr marL="0" indent="0">
              <a:buNone/>
            </a:pPr>
            <a:r>
              <a:rPr lang="cs-CZ" sz="2400" i="1" dirty="0" smtClean="0"/>
              <a:t>Institut lotyšské literatury, folkloru a umění</a:t>
            </a:r>
            <a:endParaRPr lang="cs-CZ" sz="2400" dirty="0" smtClean="0"/>
          </a:p>
          <a:p>
            <a:pPr marL="0" indent="0">
              <a:buNone/>
            </a:pPr>
            <a:r>
              <a:rPr lang="lt-LT" sz="2400" u="sng" dirty="0">
                <a:hlinkClick r:id="rId2"/>
              </a:rPr>
              <a:t>http://lulfmi.lv/par-mums/lfmi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Vydává časopis </a:t>
            </a:r>
            <a:r>
              <a:rPr lang="lt-LT" sz="2400" dirty="0" smtClean="0"/>
              <a:t>„</a:t>
            </a:r>
            <a:r>
              <a:rPr lang="cs-CZ" sz="2400" dirty="0" err="1" smtClean="0"/>
              <a:t>Letonica</a:t>
            </a:r>
            <a:r>
              <a:rPr lang="lt-LT" sz="2400" dirty="0" smtClean="0"/>
              <a:t>“</a:t>
            </a:r>
            <a:endParaRPr lang="cs-CZ" sz="2400" dirty="0" smtClean="0"/>
          </a:p>
          <a:p>
            <a:pPr marL="0" indent="0">
              <a:buNone/>
            </a:pPr>
            <a:r>
              <a:rPr lang="lt-LT" sz="2400" u="sng" dirty="0">
                <a:hlinkClick r:id="rId3"/>
              </a:rPr>
              <a:t>http://lulfmi.lv/page/view?link=zurnals-letonica/par-zurnalu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54202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Zákon o státním jazyce.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Centrum státního jazyka </a:t>
            </a:r>
            <a:r>
              <a:rPr lang="cs-CZ" sz="2400" dirty="0" smtClean="0"/>
              <a:t>při Ministerstvu spravedlnosti.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Agentura lotyšského jazyka (</a:t>
            </a:r>
            <a:r>
              <a:rPr lang="cs-CZ" sz="2400" b="1" dirty="0" err="1" smtClean="0"/>
              <a:t>Latviešu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valodas</a:t>
            </a:r>
            <a:r>
              <a:rPr lang="cs-CZ" sz="2400" b="1" dirty="0" smtClean="0"/>
              <a:t> agent</a:t>
            </a:r>
            <a:r>
              <a:rPr lang="lt-LT" sz="2400" b="1" dirty="0" smtClean="0"/>
              <a:t>ura</a:t>
            </a:r>
            <a:r>
              <a:rPr lang="cs-CZ" sz="2400" b="1" dirty="0" smtClean="0"/>
              <a:t>) </a:t>
            </a:r>
            <a:r>
              <a:rPr lang="cs-CZ" sz="2400" dirty="0" smtClean="0"/>
              <a:t>při Ministerstvu osvěty a vědy.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Akademie věd Lotyšské republiky.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564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b="1" dirty="0" smtClean="0"/>
              <a:t>Centrum státního jazyka </a:t>
            </a:r>
            <a:r>
              <a:rPr lang="cs-CZ" sz="2400" dirty="0" smtClean="0"/>
              <a:t>při Ministerstvu spravedlnosti.</a:t>
            </a:r>
          </a:p>
          <a:p>
            <a:pPr marL="0" indent="0" algn="ctr">
              <a:buNone/>
            </a:pPr>
            <a:r>
              <a:rPr lang="cs-CZ" sz="2400" dirty="0" smtClean="0">
                <a:hlinkClick r:id="rId2"/>
              </a:rPr>
              <a:t>http://www.vvc.gov.lv/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Prosazuje implementaci zákona o státním jazyce v praxi:</a:t>
            </a:r>
          </a:p>
          <a:p>
            <a:pPr marL="0" indent="0">
              <a:buNone/>
            </a:pPr>
            <a:r>
              <a:rPr lang="cs-CZ" sz="2400" dirty="0" smtClean="0"/>
              <a:t>připravuje právní normy</a:t>
            </a:r>
          </a:p>
          <a:p>
            <a:pPr marL="0" indent="0">
              <a:buNone/>
            </a:pPr>
            <a:r>
              <a:rPr lang="cs-CZ" sz="2400" dirty="0" smtClean="0"/>
              <a:t>reglementuje překlady právních textů (např. tzv. evropskou legislativu nebo dokumenty vydávané v rámci NATO)</a:t>
            </a:r>
          </a:p>
          <a:p>
            <a:pPr marL="0" indent="0">
              <a:buNone/>
            </a:pPr>
            <a:r>
              <a:rPr lang="cs-CZ" sz="2400" dirty="0" smtClean="0"/>
              <a:t>provozuje inspektorát státního jazyka: každý region má přidělen jednoho inspektora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78247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400" b="1" dirty="0" smtClean="0"/>
              <a:t>Agentura lotyšského jazyka (</a:t>
            </a:r>
            <a:r>
              <a:rPr lang="cs-CZ" sz="2400" b="1" dirty="0" err="1" smtClean="0"/>
              <a:t>Latviešu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valodas</a:t>
            </a:r>
            <a:r>
              <a:rPr lang="cs-CZ" sz="2400" b="1" dirty="0" smtClean="0"/>
              <a:t> agent</a:t>
            </a:r>
            <a:r>
              <a:rPr lang="lt-LT" sz="2400" b="1" dirty="0" smtClean="0"/>
              <a:t>ura</a:t>
            </a:r>
            <a:r>
              <a:rPr lang="cs-CZ" sz="2400" b="1" dirty="0" smtClean="0"/>
              <a:t>) </a:t>
            </a:r>
            <a:r>
              <a:rPr lang="cs-CZ" sz="2400" dirty="0" smtClean="0"/>
              <a:t>při Ministerstvu osvěty a vědy.</a:t>
            </a:r>
          </a:p>
          <a:p>
            <a:pPr marL="0" indent="0" algn="ctr">
              <a:buNone/>
            </a:pPr>
            <a:r>
              <a:rPr lang="cs-CZ" sz="2400" u="sng" dirty="0">
                <a:hlinkClick r:id="rId2"/>
              </a:rPr>
              <a:t>http://www.valoda.lv/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Agentura je přímo administrována ministrem osvěty a vědy. Ministerstvo pravidelně vydává směrnice o jazykové politice a Agentura implementuje směrnice do praxe.</a:t>
            </a:r>
          </a:p>
          <a:p>
            <a:r>
              <a:rPr lang="cs-CZ" sz="2400" dirty="0" smtClean="0"/>
              <a:t>Agentura je svého </a:t>
            </a:r>
            <a:r>
              <a:rPr lang="cs-CZ" sz="2400" dirty="0"/>
              <a:t>druhu metodologické centrum, které koordinuje výuku lotyštiny ve všech </a:t>
            </a:r>
            <a:r>
              <a:rPr lang="cs-CZ" sz="2400" dirty="0" smtClean="0"/>
              <a:t>aspektech: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jako </a:t>
            </a:r>
            <a:r>
              <a:rPr lang="cs-CZ" sz="2400" dirty="0"/>
              <a:t>mateřský jazyk (lotyšské děti a </a:t>
            </a:r>
            <a:r>
              <a:rPr lang="cs-CZ" sz="2400" dirty="0" smtClean="0"/>
              <a:t>školy)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jako </a:t>
            </a:r>
            <a:r>
              <a:rPr lang="cs-CZ" sz="2400" dirty="0"/>
              <a:t>druhý jazyk (výuka lotyštiny pro národní menšiny – děti i </a:t>
            </a:r>
            <a:r>
              <a:rPr lang="cs-CZ" sz="2400" dirty="0" smtClean="0"/>
              <a:t>dospělé)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mimo </a:t>
            </a:r>
            <a:r>
              <a:rPr lang="cs-CZ" sz="2400" dirty="0"/>
              <a:t>Lotyšsko (v lotyšských diasporách a na zahraničních univerzitních centrech)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8169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LOTYŠTINA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/>
              <a:t>Terminologická komise </a:t>
            </a:r>
            <a:r>
              <a:rPr lang="cs-CZ" sz="2400" dirty="0" smtClean="0"/>
              <a:t>při Akademii věd Lotyšské republiky</a:t>
            </a:r>
          </a:p>
          <a:p>
            <a:pPr marL="0" indent="0" algn="ctr">
              <a:buNone/>
            </a:pPr>
            <a:r>
              <a:rPr lang="cs-CZ" sz="2400" u="sng" dirty="0" smtClean="0">
                <a:hlinkClick r:id="rId2"/>
              </a:rPr>
              <a:t>http://termini.lza.lv/</a:t>
            </a:r>
            <a:endParaRPr lang="cs-CZ" sz="2400" u="sng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Komise analyzuje, schvaluje a implementuje odbornou lotyšskou terminologii všech odvětví vědy.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25939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Vilniuská univerzita – základní výzkum litevštiny; nejsilnější centrum baltistiky.</a:t>
            </a:r>
          </a:p>
          <a:p>
            <a:r>
              <a:rPr lang="cs-CZ" dirty="0" smtClean="0"/>
              <a:t>Univerzita </a:t>
            </a:r>
            <a:r>
              <a:rPr lang="cs-CZ" dirty="0" err="1" smtClean="0"/>
              <a:t>Vytautase</a:t>
            </a:r>
            <a:r>
              <a:rPr lang="cs-CZ" dirty="0" smtClean="0"/>
              <a:t> velikého (Kaunas): lingvistika textových korpusů; počítačová lingvistika.</a:t>
            </a:r>
          </a:p>
          <a:p>
            <a:r>
              <a:rPr lang="lt-LT" dirty="0" err="1" smtClean="0"/>
              <a:t>Institut</a:t>
            </a:r>
            <a:r>
              <a:rPr lang="lt-LT" dirty="0" smtClean="0"/>
              <a:t> </a:t>
            </a:r>
            <a:r>
              <a:rPr lang="lt-LT" dirty="0" err="1" smtClean="0"/>
              <a:t>litevsk</a:t>
            </a:r>
            <a:r>
              <a:rPr lang="cs-CZ" dirty="0" err="1" smtClean="0"/>
              <a:t>ého</a:t>
            </a:r>
            <a:r>
              <a:rPr lang="cs-CZ" dirty="0" smtClean="0"/>
              <a:t> jazyka (Vilnius): základní výzkum litevštiny; diachronní lingvistika; lexikologie a lexikografie; dialektologie; stará litevština.</a:t>
            </a:r>
          </a:p>
          <a:p>
            <a:r>
              <a:rPr lang="cs-CZ" dirty="0" smtClean="0"/>
              <a:t>Institut litevské literatury a folkloru: systémový výzkum litevské literatury – staré a moderní; folklorní sbírky a moderní folkloristika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01469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státním jazyce Litevské republiky</a:t>
            </a:r>
            <a:r>
              <a:rPr lang="lt-LT" dirty="0" smtClean="0"/>
              <a:t> (Valstybinės kalbos įstatymas)</a:t>
            </a:r>
            <a:endParaRPr lang="cs-CZ" dirty="0"/>
          </a:p>
          <a:p>
            <a:r>
              <a:rPr lang="cs-CZ" dirty="0" smtClean="0"/>
              <a:t>Státní komise litevského jazyka (</a:t>
            </a:r>
            <a:r>
              <a:rPr lang="lt-LT" dirty="0" smtClean="0"/>
              <a:t>Valstybinė lietuvių kalbos komisija)</a:t>
            </a:r>
          </a:p>
          <a:p>
            <a:r>
              <a:rPr lang="cs-CZ" dirty="0" smtClean="0"/>
              <a:t>Inspekce státního jazyka (</a:t>
            </a:r>
            <a:r>
              <a:rPr lang="lt-LT" dirty="0" smtClean="0"/>
              <a:t>Valstybinės lietuvių kalbos inspekcija)</a:t>
            </a:r>
          </a:p>
          <a:p>
            <a:r>
              <a:rPr lang="cs-CZ" dirty="0" smtClean="0"/>
              <a:t>Terminologická banka</a:t>
            </a:r>
            <a:r>
              <a:rPr lang="lt-LT" dirty="0" smtClean="0"/>
              <a:t> (Terminų bankas)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983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Zákon o státním jazyce Litevské republiky</a:t>
            </a:r>
            <a:r>
              <a:rPr lang="lt-LT" b="1" dirty="0" smtClean="0"/>
              <a:t> </a:t>
            </a:r>
            <a:r>
              <a:rPr lang="lt-LT" dirty="0" smtClean="0"/>
              <a:t>(Valstybinės kalbos įstatymas)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Státním jazykem je litevština. Zákon definuje používání litevštiny ve veřejném projevu (komunikace s úřady, právními subjekty a ve veřejnoprávních médiích).</a:t>
            </a:r>
          </a:p>
          <a:p>
            <a:pPr marL="0" indent="0">
              <a:buNone/>
            </a:pPr>
            <a:r>
              <a:rPr lang="cs-CZ" dirty="0" smtClean="0"/>
              <a:t>Nezasahuje do soukromé sféry používání jazyka.</a:t>
            </a:r>
            <a:endParaRPr lang="cs-CZ" dirty="0" smtClean="0">
              <a:hlinkClick r:id="rId2"/>
            </a:endParaRP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https://www.e-tar.lt/portal/lt/legalAct/TAR.0B0253BB424C/TAIS_170492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56028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Státní komise litevského jazyka (</a:t>
            </a:r>
            <a:r>
              <a:rPr lang="lt-LT" dirty="0" smtClean="0"/>
              <a:t>Valstybinė lietuvių kalbos komisija)</a:t>
            </a:r>
            <a:endParaRPr lang="cs-CZ" dirty="0" smtClean="0"/>
          </a:p>
          <a:p>
            <a:pPr marL="0" indent="0" algn="ctr">
              <a:buNone/>
            </a:pPr>
            <a:r>
              <a:rPr lang="lt-LT" dirty="0" smtClean="0">
                <a:hlinkClick r:id="rId2"/>
              </a:rPr>
              <a:t>www.vlkk.lt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ustanovena speciálním zákonem:</a:t>
            </a:r>
          </a:p>
          <a:p>
            <a:pPr marL="0" indent="0">
              <a:buNone/>
            </a:pPr>
            <a:r>
              <a:rPr lang="cs-CZ" sz="1000" dirty="0" smtClean="0">
                <a:hlinkClick r:id="rId3"/>
              </a:rPr>
              <a:t>https://e-seimas.lrs.lt/portal/legalAct/lt/TAD/TAIS.5412/SwSlyNwRBc?positionInSearchResults=0&amp;searchModelUUID=52f26d53-88fd-4056-9258-86663b3074ee</a:t>
            </a: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dirty="0" smtClean="0"/>
              <a:t>Komisi ustanovuje a její chod řídí Sněmovna Litevské republiky</a:t>
            </a:r>
          </a:p>
          <a:p>
            <a:pPr marL="0" indent="0">
              <a:buNone/>
            </a:pPr>
            <a:r>
              <a:rPr lang="cs-CZ" dirty="0" smtClean="0"/>
              <a:t>Komise sestává ze 17 členů.</a:t>
            </a:r>
          </a:p>
          <a:p>
            <a:pPr marL="0" indent="0">
              <a:buNone/>
            </a:pPr>
            <a:r>
              <a:rPr lang="cs-CZ" dirty="0" smtClean="0"/>
              <a:t>Členy komise schvaluje jmenuje Sněmovna.</a:t>
            </a:r>
          </a:p>
          <a:p>
            <a:pPr marL="0" indent="0">
              <a:buNone/>
            </a:pPr>
            <a:r>
              <a:rPr lang="cs-CZ" dirty="0" smtClean="0"/>
              <a:t>Předsedu a místopředsedu komise jmenuje Sněmovna.</a:t>
            </a:r>
          </a:p>
          <a:p>
            <a:pPr marL="0" indent="0">
              <a:buNone/>
            </a:pPr>
            <a:r>
              <a:rPr lang="cs-CZ" dirty="0" smtClean="0"/>
              <a:t>Komise je vždy ustanovena na období 5 let. Potom Sněmovna musí její složení znovu potvrdit resp. jmenovat nové členy.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666319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Státní komise litevského jazyka (</a:t>
            </a:r>
            <a:r>
              <a:rPr lang="lt-LT" b="1" dirty="0" smtClean="0"/>
              <a:t>Valstybinė lietuvių kalbos komisija</a:t>
            </a:r>
            <a:r>
              <a:rPr lang="cs-CZ" b="1" dirty="0"/>
              <a:t>)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Komise řeší otázky jazykové politiky:</a:t>
            </a:r>
          </a:p>
          <a:p>
            <a:pPr marL="0" indent="0">
              <a:buNone/>
            </a:pPr>
            <a:r>
              <a:rPr lang="cs-CZ" dirty="0" smtClean="0"/>
              <a:t>      Posuzuje implementaci zákona o státním jazyce</a:t>
            </a:r>
          </a:p>
          <a:p>
            <a:pPr marL="0" indent="0">
              <a:buNone/>
            </a:pPr>
            <a:r>
              <a:rPr lang="cs-CZ" dirty="0" smtClean="0"/>
              <a:t>      Podává návrhy Sněmovně k řešení aktuální jazykové politiky</a:t>
            </a:r>
          </a:p>
          <a:p>
            <a:pPr marL="0" indent="0">
              <a:buNone/>
            </a:pPr>
            <a:r>
              <a:rPr lang="cs-CZ" dirty="0" smtClean="0"/>
              <a:t>      Posuzuje legislativu, která nějakým způsobem reglementuje      používání státního jazyka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Je zodpovědná za vytvoření a chod tzv. Terminologické banky (viz dále)</a:t>
            </a:r>
          </a:p>
        </p:txBody>
      </p:sp>
    </p:spTree>
    <p:extLst>
      <p:ext uri="{BB962C8B-B14F-4D97-AF65-F5344CB8AC3E}">
        <p14:creationId xmlns:p14="http://schemas.microsoft.com/office/powerpoint/2010/main" val="251938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Inspekce státního jazyka (</a:t>
            </a:r>
            <a:r>
              <a:rPr lang="lt-LT" b="1" dirty="0" smtClean="0"/>
              <a:t>Valstybinės lietuvių kalbos inspekcija)</a:t>
            </a:r>
            <a:endParaRPr lang="cs-CZ" b="1" dirty="0" smtClean="0"/>
          </a:p>
          <a:p>
            <a:pPr marL="0" indent="0" algn="ctr">
              <a:buNone/>
            </a:pPr>
            <a:r>
              <a:rPr lang="lt-LT" dirty="0" smtClean="0">
                <a:hlinkClick r:id="rId2"/>
              </a:rPr>
              <a:t>https://vki.lrv.lt/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Inspekce působí v rámci Ministerstva kultury. Je zřizována Vládou Litevské republiky.</a:t>
            </a:r>
          </a:p>
          <a:p>
            <a:pPr marL="0" indent="0">
              <a:buNone/>
            </a:pPr>
            <a:r>
              <a:rPr lang="cs-CZ" dirty="0" smtClean="0"/>
              <a:t>Předsedu inspekce vybírá Vláda na základě veřejné soutěže. Musí mít </a:t>
            </a:r>
            <a:r>
              <a:rPr lang="cs-CZ" dirty="0" err="1" smtClean="0"/>
              <a:t>lituanistické</a:t>
            </a:r>
            <a:r>
              <a:rPr lang="cs-CZ" dirty="0" smtClean="0"/>
              <a:t> vzdělání.</a:t>
            </a:r>
          </a:p>
          <a:p>
            <a:pPr marL="0" indent="0">
              <a:buNone/>
            </a:pPr>
            <a:r>
              <a:rPr lang="cs-CZ" dirty="0" smtClean="0"/>
              <a:t>Inspekce kontroluje implementaci zákona o státním jazyce v jazykové praxi: analyzuje jazykové projevy ve veřejném sektoru a upozorňuje na nedostatky, kontroluje jazykovou úroveň úřadů a firem.</a:t>
            </a:r>
          </a:p>
          <a:p>
            <a:pPr marL="0" indent="0">
              <a:buNone/>
            </a:pPr>
            <a:r>
              <a:rPr lang="cs-CZ" dirty="0" smtClean="0"/>
              <a:t>V městských samosprávách působí jazykoví poradci.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0967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20491" t="11599" r="23732" b="3946"/>
          <a:stretch/>
        </p:blipFill>
        <p:spPr>
          <a:xfrm>
            <a:off x="2382593" y="0"/>
            <a:ext cx="8199382" cy="698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42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b="1" dirty="0" smtClean="0"/>
              <a:t>Terminologická banka</a:t>
            </a:r>
            <a:r>
              <a:rPr lang="lt-LT" b="1" dirty="0" smtClean="0"/>
              <a:t> (Terminų bankas)</a:t>
            </a:r>
          </a:p>
          <a:p>
            <a:pPr marL="0" indent="0" algn="ctr">
              <a:buNone/>
            </a:pPr>
            <a:r>
              <a:rPr lang="cs-CZ" dirty="0" smtClean="0">
                <a:hlinkClick r:id="rId2"/>
              </a:rPr>
              <a:t>http://terminai.vlkk.lt/pls/tb/tb.search</a:t>
            </a:r>
            <a:endParaRPr lang="lt-LT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>
              <a:buNone/>
            </a:pPr>
            <a:r>
              <a:rPr lang="lt-LT" dirty="0" smtClean="0"/>
              <a:t>N</a:t>
            </a:r>
            <a:r>
              <a:rPr lang="cs-CZ" dirty="0" err="1" smtClean="0"/>
              <a:t>ormativní</a:t>
            </a:r>
            <a:r>
              <a:rPr lang="cs-CZ" dirty="0" smtClean="0"/>
              <a:t> databáze odborných termínů v litevštině.</a:t>
            </a:r>
          </a:p>
          <a:p>
            <a:pPr marL="0" indent="0">
              <a:buNone/>
            </a:pPr>
            <a:r>
              <a:rPr lang="cs-CZ" dirty="0" smtClean="0"/>
              <a:t>Je vytvářena a zpravována </a:t>
            </a:r>
            <a:r>
              <a:rPr lang="cs-CZ" dirty="0" smtClean="0"/>
              <a:t>Státní komisí litevského jazyka.</a:t>
            </a:r>
            <a:endParaRPr lang="cs-CZ" dirty="0" smtClean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cs-CZ" sz="2400" dirty="0" smtClean="0"/>
              <a:t>„Normativní“ znamená, že všechny termíny prošly schvalovacím procesem v komisi.</a:t>
            </a:r>
          </a:p>
        </p:txBody>
      </p:sp>
    </p:spTree>
    <p:extLst>
      <p:ext uri="{BB962C8B-B14F-4D97-AF65-F5344CB8AC3E}">
        <p14:creationId xmlns:p14="http://schemas.microsoft.com/office/powerpoint/2010/main" val="34999656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658</Words>
  <Application>Microsoft Office PowerPoint</Application>
  <PresentationFormat>Širokoúhlá obrazovka</PresentationFormat>
  <Paragraphs>106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Institucionální základna litevštiny a lotyštiny</vt:lpstr>
      <vt:lpstr>LITEVŠTINA</vt:lpstr>
      <vt:lpstr>LITEVŠTINA</vt:lpstr>
      <vt:lpstr>LITEVŠTINA</vt:lpstr>
      <vt:lpstr>LITEVŠTINA</vt:lpstr>
      <vt:lpstr>LITEVŠTINA</vt:lpstr>
      <vt:lpstr>LITEVŠTINA</vt:lpstr>
      <vt:lpstr>Prezentace aplikace PowerPoint</vt:lpstr>
      <vt:lpstr>LITEVŠTINA</vt:lpstr>
      <vt:lpstr>LOTYŠTINA</vt:lpstr>
      <vt:lpstr>LOTYŠTINA</vt:lpstr>
      <vt:lpstr>LOTYŠTINA</vt:lpstr>
      <vt:lpstr>LOTYŠTINA</vt:lpstr>
      <vt:lpstr>LOTYŠTINA</vt:lpstr>
      <vt:lpstr>LOTYŠTINA</vt:lpstr>
      <vt:lpstr>LOTYŠTINA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33</cp:revision>
  <dcterms:created xsi:type="dcterms:W3CDTF">2018-03-06T12:41:49Z</dcterms:created>
  <dcterms:modified xsi:type="dcterms:W3CDTF">2018-03-06T16:09:20Z</dcterms:modified>
</cp:coreProperties>
</file>