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EFF-9F4C-464D-92A9-41E3D9F02927}" type="datetimeFigureOut">
              <a:rPr lang="cs-CZ" smtClean="0"/>
              <a:t>13. 3. 2018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3569-D9ED-4D42-A101-3E8A54256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182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EFF-9F4C-464D-92A9-41E3D9F02927}" type="datetimeFigureOut">
              <a:rPr lang="cs-CZ" smtClean="0"/>
              <a:t>13. 3. 2018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3569-D9ED-4D42-A101-3E8A54256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317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EFF-9F4C-464D-92A9-41E3D9F02927}" type="datetimeFigureOut">
              <a:rPr lang="cs-CZ" smtClean="0"/>
              <a:t>13. 3. 2018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3569-D9ED-4D42-A101-3E8A54256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881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EFF-9F4C-464D-92A9-41E3D9F02927}" type="datetimeFigureOut">
              <a:rPr lang="cs-CZ" smtClean="0"/>
              <a:t>13. 3. 2018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3569-D9ED-4D42-A101-3E8A54256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52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EFF-9F4C-464D-92A9-41E3D9F02927}" type="datetimeFigureOut">
              <a:rPr lang="cs-CZ" smtClean="0"/>
              <a:t>13. 3. 2018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3569-D9ED-4D42-A101-3E8A54256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915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EFF-9F4C-464D-92A9-41E3D9F02927}" type="datetimeFigureOut">
              <a:rPr lang="cs-CZ" smtClean="0"/>
              <a:t>13. 3. 2018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3569-D9ED-4D42-A101-3E8A54256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247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EFF-9F4C-464D-92A9-41E3D9F02927}" type="datetimeFigureOut">
              <a:rPr lang="cs-CZ" smtClean="0"/>
              <a:t>13. 3. 2018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3569-D9ED-4D42-A101-3E8A54256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62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EFF-9F4C-464D-92A9-41E3D9F02927}" type="datetimeFigureOut">
              <a:rPr lang="cs-CZ" smtClean="0"/>
              <a:t>13. 3. 2018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3569-D9ED-4D42-A101-3E8A54256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226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EFF-9F4C-464D-92A9-41E3D9F02927}" type="datetimeFigureOut">
              <a:rPr lang="cs-CZ" smtClean="0"/>
              <a:t>13. 3. 2018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3569-D9ED-4D42-A101-3E8A54256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EFF-9F4C-464D-92A9-41E3D9F02927}" type="datetimeFigureOut">
              <a:rPr lang="cs-CZ" smtClean="0"/>
              <a:t>13. 3. 2018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3569-D9ED-4D42-A101-3E8A54256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581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CCEFF-9F4C-464D-92A9-41E3D9F02927}" type="datetimeFigureOut">
              <a:rPr lang="cs-CZ" smtClean="0"/>
              <a:t>13. 3. 2018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3569-D9ED-4D42-A101-3E8A54256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192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CCEFF-9F4C-464D-92A9-41E3D9F02927}" type="datetimeFigureOut">
              <a:rPr lang="cs-CZ" smtClean="0"/>
              <a:t>13. 3. 2018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A3569-D9ED-4D42-A101-3E8A54256C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624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qkeAx5X2x0" TargetMode="External"/><Relationship Id="rId2" Type="http://schemas.openxmlformats.org/officeDocument/2006/relationships/hyperlink" Target="https://www.youtube.com/watch?v=UMr5vygiOwY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youtube.com/watch?v=vckA2WHLLLw&amp;list=PLHn7G4nGkPaXoE2SorsQexEBN5dPMXoGo" TargetMode="External"/><Relationship Id="rId4" Type="http://schemas.openxmlformats.org/officeDocument/2006/relationships/hyperlink" Target="https://www.youtube.com/watch?v=b36SXjsfCm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Litevština a lotyština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Základní přehled specifických systémových rysů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155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343954" y="824249"/>
            <a:ext cx="7328079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Ukázky litevštiny a lotyštiny</a:t>
            </a:r>
          </a:p>
          <a:p>
            <a:endParaRPr lang="cs-CZ" dirty="0"/>
          </a:p>
          <a:p>
            <a:r>
              <a:rPr lang="cs-CZ" dirty="0" smtClean="0"/>
              <a:t>Litevština: </a:t>
            </a:r>
            <a:r>
              <a:rPr lang="cs-CZ" dirty="0" smtClean="0">
                <a:hlinkClick r:id="rId2"/>
              </a:rPr>
              <a:t>https://www.youtube.com/watch?v=UMr5vygiOwY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Lotyština: </a:t>
            </a:r>
            <a:r>
              <a:rPr lang="cs-CZ" dirty="0" smtClean="0">
                <a:hlinkClick r:id="rId3"/>
              </a:rPr>
              <a:t>https://www.youtube.com/watch?v=bqkeAx5X2x0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Litevština: základní fráze</a:t>
            </a:r>
          </a:p>
          <a:p>
            <a:r>
              <a:rPr lang="cs-CZ" dirty="0" smtClean="0">
                <a:hlinkClick r:id="rId4"/>
              </a:rPr>
              <a:t>https://www.youtube.com/watch?v=b36SXjsfCmA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Lotyština: základní fráze</a:t>
            </a:r>
          </a:p>
          <a:p>
            <a:r>
              <a:rPr lang="cs-CZ" dirty="0" smtClean="0">
                <a:hlinkClick r:id="rId5"/>
              </a:rPr>
              <a:t>https://www.youtube.com/watch?v=vckA2WHLLLw&amp;list=PLHn7G4nGkPaXoE2SorsQexEBN5dPMXoGo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86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762" y="1571223"/>
            <a:ext cx="4958558" cy="3309869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5815" y="1335787"/>
            <a:ext cx="6986185" cy="3901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777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56068" y="618186"/>
            <a:ext cx="10586433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 smtClean="0"/>
              <a:t>Některá jazyková specifika </a:t>
            </a:r>
            <a:r>
              <a:rPr lang="cs-CZ" sz="2200" dirty="0" smtClean="0"/>
              <a:t>(výběr):</a:t>
            </a:r>
          </a:p>
          <a:p>
            <a:endParaRPr lang="cs-CZ" sz="2200" dirty="0"/>
          </a:p>
          <a:p>
            <a:pPr algn="ctr"/>
            <a:r>
              <a:rPr lang="cs-CZ" sz="2200" u="sng" dirty="0" smtClean="0"/>
              <a:t>Kvantitativní opozice vokálů:</a:t>
            </a:r>
          </a:p>
          <a:p>
            <a:endParaRPr lang="cs-CZ" sz="2200" dirty="0"/>
          </a:p>
          <a:p>
            <a:r>
              <a:rPr lang="cs-CZ" sz="2200" dirty="0" smtClean="0"/>
              <a:t>Litevština: </a:t>
            </a:r>
            <a:r>
              <a:rPr lang="lt-LT" sz="2200" i="1" dirty="0" smtClean="0"/>
              <a:t>s</a:t>
            </a:r>
            <a:r>
              <a:rPr lang="lt-LT" sz="2200" b="1" i="1" dirty="0" smtClean="0"/>
              <a:t>ū</a:t>
            </a:r>
            <a:r>
              <a:rPr lang="lt-LT" sz="2200" i="1" dirty="0" smtClean="0"/>
              <a:t>n</a:t>
            </a:r>
            <a:r>
              <a:rPr lang="lt-LT" sz="2200" b="1" i="1" dirty="0" smtClean="0"/>
              <a:t>u</a:t>
            </a:r>
            <a:r>
              <a:rPr lang="lt-LT" sz="2200" i="1" dirty="0" smtClean="0"/>
              <a:t>s </a:t>
            </a:r>
            <a:r>
              <a:rPr lang="lt-LT" sz="2200" dirty="0" smtClean="0"/>
              <a:t>(</a:t>
            </a:r>
            <a:r>
              <a:rPr lang="lt-LT" sz="2200" dirty="0" err="1" smtClean="0"/>
              <a:t>syn</a:t>
            </a:r>
            <a:r>
              <a:rPr lang="lt-LT" sz="2200" dirty="0" smtClean="0"/>
              <a:t>), </a:t>
            </a:r>
            <a:r>
              <a:rPr lang="lt-LT" sz="2200" i="1" dirty="0" smtClean="0"/>
              <a:t>jis m</a:t>
            </a:r>
            <a:r>
              <a:rPr lang="lt-LT" sz="2200" b="1" i="1" dirty="0" smtClean="0"/>
              <a:t>y</a:t>
            </a:r>
            <a:r>
              <a:rPr lang="lt-LT" sz="2200" i="1" dirty="0" smtClean="0"/>
              <a:t>l</a:t>
            </a:r>
            <a:r>
              <a:rPr lang="lt-LT" sz="2200" b="1" i="1" dirty="0" smtClean="0"/>
              <a:t>i</a:t>
            </a:r>
            <a:r>
              <a:rPr lang="lt-LT" sz="2200" i="1" dirty="0" smtClean="0"/>
              <a:t>  </a:t>
            </a:r>
            <a:r>
              <a:rPr lang="lt-LT" sz="2200" dirty="0" smtClean="0"/>
              <a:t>(</a:t>
            </a:r>
            <a:r>
              <a:rPr lang="lt-LT" sz="2200" dirty="0" err="1" smtClean="0"/>
              <a:t>on</a:t>
            </a:r>
            <a:r>
              <a:rPr lang="lt-LT" sz="2200" dirty="0" smtClean="0"/>
              <a:t> </a:t>
            </a:r>
            <a:r>
              <a:rPr lang="lt-LT" sz="2200" dirty="0" err="1" smtClean="0"/>
              <a:t>miluje</a:t>
            </a:r>
            <a:r>
              <a:rPr lang="lt-LT" sz="2200" dirty="0" smtClean="0"/>
              <a:t>)</a:t>
            </a:r>
          </a:p>
          <a:p>
            <a:endParaRPr lang="lt-LT" sz="2200" dirty="0"/>
          </a:p>
          <a:p>
            <a:r>
              <a:rPr lang="lt-LT" sz="2200" dirty="0" err="1" smtClean="0"/>
              <a:t>Lotyština</a:t>
            </a:r>
            <a:r>
              <a:rPr lang="lt-LT" sz="2200" dirty="0" smtClean="0"/>
              <a:t>: </a:t>
            </a:r>
            <a:r>
              <a:rPr lang="lt-LT" sz="2200" i="1" dirty="0" err="1" smtClean="0"/>
              <a:t>s</a:t>
            </a:r>
            <a:r>
              <a:rPr lang="lt-LT" sz="2200" b="1" i="1" dirty="0" err="1" smtClean="0"/>
              <a:t>ā</a:t>
            </a:r>
            <a:r>
              <a:rPr lang="lt-LT" sz="2200" i="1" dirty="0" err="1" smtClean="0"/>
              <a:t>ls</a:t>
            </a:r>
            <a:r>
              <a:rPr lang="lt-LT" sz="2200" i="1" dirty="0" smtClean="0"/>
              <a:t> </a:t>
            </a:r>
            <a:r>
              <a:rPr lang="lt-LT" sz="2200" dirty="0" smtClean="0"/>
              <a:t>(s</a:t>
            </a:r>
            <a:r>
              <a:rPr lang="cs-CZ" sz="2200" dirty="0" err="1" smtClean="0"/>
              <a:t>ůl</a:t>
            </a:r>
            <a:r>
              <a:rPr lang="cs-CZ" sz="2200" dirty="0" smtClean="0"/>
              <a:t>)</a:t>
            </a:r>
            <a:r>
              <a:rPr lang="lt-LT" sz="2200" dirty="0" smtClean="0"/>
              <a:t>    </a:t>
            </a:r>
            <a:r>
              <a:rPr lang="lt-LT" sz="2200" i="1" dirty="0" smtClean="0"/>
              <a:t>s</a:t>
            </a:r>
            <a:r>
              <a:rPr lang="lt-LT" sz="2200" b="1" i="1" dirty="0" smtClean="0"/>
              <a:t>a</a:t>
            </a:r>
            <a:r>
              <a:rPr lang="lt-LT" sz="2200" i="1" dirty="0" smtClean="0"/>
              <a:t>ls</a:t>
            </a:r>
            <a:r>
              <a:rPr lang="cs-CZ" sz="2200" i="1" dirty="0" smtClean="0"/>
              <a:t> </a:t>
            </a:r>
            <a:r>
              <a:rPr lang="cs-CZ" sz="2200" dirty="0" smtClean="0"/>
              <a:t>(mráz)           </a:t>
            </a:r>
            <a:r>
              <a:rPr lang="cs-CZ" sz="2200" i="1" dirty="0" err="1" smtClean="0"/>
              <a:t>m</a:t>
            </a:r>
            <a:r>
              <a:rPr lang="cs-CZ" sz="2200" b="1" i="1" dirty="0" err="1" smtClean="0"/>
              <a:t>ē</a:t>
            </a:r>
            <a:r>
              <a:rPr lang="cs-CZ" sz="2200" i="1" dirty="0" err="1" smtClean="0"/>
              <a:t>le</a:t>
            </a:r>
            <a:r>
              <a:rPr lang="cs-CZ" sz="2200" i="1" dirty="0" smtClean="0"/>
              <a:t> </a:t>
            </a:r>
            <a:r>
              <a:rPr lang="cs-CZ" sz="2200" dirty="0" smtClean="0"/>
              <a:t>(jazyk)     </a:t>
            </a:r>
            <a:r>
              <a:rPr lang="cs-CZ" sz="2200" i="1" dirty="0" smtClean="0"/>
              <a:t>m</a:t>
            </a:r>
            <a:r>
              <a:rPr lang="cs-CZ" sz="2200" b="1" i="1" dirty="0" smtClean="0"/>
              <a:t>e</a:t>
            </a:r>
            <a:r>
              <a:rPr lang="cs-CZ" sz="2200" i="1" dirty="0" smtClean="0"/>
              <a:t>le </a:t>
            </a:r>
            <a:r>
              <a:rPr lang="cs-CZ" sz="2200" dirty="0" smtClean="0"/>
              <a:t>(lhářka)</a:t>
            </a:r>
          </a:p>
          <a:p>
            <a:endParaRPr lang="cs-CZ" sz="2200" dirty="0"/>
          </a:p>
          <a:p>
            <a:pPr algn="ctr"/>
            <a:r>
              <a:rPr lang="cs-CZ" sz="2200" u="sng" dirty="0" smtClean="0"/>
              <a:t>Palatalizační (měkkostní) korelace:</a:t>
            </a:r>
            <a:r>
              <a:rPr lang="cs-CZ" sz="2200" dirty="0" smtClean="0"/>
              <a:t> litevština ji má, lotyština nikoli. </a:t>
            </a:r>
          </a:p>
          <a:p>
            <a:endParaRPr lang="cs-CZ" sz="2200" dirty="0" smtClean="0"/>
          </a:p>
          <a:p>
            <a:r>
              <a:rPr lang="cs-CZ" sz="2200" dirty="0" smtClean="0"/>
              <a:t>Litevština: měkkost (</a:t>
            </a:r>
            <a:r>
              <a:rPr lang="cs-CZ" sz="2200" dirty="0" err="1" smtClean="0"/>
              <a:t>palatálnost</a:t>
            </a:r>
            <a:r>
              <a:rPr lang="cs-CZ" sz="2200" dirty="0" smtClean="0"/>
              <a:t>) konsonantu je vázána na pozici, před tzv. předním vokálem (i, </a:t>
            </a:r>
            <a:r>
              <a:rPr lang="lt-LT" sz="2200" dirty="0" smtClean="0"/>
              <a:t>ė</a:t>
            </a:r>
            <a:r>
              <a:rPr lang="cs-CZ" sz="2200" dirty="0" smtClean="0"/>
              <a:t>, </a:t>
            </a:r>
            <a:r>
              <a:rPr lang="lt-LT" sz="2200" dirty="0" smtClean="0"/>
              <a:t>e)</a:t>
            </a:r>
            <a:r>
              <a:rPr lang="cs-CZ" sz="2200" dirty="0" smtClean="0"/>
              <a:t> konsonant je měkký, před tzv. zadním vokálem </a:t>
            </a:r>
            <a:r>
              <a:rPr lang="lt-LT" sz="2200" dirty="0" smtClean="0"/>
              <a:t>(u, o, a) </a:t>
            </a:r>
            <a:r>
              <a:rPr lang="cs-CZ" sz="2200" dirty="0" smtClean="0"/>
              <a:t>konsonant je tvrdý</a:t>
            </a:r>
            <a:endParaRPr lang="cs-CZ" sz="2200" dirty="0"/>
          </a:p>
          <a:p>
            <a:r>
              <a:rPr lang="cs-CZ" sz="2200" b="1" i="1" dirty="0" err="1" smtClean="0"/>
              <a:t>l</a:t>
            </a:r>
            <a:r>
              <a:rPr lang="cs-CZ" sz="2200" i="1" dirty="0" err="1" smtClean="0"/>
              <a:t>a</a:t>
            </a:r>
            <a:r>
              <a:rPr lang="cs-CZ" sz="2200" b="1" i="1" dirty="0" err="1" smtClean="0"/>
              <a:t>b</a:t>
            </a:r>
            <a:r>
              <a:rPr lang="cs-CZ" sz="2200" i="1" dirty="0" err="1" smtClean="0"/>
              <a:t>as</a:t>
            </a:r>
            <a:r>
              <a:rPr lang="cs-CZ" sz="2200" dirty="0" smtClean="0"/>
              <a:t> (ahoj) – </a:t>
            </a:r>
            <a:r>
              <a:rPr lang="cs-CZ" sz="2200" b="1" i="1" dirty="0" err="1" smtClean="0"/>
              <a:t>l</a:t>
            </a:r>
            <a:r>
              <a:rPr lang="cs-CZ" sz="2200" i="1" dirty="0" err="1" smtClean="0"/>
              <a:t>i</a:t>
            </a:r>
            <a:r>
              <a:rPr lang="cs-CZ" sz="2200" b="1" i="1" dirty="0" err="1" smtClean="0"/>
              <a:t>pt</a:t>
            </a:r>
            <a:r>
              <a:rPr lang="cs-CZ" sz="2200" i="1" dirty="0" err="1" smtClean="0"/>
              <a:t>i</a:t>
            </a:r>
            <a:r>
              <a:rPr lang="cs-CZ" sz="2200" i="1" dirty="0" smtClean="0"/>
              <a:t> </a:t>
            </a:r>
            <a:r>
              <a:rPr lang="cs-CZ" sz="2200" dirty="0" smtClean="0"/>
              <a:t>(lézt)</a:t>
            </a:r>
          </a:p>
          <a:p>
            <a:endParaRPr lang="cs-CZ" sz="2200" dirty="0"/>
          </a:p>
          <a:p>
            <a:r>
              <a:rPr lang="cs-CZ" sz="2200" dirty="0" smtClean="0"/>
              <a:t>Lotyština:</a:t>
            </a:r>
            <a:r>
              <a:rPr lang="lt-LT" sz="2200" dirty="0" smtClean="0"/>
              <a:t> </a:t>
            </a:r>
            <a:r>
              <a:rPr lang="cs-CZ" sz="2200" dirty="0" smtClean="0"/>
              <a:t>měkkost konsonantu není vázána na pozici.</a:t>
            </a:r>
          </a:p>
          <a:p>
            <a:r>
              <a:rPr lang="cs-CZ" sz="2200" i="1" dirty="0" err="1" smtClean="0"/>
              <a:t>brā</a:t>
            </a:r>
            <a:r>
              <a:rPr lang="cs-CZ" sz="2200" b="1" i="1" dirty="0" err="1" smtClean="0"/>
              <a:t>l</a:t>
            </a:r>
            <a:r>
              <a:rPr lang="cs-CZ" sz="2200" i="1" dirty="0" err="1" smtClean="0"/>
              <a:t>is</a:t>
            </a:r>
            <a:r>
              <a:rPr lang="cs-CZ" sz="2200" i="1" dirty="0" smtClean="0"/>
              <a:t> </a:t>
            </a:r>
            <a:r>
              <a:rPr lang="cs-CZ" sz="2200" dirty="0" smtClean="0"/>
              <a:t>(bratr) - </a:t>
            </a:r>
            <a:r>
              <a:rPr lang="cs-CZ" sz="2200" i="1" dirty="0" err="1" smtClean="0"/>
              <a:t>brā</a:t>
            </a:r>
            <a:r>
              <a:rPr lang="lv-LV" sz="2200" b="1" i="1" dirty="0" smtClean="0"/>
              <a:t>ļ</a:t>
            </a:r>
            <a:r>
              <a:rPr lang="cs-CZ" sz="2200" i="1" dirty="0" smtClean="0"/>
              <a:t>i</a:t>
            </a:r>
            <a:r>
              <a:rPr lang="cs-CZ" sz="2200" dirty="0" smtClean="0"/>
              <a:t> (bratři)          </a:t>
            </a:r>
            <a:r>
              <a:rPr lang="cs-CZ" sz="2200" i="1" dirty="0" err="1" smtClean="0"/>
              <a:t>su</a:t>
            </a:r>
            <a:r>
              <a:rPr lang="cs-CZ" sz="2200" b="1" i="1" dirty="0" err="1" smtClean="0"/>
              <a:t>n</a:t>
            </a:r>
            <a:r>
              <a:rPr lang="cs-CZ" sz="2200" i="1" dirty="0" err="1" smtClean="0"/>
              <a:t>s</a:t>
            </a:r>
            <a:r>
              <a:rPr lang="cs-CZ" sz="2200" i="1" dirty="0" smtClean="0"/>
              <a:t> </a:t>
            </a:r>
            <a:r>
              <a:rPr lang="cs-CZ" sz="2200" dirty="0" smtClean="0"/>
              <a:t>(pes) – </a:t>
            </a:r>
            <a:r>
              <a:rPr lang="cs-CZ" sz="2200" i="1" dirty="0" err="1" smtClean="0"/>
              <a:t>su</a:t>
            </a:r>
            <a:r>
              <a:rPr lang="lv-LV" sz="2200" b="1" i="1" dirty="0" smtClean="0"/>
              <a:t>ņ</a:t>
            </a:r>
            <a:r>
              <a:rPr lang="cs-CZ" sz="2200" i="1" dirty="0" smtClean="0"/>
              <a:t>i</a:t>
            </a:r>
            <a:r>
              <a:rPr lang="cs-CZ" sz="2200" dirty="0" smtClean="0"/>
              <a:t> (psi)</a:t>
            </a:r>
          </a:p>
          <a:p>
            <a:endParaRPr lang="cs-CZ" sz="2200" dirty="0"/>
          </a:p>
          <a:p>
            <a:endParaRPr lang="cs-CZ" sz="2200" dirty="0" smtClean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133200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56068" y="618186"/>
            <a:ext cx="10586433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 smtClean="0"/>
              <a:t>Některá jazyková specifika </a:t>
            </a:r>
            <a:r>
              <a:rPr lang="cs-CZ" sz="2200" dirty="0" smtClean="0"/>
              <a:t>(výběr):</a:t>
            </a:r>
          </a:p>
          <a:p>
            <a:endParaRPr lang="cs-CZ" sz="2200" dirty="0"/>
          </a:p>
          <a:p>
            <a:pPr algn="ctr"/>
            <a:r>
              <a:rPr lang="cs-CZ" sz="2200" u="sng" dirty="0" err="1" smtClean="0"/>
              <a:t>Prozodie</a:t>
            </a:r>
            <a:r>
              <a:rPr lang="cs-CZ" sz="2200" u="sng" dirty="0" smtClean="0"/>
              <a:t>:</a:t>
            </a:r>
          </a:p>
          <a:p>
            <a:endParaRPr lang="cs-CZ" sz="2200" dirty="0"/>
          </a:p>
          <a:p>
            <a:r>
              <a:rPr lang="cs-CZ" sz="2200" b="1" dirty="0" smtClean="0"/>
              <a:t>Litevština:</a:t>
            </a:r>
            <a:r>
              <a:rPr lang="cs-CZ" sz="2200" dirty="0" smtClean="0"/>
              <a:t> přízvuk je pohyblivý; intonace dlouhé přízvučné slabiky je </a:t>
            </a:r>
            <a:r>
              <a:rPr lang="cs-CZ" sz="2200" i="1" dirty="0" smtClean="0"/>
              <a:t>stoupavá </a:t>
            </a:r>
            <a:r>
              <a:rPr lang="cs-CZ" sz="2200" dirty="0" smtClean="0"/>
              <a:t>nebo </a:t>
            </a:r>
            <a:r>
              <a:rPr lang="cs-CZ" sz="2200" i="1" dirty="0" smtClean="0"/>
              <a:t>klesavá</a:t>
            </a:r>
            <a:r>
              <a:rPr lang="cs-CZ" sz="2200" dirty="0" smtClean="0"/>
              <a:t>; krátká přízvučná slabika intonaci </a:t>
            </a:r>
            <a:r>
              <a:rPr lang="cs-CZ" sz="2200" i="1" dirty="0" smtClean="0"/>
              <a:t>nemá</a:t>
            </a:r>
            <a:r>
              <a:rPr lang="cs-CZ" sz="2200" dirty="0" smtClean="0"/>
              <a:t>. V  prozodické složce se tedy prolínají tři aspekty:</a:t>
            </a:r>
          </a:p>
          <a:p>
            <a:r>
              <a:rPr lang="cs-CZ" sz="2200" dirty="0" smtClean="0"/>
              <a:t>1) Poloha přízvuku (je třeba znát, kde přízvuk bude)</a:t>
            </a:r>
          </a:p>
          <a:p>
            <a:r>
              <a:rPr lang="cs-CZ" sz="2200" dirty="0" smtClean="0"/>
              <a:t>2) Kvantita přízvučné slabiky (je dlouhá či krátká?)</a:t>
            </a:r>
          </a:p>
          <a:p>
            <a:r>
              <a:rPr lang="cs-CZ" sz="2200" dirty="0" smtClean="0"/>
              <a:t>3) Intonace přízvučné slabiky (žádná? stoupává? klesavá?)</a:t>
            </a:r>
          </a:p>
          <a:p>
            <a:endParaRPr lang="lt-LT" sz="2200" dirty="0" smtClean="0"/>
          </a:p>
          <a:p>
            <a:r>
              <a:rPr lang="lt-LT" sz="2200" b="1" dirty="0" err="1" smtClean="0"/>
              <a:t>Lotyština</a:t>
            </a:r>
            <a:r>
              <a:rPr lang="lt-LT" sz="2200" dirty="0" smtClean="0"/>
              <a:t>:</a:t>
            </a:r>
            <a:r>
              <a:rPr lang="cs-CZ" sz="2200" dirty="0" smtClean="0"/>
              <a:t> přízvuk je fixní (na první slabice) a intonace přízvučné slabiky je trojího druhu:</a:t>
            </a:r>
          </a:p>
          <a:p>
            <a:r>
              <a:rPr lang="cs-CZ" sz="2200" i="1" dirty="0" smtClean="0"/>
              <a:t>tažená</a:t>
            </a:r>
            <a:r>
              <a:rPr lang="cs-CZ" sz="2200" dirty="0" smtClean="0"/>
              <a:t>, </a:t>
            </a:r>
            <a:r>
              <a:rPr lang="cs-CZ" sz="2200" i="1" dirty="0" smtClean="0"/>
              <a:t>klesavá </a:t>
            </a:r>
            <a:r>
              <a:rPr lang="cs-CZ" sz="2200" dirty="0" smtClean="0"/>
              <a:t>nebo </a:t>
            </a:r>
            <a:r>
              <a:rPr lang="cs-CZ" sz="2200" i="1" dirty="0" smtClean="0"/>
              <a:t>lomená</a:t>
            </a:r>
            <a:r>
              <a:rPr lang="cs-CZ" sz="2200" dirty="0" smtClean="0"/>
              <a:t>; </a:t>
            </a:r>
            <a:r>
              <a:rPr lang="cs-CZ" sz="2200" dirty="0" smtClean="0"/>
              <a:t>krátká přízvučná slabika intonaci </a:t>
            </a:r>
            <a:r>
              <a:rPr lang="cs-CZ" sz="2200" i="1" dirty="0" smtClean="0"/>
              <a:t>nemá. </a:t>
            </a:r>
            <a:r>
              <a:rPr lang="cs-CZ" sz="2200" dirty="0" smtClean="0"/>
              <a:t>V  prozodické složce se tedy prolínají tři aspekty:</a:t>
            </a:r>
          </a:p>
          <a:p>
            <a:endParaRPr lang="cs-CZ" sz="2200" dirty="0" smtClean="0"/>
          </a:p>
          <a:p>
            <a:r>
              <a:rPr lang="cs-CZ" sz="2200" dirty="0" smtClean="0"/>
              <a:t>1) Kvantita přízvučné slabiky (je dlouhá či krátká?)</a:t>
            </a:r>
          </a:p>
          <a:p>
            <a:r>
              <a:rPr lang="cs-CZ" sz="2200" dirty="0" smtClean="0"/>
              <a:t>2) Intonace přízvučné slabiky (tažená? stoupává? klesavá?)</a:t>
            </a:r>
            <a:endParaRPr lang="cs-CZ" sz="2200" dirty="0" smtClean="0"/>
          </a:p>
          <a:p>
            <a:endParaRPr lang="cs-CZ" sz="2200" dirty="0"/>
          </a:p>
          <a:p>
            <a:endParaRPr lang="cs-CZ" sz="2200" dirty="0" smtClean="0"/>
          </a:p>
          <a:p>
            <a:r>
              <a:rPr lang="lt-LT" sz="2200" dirty="0" smtClean="0"/>
              <a:t> </a:t>
            </a:r>
            <a:endParaRPr lang="cs-CZ" sz="2200" dirty="0"/>
          </a:p>
          <a:p>
            <a:endParaRPr lang="cs-CZ" sz="2200" dirty="0" smtClean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037750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56068" y="618186"/>
            <a:ext cx="1058643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 smtClean="0"/>
              <a:t>Některá jazyková specifika </a:t>
            </a:r>
            <a:r>
              <a:rPr lang="cs-CZ" sz="2200" dirty="0" smtClean="0"/>
              <a:t>(výběr):</a:t>
            </a:r>
          </a:p>
          <a:p>
            <a:endParaRPr lang="cs-CZ" sz="2200" dirty="0"/>
          </a:p>
          <a:p>
            <a:pPr algn="ctr"/>
            <a:r>
              <a:rPr lang="cs-CZ" sz="2200" u="sng" dirty="0" err="1" smtClean="0"/>
              <a:t>Prozodie</a:t>
            </a:r>
            <a:r>
              <a:rPr lang="cs-CZ" sz="2200" u="sng" dirty="0" smtClean="0"/>
              <a:t>: příklady intonovaných slabik</a:t>
            </a:r>
          </a:p>
          <a:p>
            <a:endParaRPr lang="cs-CZ" sz="2200" dirty="0"/>
          </a:p>
          <a:p>
            <a:r>
              <a:rPr lang="cs-CZ" sz="2200" b="1" dirty="0" smtClean="0"/>
              <a:t>Litevština:                                      Lotyština</a:t>
            </a:r>
            <a:endParaRPr lang="cs-CZ" sz="2200" dirty="0"/>
          </a:p>
          <a:p>
            <a:r>
              <a:rPr lang="cs-CZ" sz="2200" dirty="0" err="1" smtClean="0"/>
              <a:t>rañk</a:t>
            </a:r>
            <a:r>
              <a:rPr lang="lt-LT" sz="2200" dirty="0" smtClean="0"/>
              <a:t>ą (</a:t>
            </a:r>
            <a:r>
              <a:rPr lang="cs-CZ" sz="2200" dirty="0" smtClean="0"/>
              <a:t>ruku, </a:t>
            </a:r>
            <a:r>
              <a:rPr lang="lt-LT" sz="2200" dirty="0" err="1" smtClean="0"/>
              <a:t>stoupav</a:t>
            </a:r>
            <a:r>
              <a:rPr lang="cs-CZ" sz="2200" dirty="0" smtClean="0"/>
              <a:t>á </a:t>
            </a:r>
            <a:r>
              <a:rPr lang="cs-CZ" sz="2200" dirty="0" err="1" smtClean="0"/>
              <a:t>int</a:t>
            </a:r>
            <a:r>
              <a:rPr lang="cs-CZ" sz="2200" dirty="0" smtClean="0"/>
              <a:t>.)          </a:t>
            </a:r>
            <a:r>
              <a:rPr lang="cs-CZ" sz="2200" dirty="0" err="1" smtClean="0"/>
              <a:t>rùoku</a:t>
            </a:r>
            <a:r>
              <a:rPr lang="cs-CZ" sz="2200" dirty="0" smtClean="0"/>
              <a:t> (ruku, klesavá </a:t>
            </a:r>
            <a:r>
              <a:rPr lang="cs-CZ" sz="2200" dirty="0" err="1" smtClean="0"/>
              <a:t>int</a:t>
            </a:r>
            <a:r>
              <a:rPr lang="cs-CZ" sz="2200" dirty="0" smtClean="0"/>
              <a:t>.)</a:t>
            </a:r>
            <a:endParaRPr lang="cs-CZ" sz="2200" dirty="0" smtClean="0"/>
          </a:p>
          <a:p>
            <a:r>
              <a:rPr lang="cs-CZ" sz="2200" dirty="0" err="1" smtClean="0"/>
              <a:t>músu</a:t>
            </a:r>
            <a:r>
              <a:rPr lang="cs-CZ" sz="2200" dirty="0" smtClean="0"/>
              <a:t> (náš, klesavá </a:t>
            </a:r>
            <a:r>
              <a:rPr lang="cs-CZ" sz="2200" dirty="0" err="1" smtClean="0"/>
              <a:t>int</a:t>
            </a:r>
            <a:r>
              <a:rPr lang="cs-CZ" sz="2200" dirty="0" smtClean="0"/>
              <a:t>.)               </a:t>
            </a:r>
            <a:r>
              <a:rPr lang="cs-CZ" sz="2200" dirty="0" err="1" smtClean="0"/>
              <a:t>mũsu</a:t>
            </a:r>
            <a:r>
              <a:rPr lang="cs-CZ" sz="2200" dirty="0" smtClean="0"/>
              <a:t> (náš, tažená </a:t>
            </a:r>
            <a:r>
              <a:rPr lang="cs-CZ" sz="2200" dirty="0" err="1" smtClean="0"/>
              <a:t>int</a:t>
            </a:r>
            <a:r>
              <a:rPr lang="cs-CZ" sz="2200" dirty="0" smtClean="0"/>
              <a:t>.)</a:t>
            </a:r>
            <a:endParaRPr lang="cs-CZ" sz="2200" dirty="0" smtClean="0"/>
          </a:p>
          <a:p>
            <a:r>
              <a:rPr lang="cs-CZ" sz="2200" dirty="0" err="1" smtClean="0"/>
              <a:t>gývas</a:t>
            </a:r>
            <a:r>
              <a:rPr lang="cs-CZ" sz="2200" dirty="0" smtClean="0"/>
              <a:t> (živý, klesavá </a:t>
            </a:r>
            <a:r>
              <a:rPr lang="cs-CZ" sz="2200" dirty="0" err="1" smtClean="0"/>
              <a:t>int</a:t>
            </a:r>
            <a:r>
              <a:rPr lang="cs-CZ" sz="2200" dirty="0" smtClean="0"/>
              <a:t>.)               </a:t>
            </a:r>
            <a:r>
              <a:rPr lang="cs-CZ" sz="2200" dirty="0" err="1" smtClean="0"/>
              <a:t>dzîvs</a:t>
            </a:r>
            <a:r>
              <a:rPr lang="cs-CZ" sz="2200" dirty="0" smtClean="0"/>
              <a:t> </a:t>
            </a:r>
            <a:r>
              <a:rPr lang="cs-CZ" sz="2200" dirty="0" smtClean="0"/>
              <a:t>(živý, lomená </a:t>
            </a:r>
            <a:r>
              <a:rPr lang="cs-CZ" sz="2200" dirty="0" err="1" smtClean="0"/>
              <a:t>int</a:t>
            </a:r>
            <a:r>
              <a:rPr lang="cs-CZ" sz="2200" dirty="0" smtClean="0"/>
              <a:t>.)</a:t>
            </a:r>
            <a:endParaRPr lang="cs-CZ" sz="2200" dirty="0" smtClean="0"/>
          </a:p>
          <a:p>
            <a:endParaRPr lang="cs-CZ" sz="2200" dirty="0"/>
          </a:p>
          <a:p>
            <a:endParaRPr lang="cs-CZ" sz="2200" dirty="0" smtClean="0"/>
          </a:p>
          <a:p>
            <a:endParaRPr lang="cs-CZ" sz="2200" dirty="0" smtClean="0"/>
          </a:p>
          <a:p>
            <a:r>
              <a:rPr lang="lt-LT" sz="2200" dirty="0" smtClean="0"/>
              <a:t> </a:t>
            </a:r>
            <a:endParaRPr lang="cs-CZ" sz="2200" dirty="0"/>
          </a:p>
          <a:p>
            <a:endParaRPr lang="cs-CZ" sz="2200" dirty="0" smtClean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32713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56068" y="618186"/>
            <a:ext cx="1058643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Některá jazyková specifika </a:t>
            </a:r>
            <a:r>
              <a:rPr lang="cs-CZ" sz="2400" dirty="0" smtClean="0"/>
              <a:t>(výběr):</a:t>
            </a:r>
          </a:p>
          <a:p>
            <a:endParaRPr lang="cs-CZ" sz="2400" dirty="0"/>
          </a:p>
          <a:p>
            <a:pPr algn="ctr"/>
            <a:r>
              <a:rPr lang="cs-CZ" sz="2400" u="sng" dirty="0" smtClean="0"/>
              <a:t>Morfologie substantiv</a:t>
            </a:r>
          </a:p>
          <a:p>
            <a:endParaRPr lang="cs-CZ" sz="2400" dirty="0"/>
          </a:p>
          <a:p>
            <a:r>
              <a:rPr lang="cs-CZ" sz="2400" b="1" dirty="0" smtClean="0"/>
              <a:t>Litevština</a:t>
            </a:r>
            <a:r>
              <a:rPr lang="cs-CZ" sz="2400" dirty="0" smtClean="0"/>
              <a:t>:                                                              </a:t>
            </a:r>
            <a:r>
              <a:rPr lang="lt-LT" sz="2400" dirty="0" smtClean="0"/>
              <a:t> </a:t>
            </a:r>
            <a:r>
              <a:rPr lang="cs-CZ" sz="2400" dirty="0" smtClean="0"/>
              <a:t> </a:t>
            </a:r>
            <a:r>
              <a:rPr lang="cs-CZ" sz="2400" b="1" dirty="0" smtClean="0"/>
              <a:t>Lotyština</a:t>
            </a:r>
            <a:r>
              <a:rPr lang="cs-CZ" sz="2400" dirty="0" smtClean="0"/>
              <a:t>:</a:t>
            </a:r>
          </a:p>
          <a:p>
            <a:r>
              <a:rPr lang="cs-CZ" sz="2400" dirty="0" smtClean="0"/>
              <a:t>Dva gramatické rody                                            </a:t>
            </a:r>
            <a:r>
              <a:rPr lang="lt-LT" sz="2400" dirty="0" smtClean="0"/>
              <a:t> </a:t>
            </a:r>
            <a:r>
              <a:rPr lang="cs-CZ" sz="2400" dirty="0" smtClean="0"/>
              <a:t> </a:t>
            </a:r>
            <a:r>
              <a:rPr lang="cs-CZ" sz="2400" dirty="0" smtClean="0"/>
              <a:t>Dva gramatické rody </a:t>
            </a:r>
          </a:p>
          <a:p>
            <a:r>
              <a:rPr lang="lt-LT" sz="2400" i="1" dirty="0" smtClean="0"/>
              <a:t>sūnus </a:t>
            </a:r>
            <a:r>
              <a:rPr lang="lt-LT" sz="2400" dirty="0" smtClean="0"/>
              <a:t>(</a:t>
            </a:r>
            <a:r>
              <a:rPr lang="lt-LT" sz="2400" dirty="0" err="1" smtClean="0"/>
              <a:t>syn</a:t>
            </a:r>
            <a:r>
              <a:rPr lang="lt-LT" sz="2400" dirty="0" smtClean="0"/>
              <a:t>), </a:t>
            </a:r>
            <a:r>
              <a:rPr lang="cs-CZ" sz="2400" i="1" dirty="0" err="1" smtClean="0"/>
              <a:t>dukra</a:t>
            </a:r>
            <a:r>
              <a:rPr lang="lt-LT" sz="2400" i="1" dirty="0" smtClean="0"/>
              <a:t>  </a:t>
            </a:r>
            <a:r>
              <a:rPr lang="lt-LT" sz="2400" dirty="0" smtClean="0"/>
              <a:t>(</a:t>
            </a:r>
            <a:r>
              <a:rPr lang="cs-CZ" sz="2400" dirty="0" smtClean="0"/>
              <a:t>dcera</a:t>
            </a:r>
            <a:r>
              <a:rPr lang="lt-LT" sz="2400" dirty="0" smtClean="0"/>
              <a:t>)                                    </a:t>
            </a:r>
            <a:r>
              <a:rPr lang="cs-CZ" sz="2400" i="1" dirty="0" err="1" smtClean="0"/>
              <a:t>dēls</a:t>
            </a:r>
            <a:r>
              <a:rPr lang="lt-LT" sz="2400" i="1" dirty="0" smtClean="0"/>
              <a:t> </a:t>
            </a:r>
            <a:r>
              <a:rPr lang="lt-LT" sz="2400" dirty="0" smtClean="0"/>
              <a:t>(</a:t>
            </a:r>
            <a:r>
              <a:rPr lang="lt-LT" sz="2400" dirty="0" err="1" smtClean="0"/>
              <a:t>syn</a:t>
            </a:r>
            <a:r>
              <a:rPr lang="lt-LT" sz="2400" dirty="0" smtClean="0"/>
              <a:t>), </a:t>
            </a:r>
            <a:r>
              <a:rPr lang="lt-LT" sz="2400" i="1" dirty="0" err="1" smtClean="0"/>
              <a:t>meita</a:t>
            </a:r>
            <a:r>
              <a:rPr lang="lt-LT" sz="2400" i="1" dirty="0" smtClean="0"/>
              <a:t> </a:t>
            </a:r>
            <a:r>
              <a:rPr lang="lt-LT" sz="2400" dirty="0" smtClean="0"/>
              <a:t>(</a:t>
            </a:r>
            <a:r>
              <a:rPr lang="lt-LT" sz="2400" dirty="0" err="1" smtClean="0"/>
              <a:t>dcera</a:t>
            </a:r>
            <a:r>
              <a:rPr lang="lt-LT" sz="2400" dirty="0" smtClean="0"/>
              <a:t>)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Dvě gramatická čísla</a:t>
            </a:r>
            <a:r>
              <a:rPr lang="lt-LT" sz="2400" dirty="0" smtClean="0"/>
              <a:t>                                                </a:t>
            </a:r>
            <a:r>
              <a:rPr lang="cs-CZ" sz="2400" dirty="0" smtClean="0"/>
              <a:t>Dvě gramatická čísla</a:t>
            </a:r>
            <a:endParaRPr lang="cs-CZ" sz="2400" dirty="0" smtClean="0"/>
          </a:p>
          <a:p>
            <a:r>
              <a:rPr lang="cs-CZ" sz="2400" dirty="0" smtClean="0"/>
              <a:t>(duál pouze v archaizmech)</a:t>
            </a:r>
            <a:r>
              <a:rPr lang="lt-LT" sz="2400" dirty="0" smtClean="0"/>
              <a:t> </a:t>
            </a:r>
            <a:endParaRPr lang="cs-CZ" sz="2400" dirty="0" smtClean="0"/>
          </a:p>
          <a:p>
            <a:r>
              <a:rPr lang="cs-CZ" sz="2400" i="1" dirty="0" smtClean="0"/>
              <a:t>s</a:t>
            </a:r>
            <a:r>
              <a:rPr lang="lt-LT" sz="2400" i="1" dirty="0" err="1" smtClean="0"/>
              <a:t>ūnus</a:t>
            </a:r>
            <a:r>
              <a:rPr lang="lt-LT" sz="2400" i="1" dirty="0" smtClean="0"/>
              <a:t> / sūnūs / </a:t>
            </a:r>
            <a:r>
              <a:rPr lang="lt-LT" sz="2400" i="1" dirty="0" smtClean="0"/>
              <a:t>[</a:t>
            </a:r>
            <a:r>
              <a:rPr lang="cs-CZ" sz="2400" i="1" dirty="0" err="1" smtClean="0"/>
              <a:t>du</a:t>
            </a:r>
            <a:r>
              <a:rPr lang="cs-CZ" sz="2400" i="1" dirty="0" smtClean="0"/>
              <a:t> </a:t>
            </a:r>
            <a:r>
              <a:rPr lang="lt-LT" sz="2400" i="1" dirty="0" err="1" smtClean="0"/>
              <a:t>sūnu</a:t>
            </a:r>
            <a:r>
              <a:rPr lang="lt-LT" sz="2400" i="1" dirty="0" smtClean="0"/>
              <a:t>]</a:t>
            </a:r>
            <a:r>
              <a:rPr lang="lt-LT" sz="2400" dirty="0" smtClean="0"/>
              <a:t> </a:t>
            </a:r>
            <a:r>
              <a:rPr lang="lt-LT" sz="2400" dirty="0" smtClean="0"/>
              <a:t>(</a:t>
            </a:r>
            <a:r>
              <a:rPr lang="cs-CZ" sz="2400" dirty="0" err="1" smtClean="0"/>
              <a:t>sg</a:t>
            </a:r>
            <a:r>
              <a:rPr lang="cs-CZ" sz="2400" dirty="0" smtClean="0"/>
              <a:t>. / </a:t>
            </a:r>
            <a:r>
              <a:rPr lang="cs-CZ" sz="2400" dirty="0" err="1" smtClean="0"/>
              <a:t>pl</a:t>
            </a:r>
            <a:r>
              <a:rPr lang="cs-CZ" sz="2400" dirty="0" smtClean="0"/>
              <a:t>./ </a:t>
            </a:r>
            <a:r>
              <a:rPr lang="cs-CZ" sz="2400" dirty="0" err="1" smtClean="0"/>
              <a:t>du</a:t>
            </a:r>
            <a:r>
              <a:rPr lang="cs-CZ" sz="2400" dirty="0" smtClean="0"/>
              <a:t>.)</a:t>
            </a:r>
            <a:r>
              <a:rPr lang="lt-LT" sz="2400" dirty="0" smtClean="0"/>
              <a:t>               </a:t>
            </a:r>
            <a:r>
              <a:rPr lang="cs-CZ" sz="2400" i="1" dirty="0" err="1" smtClean="0"/>
              <a:t>dēls</a:t>
            </a:r>
            <a:r>
              <a:rPr lang="cs-CZ" sz="2400" dirty="0" smtClean="0"/>
              <a:t>  / </a:t>
            </a:r>
            <a:r>
              <a:rPr lang="lt-LT" sz="2400" i="1" dirty="0" smtClean="0"/>
              <a:t>d</a:t>
            </a:r>
            <a:r>
              <a:rPr lang="cs-CZ" sz="2400" i="1" dirty="0" smtClean="0"/>
              <a:t>ē</a:t>
            </a:r>
            <a:r>
              <a:rPr lang="lv-LV" sz="2400" i="1" dirty="0" smtClean="0"/>
              <a:t>ļi</a:t>
            </a:r>
            <a:r>
              <a:rPr lang="lv-LV" sz="2400" dirty="0" smtClean="0"/>
              <a:t> </a:t>
            </a:r>
            <a:endParaRPr lang="cs-CZ" sz="2400" dirty="0" smtClean="0"/>
          </a:p>
          <a:p>
            <a:r>
              <a:rPr lang="cs-CZ" sz="2400" i="1" dirty="0" err="1" smtClean="0"/>
              <a:t>dukra</a:t>
            </a:r>
            <a:r>
              <a:rPr lang="cs-CZ" sz="2400" i="1" dirty="0" smtClean="0"/>
              <a:t> / </a:t>
            </a:r>
            <a:r>
              <a:rPr lang="cs-CZ" sz="2400" i="1" dirty="0" err="1" smtClean="0"/>
              <a:t>dukros</a:t>
            </a:r>
            <a:r>
              <a:rPr lang="cs-CZ" sz="2400" i="1" dirty="0" smtClean="0"/>
              <a:t> / </a:t>
            </a:r>
            <a:r>
              <a:rPr lang="lt-LT" sz="2400" i="1" dirty="0" smtClean="0"/>
              <a:t>[</a:t>
            </a:r>
            <a:r>
              <a:rPr lang="cs-CZ" sz="2400" i="1" dirty="0" err="1" smtClean="0"/>
              <a:t>dvi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dukri</a:t>
            </a:r>
            <a:r>
              <a:rPr lang="lt-LT" sz="2400" i="1" dirty="0" smtClean="0"/>
              <a:t>]</a:t>
            </a:r>
            <a:r>
              <a:rPr lang="cs-CZ" sz="2400" dirty="0" smtClean="0"/>
              <a:t> </a:t>
            </a:r>
            <a:r>
              <a:rPr lang="lt-LT" sz="2400" dirty="0" smtClean="0"/>
              <a:t>(</a:t>
            </a:r>
            <a:r>
              <a:rPr lang="cs-CZ" sz="2400" dirty="0" err="1" smtClean="0"/>
              <a:t>sg</a:t>
            </a:r>
            <a:r>
              <a:rPr lang="cs-CZ" sz="2400" dirty="0" smtClean="0"/>
              <a:t>. / </a:t>
            </a:r>
            <a:r>
              <a:rPr lang="cs-CZ" sz="2400" dirty="0" err="1" smtClean="0"/>
              <a:t>pl</a:t>
            </a:r>
            <a:r>
              <a:rPr lang="cs-CZ" sz="2400" dirty="0" smtClean="0"/>
              <a:t>./ </a:t>
            </a:r>
            <a:r>
              <a:rPr lang="cs-CZ" sz="2400" dirty="0" err="1" smtClean="0"/>
              <a:t>du</a:t>
            </a:r>
            <a:r>
              <a:rPr lang="cs-CZ" sz="2400" dirty="0" smtClean="0"/>
              <a:t>.)            </a:t>
            </a:r>
            <a:r>
              <a:rPr lang="cs-CZ" sz="2400" i="1" dirty="0" err="1" smtClean="0"/>
              <a:t>meita</a:t>
            </a:r>
            <a:r>
              <a:rPr lang="cs-CZ" sz="2400" i="1" dirty="0" smtClean="0"/>
              <a:t> </a:t>
            </a:r>
            <a:r>
              <a:rPr lang="cs-CZ" sz="2400" dirty="0" smtClean="0"/>
              <a:t>/ </a:t>
            </a:r>
            <a:r>
              <a:rPr lang="cs-CZ" sz="2400" i="1" dirty="0" err="1" smtClean="0"/>
              <a:t>meitenes</a:t>
            </a:r>
            <a:endParaRPr lang="cs-CZ" sz="2400" i="1" dirty="0" smtClean="0"/>
          </a:p>
          <a:p>
            <a:endParaRPr lang="cs-CZ" sz="2400" dirty="0"/>
          </a:p>
          <a:p>
            <a:pPr algn="ctr"/>
            <a:r>
              <a:rPr lang="cs-CZ" sz="2400" dirty="0" smtClean="0"/>
              <a:t>Sedm pádů</a:t>
            </a:r>
          </a:p>
        </p:txBody>
      </p:sp>
    </p:spTree>
    <p:extLst>
      <p:ext uri="{BB962C8B-B14F-4D97-AF65-F5344CB8AC3E}">
        <p14:creationId xmlns:p14="http://schemas.microsoft.com/office/powerpoint/2010/main" val="1303612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56068" y="618186"/>
            <a:ext cx="105864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Některá jazyková specifika </a:t>
            </a:r>
            <a:r>
              <a:rPr lang="cs-CZ" sz="2400" dirty="0" smtClean="0"/>
              <a:t>(výběr):</a:t>
            </a:r>
            <a:endParaRPr lang="lt-LT" sz="2400" dirty="0" smtClean="0"/>
          </a:p>
          <a:p>
            <a:endParaRPr lang="lt-LT" sz="2400" u="sng" dirty="0" smtClean="0"/>
          </a:p>
          <a:p>
            <a:r>
              <a:rPr lang="lt-LT" sz="2400" u="sng" dirty="0" err="1" smtClean="0"/>
              <a:t>Neutralizace</a:t>
            </a:r>
            <a:r>
              <a:rPr lang="lt-LT" sz="2400" u="sng" dirty="0" smtClean="0"/>
              <a:t> </a:t>
            </a:r>
            <a:r>
              <a:rPr lang="cs-CZ" sz="2400" u="sng" dirty="0" smtClean="0"/>
              <a:t>čísla v </a:t>
            </a:r>
            <a:r>
              <a:rPr lang="cs-CZ" sz="2400" u="sng" dirty="0" err="1" smtClean="0"/>
              <a:t>neosobě</a:t>
            </a:r>
            <a:r>
              <a:rPr lang="cs-CZ" sz="2400" u="sng" dirty="0" smtClean="0"/>
              <a:t> sloves:</a:t>
            </a:r>
          </a:p>
          <a:p>
            <a:endParaRPr lang="cs-CZ" sz="2400" u="sng" dirty="0" smtClean="0"/>
          </a:p>
          <a:p>
            <a:r>
              <a:rPr lang="cs-CZ" sz="2400" dirty="0" smtClean="0"/>
              <a:t>Příklad na slovesu „mít“</a:t>
            </a:r>
            <a:endParaRPr lang="cs-CZ" sz="2400" dirty="0"/>
          </a:p>
          <a:p>
            <a:r>
              <a:rPr lang="cs-CZ" sz="2400" b="1" dirty="0" smtClean="0"/>
              <a:t>Litevština</a:t>
            </a:r>
            <a:r>
              <a:rPr lang="cs-CZ" sz="2400" dirty="0" smtClean="0"/>
              <a:t>:                                                              </a:t>
            </a:r>
            <a:r>
              <a:rPr lang="lt-LT" sz="2400" dirty="0" smtClean="0"/>
              <a:t> </a:t>
            </a:r>
            <a:r>
              <a:rPr lang="cs-CZ" sz="2400" dirty="0" smtClean="0"/>
              <a:t> </a:t>
            </a:r>
            <a:r>
              <a:rPr lang="cs-CZ" sz="2400" b="1" dirty="0" smtClean="0"/>
              <a:t>Lotyština</a:t>
            </a:r>
            <a:r>
              <a:rPr lang="cs-CZ" sz="2400" dirty="0" smtClean="0"/>
              <a:t>:</a:t>
            </a:r>
          </a:p>
          <a:p>
            <a:r>
              <a:rPr lang="lt-LT" sz="2400" dirty="0" smtClean="0"/>
              <a:t>turiu   turi   </a:t>
            </a:r>
            <a:r>
              <a:rPr lang="cs-CZ" sz="2400" dirty="0" smtClean="0"/>
              <a:t>                                                              </a:t>
            </a:r>
            <a:r>
              <a:rPr lang="lt-LT" sz="2400" dirty="0" smtClean="0"/>
              <a:t>turu</a:t>
            </a:r>
            <a:r>
              <a:rPr lang="cs-CZ" sz="2400" dirty="0" smtClean="0"/>
              <a:t>     </a:t>
            </a:r>
            <a:r>
              <a:rPr lang="lt-LT" sz="2400" dirty="0" smtClean="0"/>
              <a:t> </a:t>
            </a:r>
            <a:r>
              <a:rPr lang="lt-LT" sz="2400" dirty="0" err="1" smtClean="0"/>
              <a:t>turam</a:t>
            </a:r>
            <a:endParaRPr lang="lt-LT" sz="2400" dirty="0" smtClean="0"/>
          </a:p>
          <a:p>
            <a:r>
              <a:rPr lang="lt-LT" sz="2400" dirty="0" smtClean="0"/>
              <a:t>turi   turite</a:t>
            </a:r>
            <a:r>
              <a:rPr lang="cs-CZ" sz="2400" dirty="0" smtClean="0"/>
              <a:t>                                                                </a:t>
            </a:r>
            <a:r>
              <a:rPr lang="cs-CZ" sz="2400" dirty="0" err="1" smtClean="0"/>
              <a:t>turi</a:t>
            </a:r>
            <a:r>
              <a:rPr lang="cs-CZ" sz="2400" dirty="0" smtClean="0"/>
              <a:t>        </a:t>
            </a:r>
            <a:r>
              <a:rPr lang="cs-CZ" sz="2400" dirty="0" err="1" smtClean="0"/>
              <a:t>turat</a:t>
            </a:r>
            <a:endParaRPr lang="lt-LT" sz="2400" dirty="0" smtClean="0"/>
          </a:p>
          <a:p>
            <a:r>
              <a:rPr lang="lt-LT" sz="2400" dirty="0" smtClean="0"/>
              <a:t>      turi </a:t>
            </a:r>
            <a:r>
              <a:rPr lang="cs-CZ" sz="2400" smtClean="0"/>
              <a:t>                                                                               tur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199696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491</Words>
  <Application>Microsoft Office PowerPoint</Application>
  <PresentationFormat>Širokoúhlá obrazovka</PresentationFormat>
  <Paragraphs>82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Litevština a lotyština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Vaidas Šeferis</dc:creator>
  <cp:lastModifiedBy>Vaidas Šeferis</cp:lastModifiedBy>
  <cp:revision>17</cp:revision>
  <dcterms:created xsi:type="dcterms:W3CDTF">2018-03-13T10:32:13Z</dcterms:created>
  <dcterms:modified xsi:type="dcterms:W3CDTF">2018-03-13T16:23:02Z</dcterms:modified>
</cp:coreProperties>
</file>