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70" r:id="rId11"/>
    <p:sldId id="271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20. 3. 2018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51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20. 3. 2018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58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20. 3. 2018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19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20. 3. 2018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21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20. 3. 2018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14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20. 3. 2018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05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20. 3. 2018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5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20. 3. 2018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8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20. 3. 2018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22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20. 3. 2018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31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20. 3. 2018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87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2490E-D7D9-4F1D-B615-88B3C1D81414}" type="datetimeFigureOut">
              <a:rPr lang="cs-CZ" smtClean="0"/>
              <a:t>20. 3. 2018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10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Litevština a lotyština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Základní přehled specifických systémových rysů</a:t>
            </a:r>
          </a:p>
          <a:p>
            <a:r>
              <a:rPr lang="cs-CZ" dirty="0" smtClean="0"/>
              <a:t>(pokračování)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33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80304" y="618186"/>
            <a:ext cx="1146219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/>
              <a:t>Další vybrané specifické rysy litevštiny a lotyštiny</a:t>
            </a:r>
          </a:p>
          <a:p>
            <a:endParaRPr lang="cs-CZ" sz="2200" dirty="0"/>
          </a:p>
          <a:p>
            <a:r>
              <a:rPr lang="cs-CZ" sz="2200" b="1" dirty="0" smtClean="0"/>
              <a:t>Partitivní genitiv</a:t>
            </a:r>
            <a:r>
              <a:rPr lang="cs-CZ" sz="2200" dirty="0" smtClean="0"/>
              <a:t> (genitiv části): </a:t>
            </a:r>
            <a:r>
              <a:rPr lang="cs-CZ" sz="2200" dirty="0" smtClean="0"/>
              <a:t>vyjadřuje </a:t>
            </a:r>
            <a:r>
              <a:rPr lang="cs-CZ" sz="2200" dirty="0" smtClean="0"/>
              <a:t>neúplné množství nebo nemožnost kvantifikace</a:t>
            </a:r>
          </a:p>
          <a:p>
            <a:r>
              <a:rPr lang="lt-LT" sz="2200" i="1" dirty="0" smtClean="0"/>
              <a:t>Duok </a:t>
            </a:r>
            <a:r>
              <a:rPr lang="lt-LT" sz="2200" i="1" dirty="0" smtClean="0"/>
              <a:t>man </a:t>
            </a:r>
            <a:r>
              <a:rPr lang="lt-LT" sz="2200" i="1" dirty="0" smtClean="0"/>
              <a:t>vyno</a:t>
            </a:r>
            <a:r>
              <a:rPr lang="cs-CZ" sz="2200" i="1" dirty="0" smtClean="0"/>
              <a:t>.</a:t>
            </a:r>
            <a:r>
              <a:rPr lang="lt-LT" sz="2200" i="1" dirty="0" smtClean="0"/>
              <a:t> </a:t>
            </a:r>
            <a:r>
              <a:rPr lang="cs-CZ" sz="2200" dirty="0"/>
              <a:t>(</a:t>
            </a:r>
            <a:r>
              <a:rPr lang="cs-CZ" sz="2200" dirty="0" smtClean="0"/>
              <a:t>Dej </a:t>
            </a:r>
            <a:r>
              <a:rPr lang="cs-CZ" sz="2200" dirty="0" smtClean="0"/>
              <a:t>mi </a:t>
            </a:r>
            <a:r>
              <a:rPr lang="cs-CZ" sz="2200" dirty="0" smtClean="0"/>
              <a:t>víno.)</a:t>
            </a:r>
            <a:endParaRPr lang="cs-CZ" sz="2200" dirty="0" smtClean="0"/>
          </a:p>
          <a:p>
            <a:r>
              <a:rPr lang="lt-LT" sz="2200" i="1" dirty="0" smtClean="0"/>
              <a:t>Eik nupirk </a:t>
            </a:r>
            <a:r>
              <a:rPr lang="lt-LT" sz="2200" i="1" dirty="0" smtClean="0"/>
              <a:t>duonos</a:t>
            </a:r>
            <a:r>
              <a:rPr lang="cs-CZ" sz="2200" i="1" dirty="0" smtClean="0"/>
              <a:t>.</a:t>
            </a:r>
            <a:r>
              <a:rPr lang="cs-CZ" sz="2200" dirty="0" smtClean="0"/>
              <a:t> (Běž </a:t>
            </a:r>
            <a:r>
              <a:rPr lang="cs-CZ" sz="2200" dirty="0" smtClean="0"/>
              <a:t>a kup </a:t>
            </a:r>
            <a:r>
              <a:rPr lang="cs-CZ" sz="2200" dirty="0" smtClean="0"/>
              <a:t>chléb.)</a:t>
            </a:r>
            <a:endParaRPr lang="cs-CZ" sz="2200" dirty="0" smtClean="0"/>
          </a:p>
          <a:p>
            <a:r>
              <a:rPr lang="lt-LT" sz="2200" i="1" dirty="0" smtClean="0"/>
              <a:t>Miške yra </a:t>
            </a:r>
            <a:r>
              <a:rPr lang="lt-LT" sz="2200" i="1" dirty="0" smtClean="0"/>
              <a:t>vilkų</a:t>
            </a:r>
            <a:r>
              <a:rPr lang="cs-CZ" sz="2200" i="1" dirty="0" smtClean="0"/>
              <a:t>.</a:t>
            </a:r>
            <a:r>
              <a:rPr lang="lt-LT" sz="2200" i="1" dirty="0" smtClean="0"/>
              <a:t> </a:t>
            </a:r>
            <a:r>
              <a:rPr lang="cs-CZ" sz="2200" dirty="0"/>
              <a:t>(</a:t>
            </a:r>
            <a:r>
              <a:rPr lang="cs-CZ" sz="2200" dirty="0" smtClean="0"/>
              <a:t>V </a:t>
            </a:r>
            <a:r>
              <a:rPr lang="cs-CZ" sz="2200" dirty="0" smtClean="0"/>
              <a:t>lese jsou </a:t>
            </a:r>
            <a:r>
              <a:rPr lang="cs-CZ" sz="2200" dirty="0" smtClean="0"/>
              <a:t>vlci.)</a:t>
            </a:r>
          </a:p>
          <a:p>
            <a:r>
              <a:rPr lang="cs-CZ" sz="2200" dirty="0" smtClean="0"/>
              <a:t>	</a:t>
            </a:r>
            <a:r>
              <a:rPr lang="cs-CZ" sz="2200" i="1" dirty="0" err="1" smtClean="0"/>
              <a:t>Cik</a:t>
            </a:r>
            <a:r>
              <a:rPr lang="cs-CZ" sz="2200" i="1" dirty="0" smtClean="0"/>
              <a:t> </a:t>
            </a:r>
            <a:r>
              <a:rPr lang="cs-CZ" sz="2200" i="1" dirty="0"/>
              <a:t>tav </a:t>
            </a:r>
            <a:r>
              <a:rPr lang="cs-CZ" sz="2200" i="1" dirty="0" err="1"/>
              <a:t>īr</a:t>
            </a:r>
            <a:r>
              <a:rPr lang="cs-CZ" sz="2200" i="1" dirty="0"/>
              <a:t> </a:t>
            </a:r>
            <a:r>
              <a:rPr lang="cs-CZ" sz="2200" i="1" dirty="0" err="1" smtClean="0"/>
              <a:t>naudas</a:t>
            </a:r>
            <a:r>
              <a:rPr lang="cs-CZ" sz="2200" i="1" dirty="0" smtClean="0"/>
              <a:t>?</a:t>
            </a:r>
            <a:r>
              <a:rPr lang="cs-CZ" sz="2200" dirty="0" smtClean="0"/>
              <a:t> (Kolik máš peněz?)</a:t>
            </a:r>
          </a:p>
          <a:p>
            <a:r>
              <a:rPr lang="cs-CZ" sz="2200" dirty="0" smtClean="0"/>
              <a:t>	</a:t>
            </a:r>
            <a:r>
              <a:rPr lang="lv-LV" sz="2200" i="1" dirty="0" smtClean="0"/>
              <a:t>Memmiņ</a:t>
            </a:r>
            <a:r>
              <a:rPr lang="lv-LV" sz="2200" i="1" dirty="0"/>
              <a:t>, dod mums </a:t>
            </a:r>
            <a:r>
              <a:rPr lang="lv-LV" sz="2200" i="1" dirty="0" smtClean="0"/>
              <a:t>maizes</a:t>
            </a:r>
            <a:r>
              <a:rPr lang="cs-CZ" sz="2200" i="1" dirty="0" smtClean="0"/>
              <a:t>.</a:t>
            </a:r>
            <a:r>
              <a:rPr lang="cs-CZ" sz="2200" dirty="0" smtClean="0"/>
              <a:t> (Maminko, dej nám chléb.)</a:t>
            </a:r>
            <a:endParaRPr lang="cs-CZ" sz="2200" dirty="0" smtClean="0"/>
          </a:p>
          <a:p>
            <a:endParaRPr lang="cs-CZ" sz="2200" dirty="0" smtClean="0"/>
          </a:p>
          <a:p>
            <a:r>
              <a:rPr lang="cs-CZ" sz="2200" b="1" dirty="0" smtClean="0"/>
              <a:t>Záporový </a:t>
            </a:r>
            <a:r>
              <a:rPr lang="cs-CZ" sz="2200" b="1" dirty="0" smtClean="0"/>
              <a:t>genitiv</a:t>
            </a:r>
            <a:r>
              <a:rPr lang="cs-CZ" sz="2200" b="1" dirty="0" smtClean="0"/>
              <a:t>: </a:t>
            </a:r>
            <a:r>
              <a:rPr lang="cs-CZ" sz="2200" dirty="0" smtClean="0"/>
              <a:t>u tranzitivních sloves se v záporové větě akuzativ přechází na genitiv</a:t>
            </a:r>
          </a:p>
          <a:p>
            <a:r>
              <a:rPr lang="cs-CZ" sz="2200" i="1" dirty="0" smtClean="0"/>
              <a:t>Man </a:t>
            </a:r>
            <a:r>
              <a:rPr lang="cs-CZ" sz="2200" i="1" dirty="0" err="1" smtClean="0"/>
              <a:t>īr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grāmata</a:t>
            </a:r>
            <a:r>
              <a:rPr lang="cs-CZ" sz="2200" i="1" dirty="0" smtClean="0"/>
              <a:t> – Man nav </a:t>
            </a:r>
            <a:r>
              <a:rPr lang="cs-CZ" sz="2200" i="1" dirty="0" err="1" smtClean="0"/>
              <a:t>grāmatas</a:t>
            </a:r>
            <a:r>
              <a:rPr lang="cs-CZ" sz="2200" i="1" dirty="0" smtClean="0"/>
              <a:t> </a:t>
            </a:r>
            <a:r>
              <a:rPr lang="cs-CZ" sz="2200" dirty="0" smtClean="0"/>
              <a:t>(Mám knihu – </a:t>
            </a:r>
            <a:r>
              <a:rPr lang="cs-CZ" sz="2200" dirty="0" smtClean="0"/>
              <a:t>Nemám knihu.)</a:t>
            </a:r>
            <a:endParaRPr lang="cs-CZ" sz="2200" dirty="0" smtClean="0"/>
          </a:p>
          <a:p>
            <a:r>
              <a:rPr lang="cs-CZ" sz="2200" i="1" dirty="0" err="1"/>
              <a:t>Mums</a:t>
            </a:r>
            <a:r>
              <a:rPr lang="cs-CZ" sz="2200" i="1" dirty="0"/>
              <a:t> </a:t>
            </a:r>
            <a:r>
              <a:rPr lang="cs-CZ" sz="2200" i="1" dirty="0" err="1"/>
              <a:t>īr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maize</a:t>
            </a:r>
            <a:r>
              <a:rPr lang="cs-CZ" sz="2200" i="1" dirty="0" smtClean="0"/>
              <a:t> </a:t>
            </a:r>
            <a:r>
              <a:rPr lang="cs-CZ" sz="2200" i="1" dirty="0" err="1"/>
              <a:t>un</a:t>
            </a:r>
            <a:r>
              <a:rPr lang="cs-CZ" sz="2200" i="1" dirty="0"/>
              <a:t> </a:t>
            </a:r>
            <a:r>
              <a:rPr lang="cs-CZ" sz="2200" i="1" dirty="0" err="1" smtClean="0"/>
              <a:t>ūdens</a:t>
            </a:r>
            <a:r>
              <a:rPr lang="cs-CZ" sz="2200" i="1" dirty="0" smtClean="0"/>
              <a:t> </a:t>
            </a:r>
            <a:r>
              <a:rPr lang="cs-CZ" sz="2200" i="1" dirty="0"/>
              <a:t>- </a:t>
            </a:r>
            <a:r>
              <a:rPr lang="cs-CZ" sz="2200" i="1" dirty="0" err="1"/>
              <a:t>Mums</a:t>
            </a:r>
            <a:r>
              <a:rPr lang="cs-CZ" sz="2200" i="1" dirty="0"/>
              <a:t> nav </a:t>
            </a:r>
            <a:r>
              <a:rPr lang="cs-CZ" sz="2200" i="1" dirty="0" err="1"/>
              <a:t>maizes</a:t>
            </a:r>
            <a:r>
              <a:rPr lang="cs-CZ" sz="2200" i="1" dirty="0"/>
              <a:t> </a:t>
            </a:r>
            <a:r>
              <a:rPr lang="cs-CZ" sz="2200" i="1" dirty="0" err="1"/>
              <a:t>un</a:t>
            </a:r>
            <a:r>
              <a:rPr lang="cs-CZ" sz="2200" i="1" dirty="0"/>
              <a:t> nav pat </a:t>
            </a:r>
            <a:r>
              <a:rPr lang="cs-CZ" sz="2200" i="1" dirty="0" err="1" smtClean="0"/>
              <a:t>ūdens</a:t>
            </a:r>
            <a:r>
              <a:rPr lang="cs-CZ" sz="2200" i="1" dirty="0" smtClean="0"/>
              <a:t> </a:t>
            </a:r>
            <a:r>
              <a:rPr lang="cs-CZ" sz="2200" dirty="0" smtClean="0"/>
              <a:t>(Máme chleba a vodu – Nemáme chleba ani vodu.)</a:t>
            </a:r>
          </a:p>
          <a:p>
            <a:r>
              <a:rPr lang="cs-CZ" sz="2200" i="1" dirty="0" smtClean="0"/>
              <a:t>	Jonas </a:t>
            </a:r>
            <a:r>
              <a:rPr lang="lt-LT" sz="2200" i="1" dirty="0" smtClean="0"/>
              <a:t>skaito knygą – Jonas neskaito knygos</a:t>
            </a:r>
            <a:r>
              <a:rPr lang="cs-CZ" sz="2200" i="1" dirty="0" smtClean="0"/>
              <a:t>.</a:t>
            </a:r>
            <a:r>
              <a:rPr lang="lt-LT" sz="2200" i="1" dirty="0" smtClean="0"/>
              <a:t> </a:t>
            </a:r>
            <a:r>
              <a:rPr lang="lt-LT" sz="2200" dirty="0" smtClean="0"/>
              <a:t>(</a:t>
            </a:r>
            <a:r>
              <a:rPr lang="cs-CZ" sz="2200" dirty="0" smtClean="0"/>
              <a:t>Jan čte knihu – Jan nečte knihu.)</a:t>
            </a:r>
          </a:p>
          <a:p>
            <a:r>
              <a:rPr lang="cs-CZ" sz="2200" i="1" dirty="0" smtClean="0"/>
              <a:t>	Jonas </a:t>
            </a:r>
            <a:r>
              <a:rPr lang="cs-CZ" sz="2200" i="1" dirty="0" err="1" smtClean="0"/>
              <a:t>mato</a:t>
            </a:r>
            <a:r>
              <a:rPr lang="cs-CZ" sz="2200" i="1" dirty="0" smtClean="0"/>
              <a:t> On</a:t>
            </a:r>
            <a:r>
              <a:rPr lang="lt-LT" sz="2200" i="1" dirty="0" smtClean="0"/>
              <a:t>ą – Jonas nemato Onos</a:t>
            </a:r>
            <a:r>
              <a:rPr lang="cs-CZ" sz="2200" i="1" dirty="0" smtClean="0"/>
              <a:t>.</a:t>
            </a:r>
            <a:r>
              <a:rPr lang="lt-LT" sz="2200" dirty="0" smtClean="0"/>
              <a:t> (</a:t>
            </a:r>
            <a:r>
              <a:rPr lang="cs-CZ" sz="2200" dirty="0" smtClean="0"/>
              <a:t>Jan vidí Hanu – Jan nevidí Hanu.)</a:t>
            </a:r>
            <a:endParaRPr lang="lt-LT" sz="2200" dirty="0" smtClean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34738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80304" y="618186"/>
            <a:ext cx="1146219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/>
              <a:t>Další vybrané specifické rysy litevštiny a lotyštiny</a:t>
            </a:r>
          </a:p>
          <a:p>
            <a:endParaRPr lang="cs-CZ" sz="2200" dirty="0"/>
          </a:p>
          <a:p>
            <a:r>
              <a:rPr lang="cs-CZ" sz="2200" b="1" dirty="0" err="1" smtClean="0"/>
              <a:t>Debitiv</a:t>
            </a:r>
            <a:r>
              <a:rPr lang="cs-CZ" sz="2200" dirty="0"/>
              <a:t> </a:t>
            </a:r>
            <a:r>
              <a:rPr lang="cs-CZ" sz="2200" dirty="0" smtClean="0"/>
              <a:t>(slovesný způsob potřeby): vedle obvyklých slovesných způsobů (jako indikativ, kondicionál či imperativ) má lotyština ještě </a:t>
            </a:r>
            <a:r>
              <a:rPr lang="cs-CZ" sz="2200" i="1" dirty="0" err="1" smtClean="0"/>
              <a:t>debitiv</a:t>
            </a:r>
            <a:r>
              <a:rPr lang="cs-CZ" sz="2200" dirty="0" smtClean="0"/>
              <a:t>. Ten vyjadřuje potřebu provést činnost, kterou označuje dotyčné sloveso (např. „je třeba jet“, „on musí pracovat“ apod.).</a:t>
            </a:r>
            <a:endParaRPr lang="cs-CZ" sz="2200" dirty="0"/>
          </a:p>
          <a:p>
            <a:endParaRPr lang="cs-CZ" sz="2200" dirty="0" smtClean="0"/>
          </a:p>
          <a:p>
            <a:r>
              <a:rPr lang="cs-CZ" sz="2200" dirty="0" err="1" smtClean="0"/>
              <a:t>Debitiv</a:t>
            </a:r>
            <a:r>
              <a:rPr lang="cs-CZ" sz="2200" dirty="0" smtClean="0"/>
              <a:t> se tvoří prefixací částice </a:t>
            </a:r>
            <a:r>
              <a:rPr lang="cs-CZ" sz="2200" b="1" dirty="0" err="1" smtClean="0"/>
              <a:t>jā</a:t>
            </a:r>
            <a:r>
              <a:rPr lang="cs-CZ" sz="2200" b="1" dirty="0" smtClean="0"/>
              <a:t>- </a:t>
            </a:r>
            <a:r>
              <a:rPr lang="cs-CZ" sz="2200" dirty="0" smtClean="0"/>
              <a:t>k formě 3. osoby prézentu. Podmět se označuje dativem.</a:t>
            </a:r>
            <a:endParaRPr lang="cs-CZ" sz="2200" b="1" dirty="0" smtClean="0"/>
          </a:p>
          <a:p>
            <a:endParaRPr lang="cs-CZ" sz="2200" dirty="0"/>
          </a:p>
          <a:p>
            <a:r>
              <a:rPr lang="cs-CZ" sz="2200" i="1" dirty="0" smtClean="0"/>
              <a:t>Es </a:t>
            </a:r>
            <a:r>
              <a:rPr lang="cs-CZ" sz="2200" i="1" dirty="0" err="1" smtClean="0"/>
              <a:t>braucu</a:t>
            </a:r>
            <a:r>
              <a:rPr lang="cs-CZ" sz="2200" i="1" dirty="0" smtClean="0"/>
              <a:t>. – Man j</a:t>
            </a:r>
            <a:r>
              <a:rPr lang="lv-LV" sz="2200" i="1" dirty="0" smtClean="0"/>
              <a:t>ābrauc</a:t>
            </a:r>
            <a:r>
              <a:rPr lang="cs-CZ" sz="2200" i="1" dirty="0" smtClean="0"/>
              <a:t>.</a:t>
            </a:r>
            <a:r>
              <a:rPr lang="cs-CZ" sz="2200" dirty="0" smtClean="0"/>
              <a:t> (Jedu. – Musím </a:t>
            </a:r>
            <a:r>
              <a:rPr lang="lt-LT" sz="2200" dirty="0" err="1" smtClean="0"/>
              <a:t>jet</a:t>
            </a:r>
            <a:r>
              <a:rPr lang="cs-CZ" sz="2200" dirty="0" smtClean="0"/>
              <a:t>, „mně je třeba jet“.)</a:t>
            </a:r>
          </a:p>
          <a:p>
            <a:r>
              <a:rPr lang="cs-CZ" sz="2200" i="1" dirty="0"/>
              <a:t>V</a:t>
            </a:r>
            <a:r>
              <a:rPr lang="lv-LV" sz="2200" i="1" dirty="0" smtClean="0"/>
              <a:t>iņ</a:t>
            </a:r>
            <a:r>
              <a:rPr lang="cs-CZ" sz="2200" i="1" dirty="0" smtClean="0"/>
              <a:t>š </a:t>
            </a:r>
            <a:r>
              <a:rPr lang="cs-CZ" sz="2200" i="1" dirty="0" err="1" smtClean="0"/>
              <a:t>brauc</a:t>
            </a:r>
            <a:r>
              <a:rPr lang="cs-CZ" sz="2200" i="1" dirty="0" smtClean="0"/>
              <a:t>. – V</a:t>
            </a:r>
            <a:r>
              <a:rPr lang="lv-LV" sz="2200" i="1" dirty="0" smtClean="0"/>
              <a:t>iņam </a:t>
            </a:r>
            <a:r>
              <a:rPr lang="lv-LV" sz="2200" i="1" dirty="0"/>
              <a:t>bija </a:t>
            </a:r>
            <a:r>
              <a:rPr lang="lv-LV" sz="2200" i="1" dirty="0" smtClean="0"/>
              <a:t>jābrauc</a:t>
            </a:r>
            <a:r>
              <a:rPr lang="cs-CZ" sz="2200" i="1" dirty="0" smtClean="0"/>
              <a:t>. </a:t>
            </a:r>
            <a:r>
              <a:rPr lang="cs-CZ" sz="2200" dirty="0" smtClean="0"/>
              <a:t>(On jede. – On musel jet, „jemu bylo třeba jet“.)</a:t>
            </a:r>
          </a:p>
          <a:p>
            <a:r>
              <a:rPr lang="cs-CZ" sz="2200" i="1" dirty="0"/>
              <a:t>V</a:t>
            </a:r>
            <a:r>
              <a:rPr lang="lv-LV" sz="2200" i="1" dirty="0" smtClean="0"/>
              <a:t>iņ</a:t>
            </a:r>
            <a:r>
              <a:rPr lang="cs-CZ" sz="2200" i="1" dirty="0" smtClean="0"/>
              <a:t>a </a:t>
            </a:r>
            <a:r>
              <a:rPr lang="cs-CZ" sz="2200" i="1" dirty="0" err="1" smtClean="0"/>
              <a:t>brauc</a:t>
            </a:r>
            <a:r>
              <a:rPr lang="cs-CZ" sz="2200" i="1" dirty="0" smtClean="0"/>
              <a:t>. - V</a:t>
            </a:r>
            <a:r>
              <a:rPr lang="lv-LV" sz="2200" i="1" dirty="0" smtClean="0"/>
              <a:t>iņa</a:t>
            </a:r>
            <a:r>
              <a:rPr lang="cs-CZ" sz="2200" i="1" dirty="0" smtClean="0"/>
              <a:t>i</a:t>
            </a:r>
            <a:r>
              <a:rPr lang="lv-LV" sz="2200" i="1" dirty="0" smtClean="0"/>
              <a:t> būs jābrauc</a:t>
            </a:r>
            <a:r>
              <a:rPr lang="lv-LV" sz="2200" dirty="0" smtClean="0"/>
              <a:t>. (On</a:t>
            </a:r>
            <a:r>
              <a:rPr lang="cs-CZ" sz="2200" dirty="0" smtClean="0"/>
              <a:t>a</a:t>
            </a:r>
            <a:r>
              <a:rPr lang="lv-LV" sz="2200" dirty="0" smtClean="0"/>
              <a:t> </a:t>
            </a:r>
            <a:r>
              <a:rPr lang="cs-CZ" sz="2200" dirty="0" smtClean="0"/>
              <a:t>jede. – Ona </a:t>
            </a:r>
            <a:r>
              <a:rPr lang="lv-LV" sz="2200" dirty="0" smtClean="0"/>
              <a:t>bude muset jet</a:t>
            </a:r>
            <a:r>
              <a:rPr lang="cs-CZ" sz="2200" dirty="0" smtClean="0"/>
              <a:t>, „ji bude třeba jet“.</a:t>
            </a:r>
            <a:r>
              <a:rPr lang="lv-LV" sz="2200" dirty="0" smtClean="0"/>
              <a:t>)</a:t>
            </a:r>
            <a:endParaRPr lang="cs-CZ" sz="2200" dirty="0" smtClean="0"/>
          </a:p>
          <a:p>
            <a:endParaRPr lang="cs-CZ" sz="2200" dirty="0"/>
          </a:p>
          <a:p>
            <a:endParaRPr lang="cs-CZ" sz="2200" dirty="0" smtClean="0"/>
          </a:p>
          <a:p>
            <a:r>
              <a:rPr lang="cs-CZ" sz="2200" dirty="0" smtClean="0"/>
              <a:t>Litevština </a:t>
            </a:r>
            <a:r>
              <a:rPr lang="cs-CZ" sz="2200" dirty="0" err="1" smtClean="0"/>
              <a:t>debitiv</a:t>
            </a:r>
            <a:r>
              <a:rPr lang="cs-CZ" sz="2200" dirty="0"/>
              <a:t> </a:t>
            </a:r>
            <a:r>
              <a:rPr lang="cs-CZ" sz="2200" dirty="0" smtClean="0"/>
              <a:t>nemá.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09858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56068" y="618186"/>
            <a:ext cx="10586433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u="sng" dirty="0" err="1" smtClean="0"/>
              <a:t>Prozodie</a:t>
            </a:r>
            <a:r>
              <a:rPr lang="cs-CZ" sz="2200" u="sng" dirty="0" smtClean="0"/>
              <a:t> </a:t>
            </a:r>
          </a:p>
          <a:p>
            <a:pPr algn="ctr"/>
            <a:r>
              <a:rPr lang="cs-CZ" sz="2200" dirty="0" smtClean="0"/>
              <a:t>(opakování z minulé přednášky)</a:t>
            </a:r>
          </a:p>
          <a:p>
            <a:endParaRPr lang="cs-CZ" sz="2200" dirty="0"/>
          </a:p>
          <a:p>
            <a:r>
              <a:rPr lang="cs-CZ" sz="2200" b="1" dirty="0" smtClean="0"/>
              <a:t>Litevština:</a:t>
            </a:r>
            <a:r>
              <a:rPr lang="cs-CZ" sz="2200" dirty="0" smtClean="0"/>
              <a:t> přízvuk je pohyblivý; intonace dlouhé přízvučné slabiky je </a:t>
            </a:r>
            <a:r>
              <a:rPr lang="cs-CZ" sz="2200" i="1" dirty="0" smtClean="0"/>
              <a:t>stoupavá </a:t>
            </a:r>
            <a:r>
              <a:rPr lang="cs-CZ" sz="2200" dirty="0" smtClean="0"/>
              <a:t>nebo </a:t>
            </a:r>
            <a:r>
              <a:rPr lang="cs-CZ" sz="2200" i="1" dirty="0" smtClean="0"/>
              <a:t>klesavá</a:t>
            </a:r>
            <a:r>
              <a:rPr lang="cs-CZ" sz="2200" dirty="0" smtClean="0"/>
              <a:t>; krátká přízvučná slabika intonaci </a:t>
            </a:r>
            <a:r>
              <a:rPr lang="cs-CZ" sz="2200" i="1" dirty="0" smtClean="0"/>
              <a:t>nemá</a:t>
            </a:r>
            <a:r>
              <a:rPr lang="cs-CZ" sz="2200" dirty="0" smtClean="0"/>
              <a:t>. V  prozodické složce se tedy prolínají tři aspekty:</a:t>
            </a:r>
          </a:p>
          <a:p>
            <a:r>
              <a:rPr lang="cs-CZ" sz="2200" dirty="0" smtClean="0"/>
              <a:t>1) Poloha přízvuku (je třeba znát, kde přízvuk bude)</a:t>
            </a:r>
          </a:p>
          <a:p>
            <a:r>
              <a:rPr lang="cs-CZ" sz="2200" dirty="0" smtClean="0"/>
              <a:t>2) Kvantita přízvučné slabiky (je dlouhá či krátká?)</a:t>
            </a:r>
          </a:p>
          <a:p>
            <a:r>
              <a:rPr lang="cs-CZ" sz="2200" dirty="0" smtClean="0"/>
              <a:t>3) Intonace přízvučné slabiky (žádná? stoupává? klesavá?)</a:t>
            </a:r>
          </a:p>
          <a:p>
            <a:endParaRPr lang="lt-LT" sz="2200" dirty="0" smtClean="0"/>
          </a:p>
          <a:p>
            <a:r>
              <a:rPr lang="lt-LT" sz="2200" b="1" dirty="0" err="1" smtClean="0"/>
              <a:t>Lotyština</a:t>
            </a:r>
            <a:r>
              <a:rPr lang="lt-LT" sz="2200" dirty="0" smtClean="0"/>
              <a:t>:</a:t>
            </a:r>
            <a:r>
              <a:rPr lang="cs-CZ" sz="2200" dirty="0" smtClean="0"/>
              <a:t> přízvuk je fixní (na první slabice) a intonace přízvučné slabiky je trojího druhu:</a:t>
            </a:r>
          </a:p>
          <a:p>
            <a:r>
              <a:rPr lang="cs-CZ" sz="2200" i="1" dirty="0" smtClean="0"/>
              <a:t>tažená</a:t>
            </a:r>
            <a:r>
              <a:rPr lang="cs-CZ" sz="2200" dirty="0" smtClean="0"/>
              <a:t>, </a:t>
            </a:r>
            <a:r>
              <a:rPr lang="cs-CZ" sz="2200" i="1" dirty="0" smtClean="0"/>
              <a:t>klesavá </a:t>
            </a:r>
            <a:r>
              <a:rPr lang="cs-CZ" sz="2200" dirty="0" smtClean="0"/>
              <a:t>nebo </a:t>
            </a:r>
            <a:r>
              <a:rPr lang="cs-CZ" sz="2200" i="1" dirty="0" smtClean="0"/>
              <a:t>lomená</a:t>
            </a:r>
            <a:r>
              <a:rPr lang="cs-CZ" sz="2200" dirty="0" smtClean="0"/>
              <a:t>; krátká přízvučná slabika intonaci </a:t>
            </a:r>
            <a:r>
              <a:rPr lang="cs-CZ" sz="2200" i="1" dirty="0" smtClean="0"/>
              <a:t>nemá. </a:t>
            </a:r>
            <a:r>
              <a:rPr lang="cs-CZ" sz="2200" dirty="0" smtClean="0"/>
              <a:t>V  prozodické složce se tedy prolínají dva aspekty:</a:t>
            </a:r>
          </a:p>
          <a:p>
            <a:r>
              <a:rPr lang="cs-CZ" sz="2200" dirty="0" smtClean="0"/>
              <a:t>1) Kvantita přízvučné slabiky (je dlouhá či krátká?)</a:t>
            </a:r>
          </a:p>
          <a:p>
            <a:r>
              <a:rPr lang="cs-CZ" sz="2200" dirty="0" smtClean="0"/>
              <a:t>2) Intonace přízvučné slabiky (tažená? stoupává? klesavá</a:t>
            </a:r>
            <a:r>
              <a:rPr lang="cs-CZ" sz="2200" dirty="0" smtClean="0"/>
              <a:t>? žádná?)</a:t>
            </a:r>
            <a:endParaRPr lang="cs-CZ" sz="2200" dirty="0" smtClean="0"/>
          </a:p>
          <a:p>
            <a:endParaRPr lang="cs-CZ" sz="2200" dirty="0"/>
          </a:p>
          <a:p>
            <a:endParaRPr lang="cs-CZ" sz="2200" dirty="0" smtClean="0"/>
          </a:p>
          <a:p>
            <a:r>
              <a:rPr lang="lt-LT" sz="2200" dirty="0" smtClean="0"/>
              <a:t> </a:t>
            </a:r>
            <a:endParaRPr lang="cs-CZ" sz="2200" dirty="0"/>
          </a:p>
          <a:p>
            <a:endParaRPr lang="cs-CZ" sz="2200" dirty="0" smtClean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169421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56068" y="618186"/>
            <a:ext cx="1058643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u="sng" dirty="0" err="1" smtClean="0"/>
              <a:t>Prozodie</a:t>
            </a:r>
            <a:r>
              <a:rPr lang="cs-CZ" sz="2200" u="sng" dirty="0" smtClean="0"/>
              <a:t> baltských jazyků</a:t>
            </a:r>
          </a:p>
          <a:p>
            <a:pPr algn="ctr"/>
            <a:r>
              <a:rPr lang="cs-CZ" sz="2200" dirty="0" smtClean="0"/>
              <a:t>Odborné písemné zachycení</a:t>
            </a:r>
          </a:p>
          <a:p>
            <a:endParaRPr lang="cs-CZ" sz="2200" dirty="0"/>
          </a:p>
          <a:p>
            <a:r>
              <a:rPr lang="cs-CZ" sz="2200" dirty="0" smtClean="0"/>
              <a:t>Litevština a lotyština zachycuje prozodické charakteristiky slov pouze v odborném zápisu, tzn. v slovnících, gramatikách, odborných textech; v běžném textu přízvuk ani intonace se </a:t>
            </a:r>
            <a:r>
              <a:rPr lang="cs-CZ" sz="2200" dirty="0" smtClean="0"/>
              <a:t>neuvádí, je třeba je znát.</a:t>
            </a:r>
            <a:endParaRPr lang="cs-CZ" sz="2200" dirty="0" smtClean="0"/>
          </a:p>
          <a:p>
            <a:endParaRPr lang="cs-CZ" sz="2200" dirty="0" smtClean="0"/>
          </a:p>
          <a:p>
            <a:r>
              <a:rPr lang="cs-CZ" sz="2200" dirty="0" smtClean="0"/>
              <a:t>Litevský odborný zápis má dvě verze: zjednodušenou a plnou. V zjednodušené verzi se v dotyčném slově vyznačí přízvuk a </a:t>
            </a:r>
            <a:r>
              <a:rPr lang="cs-CZ" sz="2200" dirty="0" smtClean="0"/>
              <a:t>intonace, </a:t>
            </a:r>
            <a:r>
              <a:rPr lang="cs-CZ" sz="2200" dirty="0" smtClean="0"/>
              <a:t>např. </a:t>
            </a:r>
            <a:r>
              <a:rPr lang="cs-CZ" sz="2200" b="1" dirty="0" err="1" smtClean="0"/>
              <a:t>výras</a:t>
            </a:r>
            <a:r>
              <a:rPr lang="cs-CZ" sz="2200" dirty="0" smtClean="0"/>
              <a:t> (muž)  </a:t>
            </a:r>
            <a:r>
              <a:rPr lang="cs-CZ" sz="2200" b="1" dirty="0" err="1" smtClean="0"/>
              <a:t>pir̃štas</a:t>
            </a:r>
            <a:r>
              <a:rPr lang="cs-CZ" sz="2200" dirty="0" smtClean="0"/>
              <a:t> (prst)  </a:t>
            </a:r>
            <a:r>
              <a:rPr lang="cs-CZ" sz="2200" b="1" dirty="0" err="1" smtClean="0"/>
              <a:t>kavà</a:t>
            </a:r>
            <a:r>
              <a:rPr lang="cs-CZ" sz="2200" dirty="0" smtClean="0"/>
              <a:t> (káva). Tento způsob tedy uvádí přízvuk pro jeden konkrétní tvar a nepodává žádné další prozodické charakteristiky slova (např. zda přízvuk v jiném pádu bude na jiné slabice resp. zda se bude měnit intonace</a:t>
            </a:r>
            <a:r>
              <a:rPr lang="cs-CZ" sz="2200" dirty="0" smtClean="0"/>
              <a:t>). Takto se v textu pro jasnost vyznačí slova, u kterých by mohlo dojít k nepřesnému pochopení (tzv. homografie):</a:t>
            </a:r>
          </a:p>
          <a:p>
            <a:endParaRPr lang="cs-CZ" sz="2200" dirty="0"/>
          </a:p>
          <a:p>
            <a:r>
              <a:rPr lang="lt-LT" sz="2200" i="1" dirty="0" smtClean="0"/>
              <a:t>Čia kasa. → Čia </a:t>
            </a:r>
            <a:r>
              <a:rPr lang="lt-LT" sz="2200" i="1" dirty="0" err="1" smtClean="0"/>
              <a:t>kasà</a:t>
            </a:r>
            <a:r>
              <a:rPr lang="lt-LT" sz="2200" i="1" dirty="0" smtClean="0"/>
              <a:t>.</a:t>
            </a:r>
            <a:r>
              <a:rPr lang="lt-LT" sz="2200" dirty="0" smtClean="0"/>
              <a:t> (</a:t>
            </a:r>
            <a:r>
              <a:rPr lang="lt-LT" sz="2200" dirty="0" err="1" smtClean="0"/>
              <a:t>Tady</a:t>
            </a:r>
            <a:r>
              <a:rPr lang="lt-LT" sz="2200" dirty="0" smtClean="0"/>
              <a:t> je </a:t>
            </a:r>
            <a:r>
              <a:rPr lang="lt-LT" sz="2200" dirty="0" err="1" smtClean="0"/>
              <a:t>pokladna</a:t>
            </a:r>
            <a:r>
              <a:rPr lang="lt-LT" sz="2200" dirty="0" smtClean="0"/>
              <a:t>.)</a:t>
            </a:r>
          </a:p>
          <a:p>
            <a:r>
              <a:rPr lang="lt-LT" sz="2200" i="1" dirty="0" smtClean="0"/>
              <a:t>Čia kasa. → Čia </a:t>
            </a:r>
            <a:r>
              <a:rPr lang="lt-LT" sz="2200" i="1" dirty="0" err="1" smtClean="0"/>
              <a:t>kãsa</a:t>
            </a:r>
            <a:r>
              <a:rPr lang="lt-LT" sz="2200" i="1" dirty="0" smtClean="0"/>
              <a:t>.</a:t>
            </a:r>
            <a:r>
              <a:rPr lang="lt-LT" sz="2200" dirty="0" smtClean="0"/>
              <a:t> (</a:t>
            </a:r>
            <a:r>
              <a:rPr lang="lt-LT" sz="2200" dirty="0" err="1" smtClean="0"/>
              <a:t>Tady</a:t>
            </a:r>
            <a:r>
              <a:rPr lang="lt-LT" sz="2200" dirty="0" smtClean="0"/>
              <a:t> </a:t>
            </a:r>
            <a:r>
              <a:rPr lang="lt-LT" sz="2200" dirty="0" err="1" smtClean="0"/>
              <a:t>se</a:t>
            </a:r>
            <a:r>
              <a:rPr lang="lt-LT" sz="2200" dirty="0" smtClean="0"/>
              <a:t> </a:t>
            </a:r>
            <a:r>
              <a:rPr lang="cs-CZ" sz="2200" dirty="0" smtClean="0"/>
              <a:t>kope</a:t>
            </a:r>
            <a:r>
              <a:rPr lang="lt-LT" sz="2200" dirty="0" smtClean="0"/>
              <a:t>.)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623481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56068" y="618186"/>
            <a:ext cx="1058643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u="sng" dirty="0" err="1" smtClean="0"/>
              <a:t>Prozodie</a:t>
            </a:r>
            <a:r>
              <a:rPr lang="cs-CZ" sz="2200" u="sng" dirty="0" smtClean="0"/>
              <a:t> </a:t>
            </a:r>
            <a:r>
              <a:rPr lang="cs-CZ" sz="2200" u="sng" dirty="0"/>
              <a:t>litevštiny</a:t>
            </a:r>
            <a:endParaRPr lang="cs-CZ" sz="2200" u="sng" dirty="0" smtClean="0"/>
          </a:p>
          <a:p>
            <a:pPr algn="ctr"/>
            <a:r>
              <a:rPr lang="cs-CZ" sz="2200" dirty="0" smtClean="0"/>
              <a:t>Odborné písemné zachycení</a:t>
            </a:r>
          </a:p>
          <a:p>
            <a:endParaRPr lang="cs-CZ" sz="2200" dirty="0"/>
          </a:p>
          <a:p>
            <a:r>
              <a:rPr lang="cs-CZ" sz="2200" dirty="0" smtClean="0"/>
              <a:t>Litevština používá tyto prozodické grafémy:</a:t>
            </a:r>
          </a:p>
          <a:p>
            <a:r>
              <a:rPr lang="cs-CZ" sz="6000" dirty="0" smtClean="0"/>
              <a:t> ˋ </a:t>
            </a:r>
            <a:r>
              <a:rPr lang="cs-CZ" sz="2200" dirty="0" smtClean="0"/>
              <a:t>gravis: označuje krátkou přízvučnou slabiku (ta má pouze přízvuk, intonaci nemá)</a:t>
            </a:r>
          </a:p>
          <a:p>
            <a:r>
              <a:rPr lang="cs-CZ" sz="2200" b="1" dirty="0"/>
              <a:t>	</a:t>
            </a:r>
            <a:r>
              <a:rPr lang="cs-CZ" sz="2200" b="1" dirty="0" err="1" smtClean="0"/>
              <a:t>kavà</a:t>
            </a:r>
            <a:r>
              <a:rPr lang="cs-CZ" sz="2200" b="1" dirty="0" smtClean="0"/>
              <a:t> </a:t>
            </a:r>
            <a:r>
              <a:rPr lang="cs-CZ" sz="2200" dirty="0" smtClean="0"/>
              <a:t>(káva)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kìškis</a:t>
            </a:r>
            <a:r>
              <a:rPr lang="cs-CZ" sz="2200" b="1" dirty="0" smtClean="0"/>
              <a:t> </a:t>
            </a:r>
            <a:r>
              <a:rPr lang="cs-CZ" sz="2200" dirty="0" smtClean="0"/>
              <a:t>(zajíc)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gražùs</a:t>
            </a:r>
            <a:r>
              <a:rPr lang="cs-CZ" sz="2200" b="1" dirty="0" smtClean="0"/>
              <a:t> </a:t>
            </a:r>
            <a:r>
              <a:rPr lang="cs-CZ" sz="2200" dirty="0" smtClean="0"/>
              <a:t>(hezký)</a:t>
            </a:r>
          </a:p>
          <a:p>
            <a:endParaRPr lang="cs-CZ" sz="2200" dirty="0" smtClean="0"/>
          </a:p>
          <a:p>
            <a:r>
              <a:rPr lang="cs-CZ" sz="6000" dirty="0" smtClean="0"/>
              <a:t>ˊ </a:t>
            </a:r>
            <a:r>
              <a:rPr lang="cs-CZ" sz="2200" dirty="0" smtClean="0"/>
              <a:t>akut: označuje dlouhou přízvučnou slabiku s </a:t>
            </a:r>
            <a:r>
              <a:rPr lang="cs-CZ" sz="2200" u="sng" dirty="0" smtClean="0"/>
              <a:t>klesavou </a:t>
            </a:r>
            <a:r>
              <a:rPr lang="cs-CZ" sz="2200" dirty="0" smtClean="0"/>
              <a:t>intonací</a:t>
            </a:r>
          </a:p>
          <a:p>
            <a:r>
              <a:rPr lang="lt-LT" sz="2200" dirty="0" smtClean="0"/>
              <a:t>	</a:t>
            </a:r>
            <a:r>
              <a:rPr lang="lt-LT" sz="2200" b="1" dirty="0" smtClean="0"/>
              <a:t>v</a:t>
            </a:r>
            <a:r>
              <a:rPr lang="cs-CZ" sz="2200" b="1" dirty="0" err="1" smtClean="0"/>
              <a:t>ýras</a:t>
            </a:r>
            <a:r>
              <a:rPr lang="cs-CZ" sz="2200" b="1" dirty="0" smtClean="0"/>
              <a:t> </a:t>
            </a:r>
            <a:r>
              <a:rPr lang="cs-CZ" sz="2200" dirty="0" smtClean="0"/>
              <a:t>(muž), </a:t>
            </a:r>
            <a:r>
              <a:rPr lang="cs-CZ" sz="2200" b="1" dirty="0" err="1" smtClean="0"/>
              <a:t>šáuti</a:t>
            </a:r>
            <a:r>
              <a:rPr lang="cs-CZ" sz="2200" b="1" dirty="0" smtClean="0"/>
              <a:t> </a:t>
            </a:r>
            <a:r>
              <a:rPr lang="cs-CZ" sz="2200" dirty="0" smtClean="0"/>
              <a:t>(střílet), </a:t>
            </a:r>
            <a:r>
              <a:rPr lang="cs-CZ" sz="2200" b="1" dirty="0" err="1" smtClean="0"/>
              <a:t>béržas</a:t>
            </a:r>
            <a:r>
              <a:rPr lang="cs-CZ" sz="2200" b="1" dirty="0" smtClean="0"/>
              <a:t> </a:t>
            </a:r>
            <a:r>
              <a:rPr lang="cs-CZ" sz="2200" dirty="0" smtClean="0"/>
              <a:t>(bříza</a:t>
            </a:r>
            <a:r>
              <a:rPr lang="lt-LT" sz="2200" dirty="0" smtClean="0"/>
              <a:t>)</a:t>
            </a:r>
          </a:p>
          <a:p>
            <a:endParaRPr lang="lt-LT" sz="2200" dirty="0"/>
          </a:p>
          <a:p>
            <a:r>
              <a:rPr lang="lt-LT" sz="6000" dirty="0" smtClean="0"/>
              <a:t>˜</a:t>
            </a:r>
            <a:r>
              <a:rPr lang="cs-CZ" sz="2200" dirty="0" smtClean="0"/>
              <a:t> </a:t>
            </a:r>
            <a:r>
              <a:rPr lang="lt-LT" sz="2200" dirty="0" smtClean="0"/>
              <a:t> </a:t>
            </a:r>
            <a:r>
              <a:rPr lang="lt-LT" sz="2200" dirty="0" err="1" smtClean="0"/>
              <a:t>cirkumflex</a:t>
            </a:r>
            <a:r>
              <a:rPr lang="cs-CZ" sz="2200" dirty="0" smtClean="0"/>
              <a:t>: označuje dlouhou přízvučnou slabiku s</a:t>
            </a:r>
            <a:r>
              <a:rPr lang="lt-LT" sz="2200" dirty="0" smtClean="0"/>
              <a:t>e </a:t>
            </a:r>
            <a:r>
              <a:rPr lang="lt-LT" sz="2200" u="sng" dirty="0" err="1" smtClean="0"/>
              <a:t>stoupavou</a:t>
            </a:r>
            <a:r>
              <a:rPr lang="cs-CZ" sz="2200" dirty="0" smtClean="0"/>
              <a:t> intonací</a:t>
            </a:r>
            <a:endParaRPr lang="lt-LT" sz="2200" dirty="0" smtClean="0"/>
          </a:p>
          <a:p>
            <a:r>
              <a:rPr lang="lt-LT" sz="2200" dirty="0"/>
              <a:t>	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pir̃štas</a:t>
            </a:r>
            <a:r>
              <a:rPr lang="lt-LT" sz="2200" b="1" dirty="0" smtClean="0"/>
              <a:t> </a:t>
            </a:r>
            <a:r>
              <a:rPr lang="cs-CZ" sz="2200" dirty="0" smtClean="0"/>
              <a:t>(prst)</a:t>
            </a:r>
            <a:r>
              <a:rPr lang="lt-LT" sz="2200" dirty="0" smtClean="0"/>
              <a:t>, </a:t>
            </a:r>
            <a:r>
              <a:rPr lang="lt-LT" sz="2200" b="1" dirty="0" err="1" smtClean="0"/>
              <a:t>vaĩkas</a:t>
            </a:r>
            <a:r>
              <a:rPr lang="lt-LT" sz="2200" dirty="0" smtClean="0"/>
              <a:t> (</a:t>
            </a:r>
            <a:r>
              <a:rPr lang="cs-CZ" sz="2200" dirty="0" smtClean="0"/>
              <a:t>dítě), </a:t>
            </a:r>
            <a:r>
              <a:rPr lang="cs-CZ" sz="2200" b="1" dirty="0" err="1" smtClean="0"/>
              <a:t>vaik</a:t>
            </a:r>
            <a:r>
              <a:rPr lang="lt-LT" sz="2200" b="1" dirty="0" smtClean="0"/>
              <a:t>ų</a:t>
            </a:r>
            <a:r>
              <a:rPr lang="cs-CZ" sz="2200" b="1" dirty="0" smtClean="0"/>
              <a:t>̃</a:t>
            </a:r>
            <a:r>
              <a:rPr lang="lt-LT" sz="2200" b="1" dirty="0" smtClean="0"/>
              <a:t> </a:t>
            </a:r>
            <a:r>
              <a:rPr lang="lt-LT" sz="2200" dirty="0" smtClean="0"/>
              <a:t>(</a:t>
            </a:r>
            <a:r>
              <a:rPr lang="cs-CZ" sz="2200" dirty="0" smtClean="0"/>
              <a:t>děti, G.pl.)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8204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56068" y="566670"/>
            <a:ext cx="1058643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u="sng" dirty="0" err="1" smtClean="0"/>
              <a:t>Prozodie</a:t>
            </a:r>
            <a:r>
              <a:rPr lang="cs-CZ" sz="2200" u="sng" dirty="0" smtClean="0"/>
              <a:t> </a:t>
            </a:r>
            <a:r>
              <a:rPr lang="cs-CZ" sz="2200" u="sng" dirty="0"/>
              <a:t>litevštiny</a:t>
            </a:r>
            <a:endParaRPr lang="cs-CZ" sz="2200" u="sng" dirty="0" smtClean="0"/>
          </a:p>
          <a:p>
            <a:r>
              <a:rPr lang="cs-CZ" sz="2200" dirty="0" smtClean="0"/>
              <a:t>V </a:t>
            </a:r>
            <a:r>
              <a:rPr lang="cs-CZ" sz="2200" dirty="0" smtClean="0"/>
              <a:t>plném odborném zápisu (zpravidla v slovnících a gramatikách) se v litevštině uvádí nejen konkrétní poloha přízvuku a intonace dotyčného slova, ale také </a:t>
            </a:r>
            <a:r>
              <a:rPr lang="cs-CZ" sz="2200" dirty="0" smtClean="0"/>
              <a:t>jeho přízvukové paradigma. </a:t>
            </a:r>
            <a:r>
              <a:rPr lang="cs-CZ" sz="2200" dirty="0" smtClean="0"/>
              <a:t>Tato informace vypovídá o dynamice přízvuku daného slova při ohýbání: zda přízvuk zůstane stabilní či nikoli a pokud se jeho poloha bude měnit, pak podle jakého vzorce; </a:t>
            </a:r>
            <a:r>
              <a:rPr lang="cs-CZ" sz="2200" dirty="0" smtClean="0"/>
              <a:t>přízvukové paradigma </a:t>
            </a:r>
            <a:r>
              <a:rPr lang="cs-CZ" sz="2200" dirty="0" smtClean="0"/>
              <a:t>také </a:t>
            </a:r>
            <a:r>
              <a:rPr lang="cs-CZ" sz="2200" dirty="0" smtClean="0"/>
              <a:t>vypovídá o intonaci </a:t>
            </a:r>
            <a:r>
              <a:rPr lang="cs-CZ" sz="2200" dirty="0" smtClean="0"/>
              <a:t>tzv. penultimy (předposlední slabiky ve slově).</a:t>
            </a:r>
            <a:r>
              <a:rPr lang="cs-CZ" sz="2200" dirty="0"/>
              <a:t> </a:t>
            </a:r>
            <a:r>
              <a:rPr lang="cs-CZ" sz="2200" dirty="0" smtClean="0"/>
              <a:t>Přízvuková </a:t>
            </a:r>
            <a:r>
              <a:rPr lang="cs-CZ" sz="2200" dirty="0" smtClean="0"/>
              <a:t>paradigmata (lit. </a:t>
            </a:r>
            <a:r>
              <a:rPr lang="lt-LT" sz="2200" i="1" dirty="0" smtClean="0"/>
              <a:t>kirčiuotė</a:t>
            </a:r>
            <a:r>
              <a:rPr lang="lt-LT" sz="2200" dirty="0" smtClean="0"/>
              <a:t>) </a:t>
            </a:r>
            <a:r>
              <a:rPr lang="lt-LT" sz="2200" dirty="0" err="1" smtClean="0"/>
              <a:t>jsou</a:t>
            </a:r>
            <a:r>
              <a:rPr lang="lt-LT" sz="2200" dirty="0" smtClean="0"/>
              <a:t> </a:t>
            </a:r>
            <a:r>
              <a:rPr lang="cs-CZ" sz="2200" dirty="0" smtClean="0"/>
              <a:t>čtyři a vyznačí se číslem v závorkách: (1), (2), (3), (4).</a:t>
            </a:r>
            <a:endParaRPr lang="cs-CZ" sz="2200" dirty="0" smtClean="0"/>
          </a:p>
          <a:p>
            <a:endParaRPr lang="cs-CZ" sz="2200" dirty="0" smtClean="0"/>
          </a:p>
          <a:p>
            <a:r>
              <a:rPr lang="cs-CZ" sz="2200" dirty="0" smtClean="0"/>
              <a:t>(1) Přízvuk ani intonace se nemění</a:t>
            </a:r>
            <a:r>
              <a:rPr lang="lt-LT" sz="2200" dirty="0" smtClean="0"/>
              <a:t> </a:t>
            </a:r>
            <a:r>
              <a:rPr lang="cs-CZ" sz="2200" dirty="0" smtClean="0"/>
              <a:t>+ penultima má vždy klesavou intonaci (akut): </a:t>
            </a:r>
            <a:endParaRPr lang="lt-LT" sz="2200" dirty="0" smtClean="0"/>
          </a:p>
          <a:p>
            <a:r>
              <a:rPr lang="cs-CZ" sz="2200" b="1" dirty="0" err="1" smtClean="0"/>
              <a:t>výras</a:t>
            </a:r>
            <a:r>
              <a:rPr lang="cs-CZ" sz="2200" b="1" dirty="0" smtClean="0"/>
              <a:t> (1)  </a:t>
            </a:r>
            <a:r>
              <a:rPr lang="cs-CZ" sz="2200" dirty="0" smtClean="0"/>
              <a:t>- muž</a:t>
            </a:r>
          </a:p>
          <a:p>
            <a:r>
              <a:rPr lang="lt-LT" sz="2200" b="1" dirty="0" smtClean="0"/>
              <a:t>v</a:t>
            </a:r>
            <a:r>
              <a:rPr lang="cs-CZ" sz="2200" b="1" dirty="0" err="1" smtClean="0"/>
              <a:t>ýras</a:t>
            </a:r>
            <a:r>
              <a:rPr lang="cs-CZ" sz="2200" b="1" dirty="0"/>
              <a:t>,</a:t>
            </a:r>
            <a:r>
              <a:rPr lang="cs-CZ" sz="2200" dirty="0" smtClean="0"/>
              <a:t> </a:t>
            </a:r>
            <a:r>
              <a:rPr lang="lt-LT" sz="2200" b="1" dirty="0" smtClean="0"/>
              <a:t>v</a:t>
            </a:r>
            <a:r>
              <a:rPr lang="cs-CZ" sz="2200" b="1" dirty="0" err="1" smtClean="0"/>
              <a:t>ýro</a:t>
            </a:r>
            <a:r>
              <a:rPr lang="cs-CZ" sz="2200" b="1" dirty="0" smtClean="0"/>
              <a:t>, </a:t>
            </a:r>
            <a:r>
              <a:rPr lang="lt-LT" sz="2200" b="1" dirty="0" smtClean="0"/>
              <a:t>v</a:t>
            </a:r>
            <a:r>
              <a:rPr lang="cs-CZ" sz="2200" b="1" dirty="0" err="1" smtClean="0"/>
              <a:t>ýrui</a:t>
            </a:r>
            <a:r>
              <a:rPr lang="cs-CZ" sz="2200" b="1" dirty="0" smtClean="0"/>
              <a:t>, </a:t>
            </a:r>
            <a:r>
              <a:rPr lang="lt-LT" sz="2200" b="1" dirty="0" smtClean="0"/>
              <a:t>v</a:t>
            </a:r>
            <a:r>
              <a:rPr lang="cs-CZ" sz="2200" b="1" dirty="0" err="1" smtClean="0"/>
              <a:t>ýr</a:t>
            </a:r>
            <a:r>
              <a:rPr lang="lt-LT" sz="2200" b="1" dirty="0" smtClean="0"/>
              <a:t>ą, v</a:t>
            </a:r>
            <a:r>
              <a:rPr lang="cs-CZ" sz="2200" b="1" dirty="0" err="1" smtClean="0"/>
              <a:t>ýr</a:t>
            </a:r>
            <a:r>
              <a:rPr lang="lt-LT" sz="2200" b="1" dirty="0" smtClean="0"/>
              <a:t>u, v</a:t>
            </a:r>
            <a:r>
              <a:rPr lang="cs-CZ" sz="2200" b="1" dirty="0" err="1" smtClean="0"/>
              <a:t>ýr</a:t>
            </a:r>
            <a:r>
              <a:rPr lang="lt-LT" sz="2200" b="1" dirty="0" smtClean="0"/>
              <a:t>e, v</a:t>
            </a:r>
            <a:r>
              <a:rPr lang="cs-CZ" sz="2200" b="1" dirty="0" err="1" smtClean="0"/>
              <a:t>ýr</a:t>
            </a:r>
            <a:r>
              <a:rPr lang="lt-LT" sz="2200" b="1" dirty="0" smtClean="0"/>
              <a:t>e </a:t>
            </a:r>
            <a:r>
              <a:rPr lang="lt-LT" sz="2200" dirty="0" smtClean="0"/>
              <a:t>(etc.)</a:t>
            </a:r>
          </a:p>
          <a:p>
            <a:endParaRPr lang="cs-CZ" sz="2200" dirty="0" smtClean="0"/>
          </a:p>
          <a:p>
            <a:r>
              <a:rPr lang="lt-LT" sz="2200" dirty="0" smtClean="0"/>
              <a:t>(</a:t>
            </a:r>
            <a:r>
              <a:rPr lang="cs-CZ" sz="2200" dirty="0" smtClean="0"/>
              <a:t>2) Přízvuk </a:t>
            </a:r>
            <a:r>
              <a:rPr lang="cs-CZ" sz="2200" dirty="0" smtClean="0"/>
              <a:t>svou polohu při skloňování mění </a:t>
            </a:r>
            <a:r>
              <a:rPr lang="cs-CZ" sz="2200" dirty="0" smtClean="0"/>
              <a:t>+ penultima má vždy stoupavou intonaci (cirkumflex) nebo je krátká, tzn. bez intonace (gravis):</a:t>
            </a:r>
            <a:endParaRPr lang="lt-LT" sz="2200" dirty="0" smtClean="0"/>
          </a:p>
          <a:p>
            <a:r>
              <a:rPr lang="cs-CZ" sz="2200" b="1" dirty="0" err="1" smtClean="0"/>
              <a:t>pir̃štas</a:t>
            </a:r>
            <a:r>
              <a:rPr lang="cs-CZ" sz="2200" b="1" dirty="0" smtClean="0"/>
              <a:t> (2) </a:t>
            </a:r>
            <a:r>
              <a:rPr lang="cs-CZ" sz="2200" dirty="0" smtClean="0"/>
              <a:t>- prst</a:t>
            </a:r>
            <a:endParaRPr lang="cs-CZ" sz="2200" dirty="0"/>
          </a:p>
          <a:p>
            <a:r>
              <a:rPr lang="cs-CZ" sz="2200" b="1" dirty="0" err="1" smtClean="0"/>
              <a:t>pir̃štas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pir̃što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pir̃štui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pir̃št</a:t>
            </a:r>
            <a:r>
              <a:rPr lang="lt-LT" sz="2200" b="1" dirty="0" smtClean="0"/>
              <a:t>ą, </a:t>
            </a:r>
            <a:r>
              <a:rPr lang="cs-CZ" sz="2200" b="1" dirty="0" err="1" smtClean="0"/>
              <a:t>piršt</a:t>
            </a:r>
            <a:r>
              <a:rPr lang="lt-LT" sz="2200" b="1" dirty="0" smtClean="0"/>
              <a:t>ù,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piršt</a:t>
            </a:r>
            <a:r>
              <a:rPr lang="lt-LT" sz="2200" b="1" dirty="0" smtClean="0"/>
              <a:t>è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pir̃šte</a:t>
            </a:r>
            <a:endParaRPr lang="cs-CZ" sz="2200" b="1" dirty="0" smtClean="0"/>
          </a:p>
          <a:p>
            <a:r>
              <a:rPr lang="lt-LT" sz="2200" b="1" dirty="0" smtClean="0"/>
              <a:t> 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441329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56068" y="618186"/>
            <a:ext cx="10586433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u="sng" dirty="0" err="1" smtClean="0"/>
              <a:t>Prozodie</a:t>
            </a:r>
            <a:r>
              <a:rPr lang="cs-CZ" sz="2200" u="sng" dirty="0" smtClean="0"/>
              <a:t> </a:t>
            </a:r>
            <a:r>
              <a:rPr lang="cs-CZ" sz="2200" u="sng" dirty="0"/>
              <a:t>litevštiny</a:t>
            </a:r>
            <a:endParaRPr lang="cs-CZ" sz="2200" u="sng" dirty="0" smtClean="0"/>
          </a:p>
          <a:p>
            <a:pPr algn="ctr"/>
            <a:endParaRPr lang="cs-CZ" sz="2200" dirty="0" smtClean="0"/>
          </a:p>
          <a:p>
            <a:r>
              <a:rPr lang="cs-CZ" sz="2200" dirty="0" smtClean="0"/>
              <a:t>(3)</a:t>
            </a:r>
            <a:r>
              <a:rPr lang="cs-CZ" sz="2200" b="1" dirty="0" smtClean="0"/>
              <a:t> </a:t>
            </a:r>
            <a:r>
              <a:rPr lang="cs-CZ" sz="2200" dirty="0"/>
              <a:t>Přízvuk svou polohu při skloňování mění </a:t>
            </a:r>
            <a:r>
              <a:rPr lang="cs-CZ" sz="2200" dirty="0" smtClean="0"/>
              <a:t>+ penultima má vždy klesavou intonaci (akut)</a:t>
            </a:r>
            <a:r>
              <a:rPr lang="lt-LT" sz="2200" dirty="0" smtClean="0"/>
              <a:t>: </a:t>
            </a:r>
            <a:r>
              <a:rPr lang="lt-LT" sz="2200" b="1" dirty="0" smtClean="0"/>
              <a:t>l</a:t>
            </a:r>
            <a:r>
              <a:rPr lang="cs-CZ" sz="2200" b="1" dirty="0" smtClean="0"/>
              <a:t>á</a:t>
            </a:r>
            <a:r>
              <a:rPr lang="lt-LT" sz="2200" b="1" dirty="0" err="1" smtClean="0"/>
              <a:t>ngas</a:t>
            </a:r>
            <a:r>
              <a:rPr lang="lt-LT" sz="2200" b="1" dirty="0" smtClean="0"/>
              <a:t> </a:t>
            </a:r>
            <a:r>
              <a:rPr lang="cs-CZ" sz="2200" b="1" dirty="0" smtClean="0"/>
              <a:t>(3)   - </a:t>
            </a:r>
            <a:r>
              <a:rPr lang="lt-LT" sz="2200" dirty="0" err="1" smtClean="0"/>
              <a:t>okno</a:t>
            </a:r>
            <a:r>
              <a:rPr lang="cs-CZ" sz="2200" dirty="0" smtClean="0"/>
              <a:t>:</a:t>
            </a:r>
          </a:p>
          <a:p>
            <a:r>
              <a:rPr lang="lt-LT" sz="2200" b="1" dirty="0" smtClean="0"/>
              <a:t>l</a:t>
            </a:r>
            <a:r>
              <a:rPr lang="cs-CZ" sz="2200" b="1" dirty="0" smtClean="0"/>
              <a:t>á</a:t>
            </a:r>
            <a:r>
              <a:rPr lang="lt-LT" sz="2200" b="1" dirty="0" err="1" smtClean="0"/>
              <a:t>ngas</a:t>
            </a:r>
            <a:r>
              <a:rPr lang="lt-LT" sz="2200" b="1" dirty="0" smtClean="0"/>
              <a:t>, l</a:t>
            </a:r>
            <a:r>
              <a:rPr lang="cs-CZ" sz="2200" b="1" dirty="0" smtClean="0"/>
              <a:t>á</a:t>
            </a:r>
            <a:r>
              <a:rPr lang="lt-LT" sz="2200" b="1" dirty="0" err="1" smtClean="0"/>
              <a:t>ngo</a:t>
            </a:r>
            <a:r>
              <a:rPr lang="lt-LT" sz="2200" b="1" dirty="0" smtClean="0"/>
              <a:t>, l</a:t>
            </a:r>
            <a:r>
              <a:rPr lang="cs-CZ" sz="2200" b="1" dirty="0" smtClean="0"/>
              <a:t>á</a:t>
            </a:r>
            <a:r>
              <a:rPr lang="lt-LT" sz="2200" b="1" dirty="0" err="1" smtClean="0"/>
              <a:t>ngui</a:t>
            </a:r>
            <a:r>
              <a:rPr lang="lt-LT" sz="2200" b="1" dirty="0" smtClean="0"/>
              <a:t>, l</a:t>
            </a:r>
            <a:r>
              <a:rPr lang="cs-CZ" sz="2200" b="1" dirty="0" smtClean="0"/>
              <a:t>á</a:t>
            </a:r>
            <a:r>
              <a:rPr lang="lt-LT" sz="2200" b="1" dirty="0" err="1" smtClean="0"/>
              <a:t>ngą</a:t>
            </a:r>
            <a:r>
              <a:rPr lang="lt-LT" sz="2200" b="1" dirty="0" smtClean="0"/>
              <a:t>, l</a:t>
            </a:r>
            <a:r>
              <a:rPr lang="cs-CZ" sz="2200" b="1" dirty="0" smtClean="0"/>
              <a:t>á</a:t>
            </a:r>
            <a:r>
              <a:rPr lang="lt-LT" sz="2200" b="1" dirty="0" err="1" smtClean="0"/>
              <a:t>ngu</a:t>
            </a:r>
            <a:r>
              <a:rPr lang="lt-LT" sz="2200" b="1" dirty="0" smtClean="0"/>
              <a:t>, </a:t>
            </a:r>
            <a:r>
              <a:rPr lang="lt-LT" sz="2200" b="1" dirty="0" err="1" smtClean="0"/>
              <a:t>langè</a:t>
            </a:r>
            <a:r>
              <a:rPr lang="lt-LT" sz="2200" b="1" dirty="0" smtClean="0"/>
              <a:t>, l</a:t>
            </a:r>
            <a:r>
              <a:rPr lang="cs-CZ" sz="2200" b="1" dirty="0" smtClean="0"/>
              <a:t>á</a:t>
            </a:r>
            <a:r>
              <a:rPr lang="lt-LT" sz="2200" b="1" dirty="0" err="1" smtClean="0"/>
              <a:t>nge</a:t>
            </a:r>
            <a:endParaRPr lang="lt-LT" sz="2200" b="1" dirty="0" smtClean="0"/>
          </a:p>
          <a:p>
            <a:r>
              <a:rPr lang="lt-LT" sz="2200" b="1" dirty="0" smtClean="0"/>
              <a:t>langaĩ, langų̃, </a:t>
            </a:r>
            <a:r>
              <a:rPr lang="cs-CZ" sz="2200" b="1" dirty="0" err="1" smtClean="0"/>
              <a:t>langáms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lángus</a:t>
            </a:r>
            <a:r>
              <a:rPr lang="cs-CZ" sz="2200" b="1" dirty="0" smtClean="0"/>
              <a:t>, </a:t>
            </a:r>
            <a:r>
              <a:rPr lang="lt-LT" sz="2200" b="1" dirty="0" smtClean="0"/>
              <a:t>langaĩ</a:t>
            </a:r>
            <a:r>
              <a:rPr lang="cs-CZ" sz="2200" b="1" dirty="0" smtClean="0"/>
              <a:t>s, </a:t>
            </a:r>
            <a:r>
              <a:rPr lang="lt-LT" sz="2200" b="1" dirty="0" err="1" smtClean="0"/>
              <a:t>lang</a:t>
            </a:r>
            <a:r>
              <a:rPr lang="cs-CZ" sz="2200" b="1" dirty="0" err="1" smtClean="0"/>
              <a:t>uosè</a:t>
            </a:r>
            <a:r>
              <a:rPr lang="cs-CZ" sz="2200" b="1" dirty="0" smtClean="0"/>
              <a:t>, </a:t>
            </a:r>
            <a:r>
              <a:rPr lang="lt-LT" sz="2200" b="1" dirty="0" smtClean="0"/>
              <a:t>langaĩ</a:t>
            </a:r>
            <a:endParaRPr lang="cs-CZ" sz="2200" b="1" dirty="0" smtClean="0"/>
          </a:p>
          <a:p>
            <a:r>
              <a:rPr lang="lt-LT" sz="2200" dirty="0" smtClean="0"/>
              <a:t>P</a:t>
            </a:r>
            <a:r>
              <a:rPr lang="cs-CZ" sz="2200" dirty="0" err="1" smtClean="0"/>
              <a:t>okud</a:t>
            </a:r>
            <a:r>
              <a:rPr lang="cs-CZ" sz="2200" dirty="0" smtClean="0"/>
              <a:t> </a:t>
            </a:r>
            <a:r>
              <a:rPr lang="cs-CZ" sz="2200" dirty="0"/>
              <a:t>přízvuk je na třetí (nebo </a:t>
            </a:r>
            <a:r>
              <a:rPr lang="cs-CZ" sz="2200" dirty="0" smtClean="0"/>
              <a:t>další) </a:t>
            </a:r>
            <a:r>
              <a:rPr lang="cs-CZ" sz="2200" dirty="0"/>
              <a:t>slabice od konce, může mít </a:t>
            </a:r>
            <a:r>
              <a:rPr lang="cs-CZ" sz="2200" dirty="0" smtClean="0"/>
              <a:t>jak akut, tak cirkumflex, to </a:t>
            </a:r>
            <a:r>
              <a:rPr lang="cs-CZ" sz="2200" dirty="0"/>
              <a:t>se </a:t>
            </a:r>
            <a:r>
              <a:rPr lang="cs-CZ" sz="2200" dirty="0" smtClean="0"/>
              <a:t>dodatečně vyznačí horním indexem. Plný systém symbolů pro </a:t>
            </a:r>
            <a:r>
              <a:rPr lang="cs-CZ" sz="2200" dirty="0" smtClean="0"/>
              <a:t>třetí </a:t>
            </a:r>
            <a:r>
              <a:rPr lang="cs-CZ" sz="2200" dirty="0" smtClean="0"/>
              <a:t>přízvukové paradigma vypadá tedy takto:</a:t>
            </a:r>
          </a:p>
          <a:p>
            <a:r>
              <a:rPr lang="cs-CZ" sz="2200" b="1" dirty="0" smtClean="0"/>
              <a:t>(3) – </a:t>
            </a:r>
            <a:r>
              <a:rPr lang="cs-CZ" sz="2200" dirty="0"/>
              <a:t>přízvuk padne na </a:t>
            </a:r>
            <a:r>
              <a:rPr lang="cs-CZ" sz="2200" dirty="0" smtClean="0"/>
              <a:t>penultimu a </a:t>
            </a:r>
            <a:r>
              <a:rPr lang="cs-CZ" sz="2200" dirty="0"/>
              <a:t>bude mít akut </a:t>
            </a:r>
            <a:r>
              <a:rPr lang="cs-CZ" sz="2200" b="1" dirty="0" err="1" smtClean="0"/>
              <a:t>lángas</a:t>
            </a:r>
            <a:r>
              <a:rPr lang="cs-CZ" sz="2200" b="1" dirty="0" smtClean="0"/>
              <a:t> (3) – </a:t>
            </a:r>
            <a:r>
              <a:rPr lang="cs-CZ" sz="2200" b="1" dirty="0" err="1" smtClean="0"/>
              <a:t>langai</a:t>
            </a:r>
            <a:r>
              <a:rPr lang="cs-CZ" sz="2200" b="1" dirty="0" smtClean="0"/>
              <a:t>̃</a:t>
            </a:r>
            <a:r>
              <a:rPr lang="cs-CZ" sz="2200" dirty="0" smtClean="0"/>
              <a:t> (okno)</a:t>
            </a:r>
            <a:endParaRPr lang="cs-CZ" sz="2200" b="1" dirty="0" smtClean="0"/>
          </a:p>
          <a:p>
            <a:r>
              <a:rPr lang="cs-CZ" sz="2200" b="1" dirty="0" smtClean="0"/>
              <a:t>(</a:t>
            </a:r>
            <a:r>
              <a:rPr lang="cs-CZ" sz="2200" b="1" dirty="0" err="1" smtClean="0"/>
              <a:t>3</a:t>
            </a:r>
            <a:r>
              <a:rPr lang="cs-CZ" sz="2200" b="1" baseline="30000" dirty="0" err="1" smtClean="0"/>
              <a:t>a</a:t>
            </a:r>
            <a:r>
              <a:rPr lang="cs-CZ" sz="2200" b="1" dirty="0" smtClean="0"/>
              <a:t>) – </a:t>
            </a:r>
            <a:r>
              <a:rPr lang="cs-CZ" sz="2200" dirty="0" smtClean="0"/>
              <a:t>přízvuk padne na </a:t>
            </a:r>
            <a:r>
              <a:rPr lang="cs-CZ" sz="2200" u="sng" dirty="0" smtClean="0"/>
              <a:t>třetí </a:t>
            </a:r>
            <a:r>
              <a:rPr lang="cs-CZ" sz="2200" dirty="0" smtClean="0"/>
              <a:t>slabiku od konce a bude mít </a:t>
            </a:r>
            <a:r>
              <a:rPr lang="cs-CZ" sz="2200" u="sng" dirty="0" smtClean="0"/>
              <a:t>akut</a:t>
            </a:r>
            <a:r>
              <a:rPr lang="cs-CZ" sz="2200" dirty="0" smtClean="0"/>
              <a:t> </a:t>
            </a:r>
            <a:r>
              <a:rPr lang="lt-LT" sz="2200" b="1" dirty="0" err="1" smtClean="0"/>
              <a:t>ą́žuolas</a:t>
            </a:r>
            <a:r>
              <a:rPr lang="cs-CZ" sz="2200" b="1" dirty="0" smtClean="0"/>
              <a:t> (</a:t>
            </a:r>
            <a:r>
              <a:rPr lang="cs-CZ" sz="2200" b="1" dirty="0" err="1" smtClean="0"/>
              <a:t>3</a:t>
            </a:r>
            <a:r>
              <a:rPr lang="cs-CZ" sz="2200" b="1" baseline="30000" dirty="0" err="1" smtClean="0"/>
              <a:t>a</a:t>
            </a:r>
            <a:r>
              <a:rPr lang="cs-CZ" sz="2200" b="1" dirty="0" smtClean="0"/>
              <a:t>) </a:t>
            </a:r>
            <a:r>
              <a:rPr lang="cs-CZ" sz="2200" dirty="0" smtClean="0"/>
              <a:t>– </a:t>
            </a:r>
            <a:r>
              <a:rPr lang="lt-LT" sz="2200" b="1" dirty="0" err="1" smtClean="0"/>
              <a:t>ąžuo</a:t>
            </a:r>
            <a:r>
              <a:rPr lang="cs-CZ" sz="2200" b="1" dirty="0" err="1" smtClean="0"/>
              <a:t>láms</a:t>
            </a:r>
            <a:r>
              <a:rPr lang="lt-LT" sz="2200" dirty="0" smtClean="0"/>
              <a:t> </a:t>
            </a:r>
            <a:r>
              <a:rPr lang="cs-CZ" sz="2200" dirty="0" smtClean="0"/>
              <a:t>(</a:t>
            </a:r>
            <a:r>
              <a:rPr lang="lt-LT" sz="2200" dirty="0" err="1" smtClean="0"/>
              <a:t>dub</a:t>
            </a:r>
            <a:r>
              <a:rPr lang="cs-CZ" sz="2200" dirty="0" smtClean="0"/>
              <a:t>)</a:t>
            </a:r>
          </a:p>
          <a:p>
            <a:r>
              <a:rPr lang="cs-CZ" sz="2200" b="1" dirty="0"/>
              <a:t>(</a:t>
            </a:r>
            <a:r>
              <a:rPr lang="cs-CZ" sz="2200" b="1" dirty="0" err="1" smtClean="0"/>
              <a:t>3</a:t>
            </a:r>
            <a:r>
              <a:rPr lang="cs-CZ" sz="2200" b="1" baseline="30000" dirty="0" err="1" smtClean="0"/>
              <a:t>b</a:t>
            </a:r>
            <a:r>
              <a:rPr lang="cs-CZ" sz="2200" b="1" dirty="0" smtClean="0"/>
              <a:t>) </a:t>
            </a:r>
            <a:r>
              <a:rPr lang="cs-CZ" sz="2200" b="1" dirty="0"/>
              <a:t>– </a:t>
            </a:r>
            <a:r>
              <a:rPr lang="cs-CZ" sz="2200" dirty="0"/>
              <a:t>přízvuk padne na </a:t>
            </a:r>
            <a:r>
              <a:rPr lang="cs-CZ" sz="2200" u="sng" dirty="0"/>
              <a:t>třetí </a:t>
            </a:r>
            <a:r>
              <a:rPr lang="cs-CZ" sz="2200" dirty="0"/>
              <a:t>slabiku od konce a bude mít </a:t>
            </a:r>
            <a:r>
              <a:rPr lang="cs-CZ" sz="2200" u="sng" dirty="0" smtClean="0"/>
              <a:t>cirkumflex nebo </a:t>
            </a:r>
            <a:r>
              <a:rPr lang="cs-CZ" sz="2200" u="sng" dirty="0" smtClean="0"/>
              <a:t>gravis</a:t>
            </a:r>
          </a:p>
          <a:p>
            <a:r>
              <a:rPr lang="cs-CZ" sz="2200" b="1" dirty="0" smtClean="0"/>
              <a:t>          </a:t>
            </a:r>
            <a:r>
              <a:rPr lang="cs-CZ" sz="2200" b="1" dirty="0" err="1" smtClean="0"/>
              <a:t>pamarỹs</a:t>
            </a:r>
            <a:r>
              <a:rPr lang="cs-CZ" sz="2200" b="1" dirty="0" smtClean="0"/>
              <a:t> </a:t>
            </a:r>
            <a:r>
              <a:rPr lang="cs-CZ" sz="2200" b="1" dirty="0"/>
              <a:t>(</a:t>
            </a:r>
            <a:r>
              <a:rPr lang="cs-CZ" sz="2200" b="1" dirty="0" err="1" smtClean="0"/>
              <a:t>3</a:t>
            </a:r>
            <a:r>
              <a:rPr lang="cs-CZ" sz="2200" b="1" baseline="30000" dirty="0" err="1" smtClean="0"/>
              <a:t>b</a:t>
            </a:r>
            <a:r>
              <a:rPr lang="cs-CZ" sz="2200" b="1" dirty="0" smtClean="0"/>
              <a:t>) </a:t>
            </a:r>
            <a:r>
              <a:rPr lang="cs-CZ" sz="2200" dirty="0"/>
              <a:t>– </a:t>
            </a:r>
            <a:r>
              <a:rPr lang="cs-CZ" sz="2200" b="1" dirty="0" err="1" smtClean="0"/>
              <a:t>pãmar</a:t>
            </a:r>
            <a:r>
              <a:rPr lang="lt-LT" sz="2200" b="1" dirty="0" smtClean="0"/>
              <a:t>į </a:t>
            </a:r>
            <a:r>
              <a:rPr lang="cs-CZ" sz="2200" dirty="0" smtClean="0"/>
              <a:t>(mořské pobřeží)</a:t>
            </a:r>
          </a:p>
          <a:p>
            <a:r>
              <a:rPr lang="cs-CZ" sz="2200" b="1" dirty="0"/>
              <a:t>(</a:t>
            </a:r>
            <a:r>
              <a:rPr lang="cs-CZ" sz="2200" b="1" dirty="0" err="1" smtClean="0"/>
              <a:t>3</a:t>
            </a:r>
            <a:r>
              <a:rPr lang="cs-CZ" sz="2200" b="1" baseline="30000" dirty="0" err="1" smtClean="0"/>
              <a:t>4a</a:t>
            </a:r>
            <a:r>
              <a:rPr lang="cs-CZ" sz="2200" b="1" dirty="0" smtClean="0"/>
              <a:t>) </a:t>
            </a:r>
            <a:r>
              <a:rPr lang="cs-CZ" sz="2200" b="1" dirty="0"/>
              <a:t>– </a:t>
            </a:r>
            <a:r>
              <a:rPr lang="cs-CZ" sz="2200" dirty="0"/>
              <a:t>přízvuk padne na čtvrtou slabiku od konce a bude mít </a:t>
            </a:r>
            <a:r>
              <a:rPr lang="cs-CZ" sz="2200" dirty="0" smtClean="0"/>
              <a:t>akut </a:t>
            </a:r>
            <a:r>
              <a:rPr lang="cs-CZ" sz="2200" b="1" dirty="0" err="1" smtClean="0"/>
              <a:t>auksakalỹs</a:t>
            </a:r>
            <a:r>
              <a:rPr lang="cs-CZ" sz="2200" b="1" dirty="0" smtClean="0"/>
              <a:t> </a:t>
            </a:r>
            <a:r>
              <a:rPr lang="cs-CZ" sz="2200" b="1" dirty="0"/>
              <a:t>(</a:t>
            </a:r>
            <a:r>
              <a:rPr lang="cs-CZ" sz="2200" b="1" dirty="0" err="1" smtClean="0"/>
              <a:t>3</a:t>
            </a:r>
            <a:r>
              <a:rPr lang="cs-CZ" sz="2200" b="1" baseline="30000" dirty="0" err="1" smtClean="0"/>
              <a:t>4a</a:t>
            </a:r>
            <a:r>
              <a:rPr lang="cs-CZ" sz="2200" b="1" dirty="0" smtClean="0"/>
              <a:t>) </a:t>
            </a:r>
            <a:r>
              <a:rPr lang="cs-CZ" sz="2200" dirty="0"/>
              <a:t>– </a:t>
            </a:r>
            <a:r>
              <a:rPr lang="cs-CZ" sz="2200" b="1" dirty="0" err="1" smtClean="0"/>
              <a:t>áuksakalius</a:t>
            </a:r>
            <a:r>
              <a:rPr lang="lt-LT" sz="2200" dirty="0" smtClean="0"/>
              <a:t> </a:t>
            </a:r>
            <a:r>
              <a:rPr lang="cs-CZ" sz="2200" dirty="0" smtClean="0"/>
              <a:t>(zlatník</a:t>
            </a:r>
            <a:r>
              <a:rPr lang="cs-CZ" sz="2200" dirty="0" smtClean="0"/>
              <a:t>).</a:t>
            </a:r>
            <a:endParaRPr lang="cs-CZ" sz="2200" dirty="0" smtClean="0"/>
          </a:p>
          <a:p>
            <a:r>
              <a:rPr lang="cs-CZ" sz="2200" b="1" dirty="0"/>
              <a:t>(</a:t>
            </a:r>
            <a:r>
              <a:rPr lang="cs-CZ" sz="2200" b="1" dirty="0" err="1" smtClean="0"/>
              <a:t>3</a:t>
            </a:r>
            <a:r>
              <a:rPr lang="cs-CZ" sz="2200" b="1" baseline="30000" dirty="0" err="1" smtClean="0"/>
              <a:t>4b</a:t>
            </a:r>
            <a:r>
              <a:rPr lang="cs-CZ" sz="2200" b="1" dirty="0" smtClean="0"/>
              <a:t>) </a:t>
            </a:r>
            <a:r>
              <a:rPr lang="cs-CZ" sz="2200" b="1" dirty="0"/>
              <a:t>– </a:t>
            </a:r>
            <a:r>
              <a:rPr lang="cs-CZ" sz="2200" dirty="0"/>
              <a:t>přízvuk padne na </a:t>
            </a:r>
            <a:r>
              <a:rPr lang="cs-CZ" sz="2200" dirty="0" smtClean="0"/>
              <a:t>čtvrtou </a:t>
            </a:r>
            <a:r>
              <a:rPr lang="cs-CZ" sz="2200" dirty="0"/>
              <a:t>slabiku od konce a bude mít </a:t>
            </a:r>
            <a:r>
              <a:rPr lang="cs-CZ" sz="2200" dirty="0" smtClean="0"/>
              <a:t>cirkumflex nebo </a:t>
            </a:r>
            <a:r>
              <a:rPr lang="cs-CZ" sz="2200" dirty="0" smtClean="0"/>
              <a:t>gravis</a:t>
            </a:r>
          </a:p>
          <a:p>
            <a:r>
              <a:rPr lang="cs-CZ" sz="2200" b="1" dirty="0"/>
              <a:t> </a:t>
            </a:r>
            <a:r>
              <a:rPr lang="cs-CZ" sz="2200" b="1" dirty="0" smtClean="0"/>
              <a:t>          </a:t>
            </a:r>
            <a:r>
              <a:rPr lang="cs-CZ" sz="2200" b="1" dirty="0" err="1" smtClean="0"/>
              <a:t>padalinỹs</a:t>
            </a:r>
            <a:r>
              <a:rPr lang="cs-CZ" sz="2200" b="1" dirty="0" smtClean="0"/>
              <a:t> </a:t>
            </a:r>
            <a:r>
              <a:rPr lang="cs-CZ" sz="2200" b="1" dirty="0"/>
              <a:t>(</a:t>
            </a:r>
            <a:r>
              <a:rPr lang="cs-CZ" sz="2200" b="1" dirty="0" err="1" smtClean="0"/>
              <a:t>3</a:t>
            </a:r>
            <a:r>
              <a:rPr lang="cs-CZ" sz="2200" b="1" baseline="30000" dirty="0" err="1" smtClean="0"/>
              <a:t>4b</a:t>
            </a:r>
            <a:r>
              <a:rPr lang="cs-CZ" sz="2200" b="1" dirty="0" smtClean="0"/>
              <a:t>) </a:t>
            </a:r>
            <a:r>
              <a:rPr lang="cs-CZ" sz="2200" dirty="0"/>
              <a:t>– </a:t>
            </a:r>
            <a:r>
              <a:rPr lang="cs-CZ" sz="2200" b="1" dirty="0" err="1" smtClean="0"/>
              <a:t>pãdalin</a:t>
            </a:r>
            <a:r>
              <a:rPr lang="lt-LT" sz="2200" b="1" dirty="0" smtClean="0"/>
              <a:t>į</a:t>
            </a:r>
            <a:r>
              <a:rPr lang="lt-LT" sz="2200" dirty="0" smtClean="0"/>
              <a:t> </a:t>
            </a:r>
            <a:r>
              <a:rPr lang="cs-CZ" sz="2200" dirty="0" smtClean="0"/>
              <a:t>(oddíl)</a:t>
            </a:r>
            <a:endParaRPr lang="lt-LT" sz="2200" dirty="0" smtClean="0"/>
          </a:p>
          <a:p>
            <a:r>
              <a:rPr lang="cs-CZ" sz="2200" dirty="0" smtClean="0"/>
              <a:t>Existuje několik málo slov </a:t>
            </a:r>
            <a:r>
              <a:rPr lang="cs-CZ" sz="2200" dirty="0" smtClean="0"/>
              <a:t>dokonce s </a:t>
            </a:r>
            <a:r>
              <a:rPr lang="cs-CZ" sz="2200" dirty="0" smtClean="0"/>
              <a:t>charakteristikou </a:t>
            </a:r>
            <a:r>
              <a:rPr lang="cs-CZ" sz="2200" dirty="0" err="1" smtClean="0"/>
              <a:t>3</a:t>
            </a:r>
            <a:r>
              <a:rPr lang="cs-CZ" sz="2200" baseline="30000" dirty="0" err="1" smtClean="0"/>
              <a:t>5b</a:t>
            </a:r>
            <a:r>
              <a:rPr lang="cs-CZ" sz="2200" dirty="0" smtClean="0"/>
              <a:t> a </a:t>
            </a:r>
            <a:r>
              <a:rPr lang="cs-CZ" sz="2200" dirty="0" err="1" smtClean="0"/>
              <a:t>3</a:t>
            </a:r>
            <a:r>
              <a:rPr lang="cs-CZ" sz="2200" baseline="30000" dirty="0" err="1" smtClean="0"/>
              <a:t>6b</a:t>
            </a:r>
            <a:r>
              <a:rPr lang="cs-CZ" sz="2200" dirty="0" smtClean="0"/>
              <a:t>, ale to jsou marginální tvary.</a:t>
            </a:r>
            <a:endParaRPr lang="cs-CZ" sz="2200" baseline="30000" dirty="0" smtClean="0"/>
          </a:p>
          <a:p>
            <a:r>
              <a:rPr lang="cs-CZ" sz="2200" b="1" dirty="0" smtClean="0">
                <a:solidFill>
                  <a:srgbClr val="FF0000"/>
                </a:solidFill>
              </a:rPr>
              <a:t> </a:t>
            </a:r>
            <a:endParaRPr lang="cs-CZ" sz="2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75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56068" y="618186"/>
            <a:ext cx="1058643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u="sng" dirty="0" err="1" smtClean="0"/>
              <a:t>Prozodie</a:t>
            </a:r>
            <a:r>
              <a:rPr lang="cs-CZ" sz="2200" u="sng" dirty="0" smtClean="0"/>
              <a:t> </a:t>
            </a:r>
            <a:r>
              <a:rPr lang="cs-CZ" sz="2200" u="sng" dirty="0" smtClean="0"/>
              <a:t>litevštiny</a:t>
            </a:r>
            <a:endParaRPr lang="cs-CZ" sz="2200" dirty="0" smtClean="0"/>
          </a:p>
          <a:p>
            <a:endParaRPr lang="cs-CZ" sz="2200" dirty="0"/>
          </a:p>
          <a:p>
            <a:r>
              <a:rPr lang="cs-CZ" sz="2200" dirty="0" smtClean="0"/>
              <a:t>(4)</a:t>
            </a:r>
            <a:r>
              <a:rPr lang="cs-CZ" sz="2200" b="1" dirty="0" smtClean="0"/>
              <a:t> </a:t>
            </a:r>
            <a:r>
              <a:rPr lang="cs-CZ" sz="2200" dirty="0"/>
              <a:t>Přízvuk svou polohu při skloňování mění </a:t>
            </a:r>
            <a:r>
              <a:rPr lang="cs-CZ" sz="2200" dirty="0" smtClean="0"/>
              <a:t>+ penultima má vždy stoupavou intonaci (cirkumflex</a:t>
            </a:r>
            <a:r>
              <a:rPr lang="cs-CZ" sz="2200" dirty="0" smtClean="0"/>
              <a:t>):</a:t>
            </a:r>
            <a:endParaRPr lang="cs-CZ" sz="2200" dirty="0" smtClean="0"/>
          </a:p>
          <a:p>
            <a:r>
              <a:rPr lang="cs-CZ" sz="2200" b="1" dirty="0" err="1" smtClean="0"/>
              <a:t>vaĩkas</a:t>
            </a:r>
            <a:r>
              <a:rPr lang="lt-LT" sz="2200" b="1" dirty="0" smtClean="0"/>
              <a:t> </a:t>
            </a:r>
            <a:r>
              <a:rPr lang="cs-CZ" sz="2200" b="1" dirty="0" smtClean="0"/>
              <a:t>(4)   - </a:t>
            </a:r>
            <a:r>
              <a:rPr lang="cs-CZ" sz="2200" dirty="0" smtClean="0"/>
              <a:t>dítě:</a:t>
            </a:r>
          </a:p>
          <a:p>
            <a:r>
              <a:rPr lang="cs-CZ" sz="2200" b="1" dirty="0" err="1"/>
              <a:t>vaĩkas</a:t>
            </a:r>
            <a:r>
              <a:rPr lang="lt-LT" sz="2200" b="1" dirty="0" smtClean="0"/>
              <a:t>, </a:t>
            </a:r>
            <a:r>
              <a:rPr lang="cs-CZ" sz="2200" b="1" dirty="0" err="1" smtClean="0"/>
              <a:t>vaĩko</a:t>
            </a:r>
            <a:r>
              <a:rPr lang="lt-LT" sz="2200" b="1" dirty="0" smtClean="0"/>
              <a:t>, </a:t>
            </a:r>
            <a:r>
              <a:rPr lang="cs-CZ" sz="2200" b="1" dirty="0" err="1" smtClean="0"/>
              <a:t>vaĩkui</a:t>
            </a:r>
            <a:r>
              <a:rPr lang="lt-LT" sz="2200" b="1" dirty="0" smtClean="0"/>
              <a:t>, </a:t>
            </a:r>
            <a:r>
              <a:rPr lang="cs-CZ" sz="2200" b="1" dirty="0" err="1" smtClean="0"/>
              <a:t>vaĩk</a:t>
            </a:r>
            <a:r>
              <a:rPr lang="lt-LT" sz="2200" b="1" dirty="0" smtClean="0"/>
              <a:t>ą, </a:t>
            </a:r>
            <a:r>
              <a:rPr lang="cs-CZ" sz="2200" b="1" dirty="0" err="1" smtClean="0"/>
              <a:t>vaikù</a:t>
            </a:r>
            <a:r>
              <a:rPr lang="lt-LT" sz="2200" b="1" dirty="0" smtClean="0"/>
              <a:t>, </a:t>
            </a:r>
            <a:r>
              <a:rPr lang="cs-CZ" sz="2200" b="1" dirty="0" err="1" smtClean="0"/>
              <a:t>vaik</a:t>
            </a:r>
            <a:r>
              <a:rPr lang="lt-LT" sz="2200" b="1" dirty="0" smtClean="0"/>
              <a:t>è, </a:t>
            </a:r>
            <a:r>
              <a:rPr lang="cs-CZ" sz="2200" b="1" dirty="0" err="1" smtClean="0"/>
              <a:t>vaĩk</a:t>
            </a:r>
            <a:r>
              <a:rPr lang="lt-LT" sz="2200" b="1" dirty="0" smtClean="0"/>
              <a:t>e</a:t>
            </a:r>
          </a:p>
          <a:p>
            <a:r>
              <a:rPr lang="cs-CZ" sz="2200" b="1" dirty="0" err="1" smtClean="0"/>
              <a:t>vaika</a:t>
            </a:r>
            <a:r>
              <a:rPr lang="lt-LT" sz="2200" b="1" dirty="0" smtClean="0"/>
              <a:t>ĩ, </a:t>
            </a:r>
            <a:r>
              <a:rPr lang="cs-CZ" sz="2200" b="1" dirty="0" err="1" smtClean="0"/>
              <a:t>vaik</a:t>
            </a:r>
            <a:r>
              <a:rPr lang="lt-LT" sz="2200" b="1" dirty="0" smtClean="0"/>
              <a:t>ų̃, </a:t>
            </a:r>
            <a:r>
              <a:rPr lang="cs-CZ" sz="2200" b="1" dirty="0" err="1" smtClean="0"/>
              <a:t>vai</a:t>
            </a:r>
            <a:r>
              <a:rPr lang="lt-LT" sz="2200" b="1" dirty="0" smtClean="0"/>
              <a:t>k</a:t>
            </a:r>
            <a:r>
              <a:rPr lang="cs-CZ" sz="2200" b="1" dirty="0" err="1" smtClean="0"/>
              <a:t>áms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vaikù</a:t>
            </a:r>
            <a:r>
              <a:rPr lang="lt-LT" sz="2200" b="1" dirty="0" smtClean="0"/>
              <a:t>s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vaikai</a:t>
            </a:r>
            <a:r>
              <a:rPr lang="cs-CZ" sz="2200" b="1" dirty="0" smtClean="0"/>
              <a:t>̃</a:t>
            </a:r>
            <a:r>
              <a:rPr lang="lt-LT" sz="2200" b="1" dirty="0" smtClean="0"/>
              <a:t>s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vaik</a:t>
            </a:r>
            <a:r>
              <a:rPr lang="lt-LT" sz="2200" b="1" dirty="0" smtClean="0"/>
              <a:t>uos</a:t>
            </a:r>
            <a:r>
              <a:rPr lang="cs-CZ" sz="2200" b="1" dirty="0" smtClean="0"/>
              <a:t>è, </a:t>
            </a:r>
            <a:r>
              <a:rPr lang="cs-CZ" sz="2200" b="1" dirty="0" err="1" smtClean="0"/>
              <a:t>vai</a:t>
            </a:r>
            <a:r>
              <a:rPr lang="lt-LT" sz="2200" b="1" dirty="0" smtClean="0"/>
              <a:t>kaĩ</a:t>
            </a:r>
            <a:endParaRPr lang="cs-CZ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1647063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56068" y="618186"/>
            <a:ext cx="1058643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u="sng" dirty="0" err="1" smtClean="0"/>
              <a:t>Prozodie</a:t>
            </a:r>
            <a:r>
              <a:rPr lang="cs-CZ" sz="2200" u="sng" dirty="0" smtClean="0"/>
              <a:t> </a:t>
            </a:r>
            <a:r>
              <a:rPr lang="cs-CZ" sz="2200" u="sng" dirty="0" err="1" smtClean="0"/>
              <a:t>lotištiny</a:t>
            </a:r>
            <a:endParaRPr lang="cs-CZ" sz="2200" u="sng" dirty="0" smtClean="0"/>
          </a:p>
          <a:p>
            <a:pPr algn="ctr"/>
            <a:endParaRPr lang="cs-CZ" sz="2200" dirty="0" smtClean="0"/>
          </a:p>
          <a:p>
            <a:r>
              <a:rPr lang="cs-CZ" sz="2200" dirty="0" smtClean="0"/>
              <a:t>Lotyština má fixní přízvuk, proto není třeba zavádět </a:t>
            </a:r>
            <a:r>
              <a:rPr lang="cs-CZ" sz="2200" dirty="0" smtClean="0"/>
              <a:t>přízvuková </a:t>
            </a:r>
            <a:r>
              <a:rPr lang="cs-CZ" sz="2200" dirty="0" smtClean="0"/>
              <a:t>paradigmata: přízvuk polohu </a:t>
            </a:r>
            <a:r>
              <a:rPr lang="cs-CZ" sz="2200" dirty="0" smtClean="0"/>
              <a:t>nemění. Je </a:t>
            </a:r>
            <a:r>
              <a:rPr lang="cs-CZ" sz="2200" dirty="0" smtClean="0"/>
              <a:t>však třeba vyznačit intonaci, která je v lotyštině fonologická. Lotyština používá tyto prozodické grafémy:</a:t>
            </a:r>
          </a:p>
          <a:p>
            <a:r>
              <a:rPr lang="cs-CZ" sz="6000" dirty="0" smtClean="0"/>
              <a:t> ˋ </a:t>
            </a:r>
            <a:r>
              <a:rPr lang="cs-CZ" sz="2200" dirty="0" smtClean="0"/>
              <a:t>označuje klesavou intonaci  </a:t>
            </a:r>
          </a:p>
          <a:p>
            <a:r>
              <a:rPr lang="lt-LT" sz="6000" dirty="0" smtClean="0"/>
              <a:t>˜</a:t>
            </a:r>
            <a:r>
              <a:rPr lang="cs-CZ" sz="2200" dirty="0" smtClean="0"/>
              <a:t> </a:t>
            </a:r>
            <a:r>
              <a:rPr lang="lt-LT" sz="2200" dirty="0" smtClean="0"/>
              <a:t> </a:t>
            </a:r>
            <a:r>
              <a:rPr lang="cs-CZ" sz="2200" dirty="0" smtClean="0"/>
              <a:t>označuje taženou intonaci   </a:t>
            </a:r>
            <a:endParaRPr lang="lt-LT" sz="2200" b="1" dirty="0" smtClean="0"/>
          </a:p>
          <a:p>
            <a:r>
              <a:rPr lang="lt-LT" sz="4000" b="1" dirty="0" smtClean="0"/>
              <a:t>˄</a:t>
            </a:r>
            <a:r>
              <a:rPr lang="cs-CZ" sz="4000" b="1" dirty="0" smtClean="0"/>
              <a:t>  </a:t>
            </a:r>
            <a:r>
              <a:rPr lang="cs-CZ" sz="2200" dirty="0" smtClean="0"/>
              <a:t>označuje lomenou intonaci  </a:t>
            </a:r>
            <a:endParaRPr lang="cs-CZ" sz="2200" b="1" dirty="0" smtClean="0"/>
          </a:p>
          <a:p>
            <a:endParaRPr lang="cs-CZ" sz="2200" dirty="0" smtClean="0"/>
          </a:p>
          <a:p>
            <a:r>
              <a:rPr lang="cs-CZ" sz="2200" dirty="0" smtClean="0"/>
              <a:t>Pozor, mezi litevštinou a lotyštinou není intonační identita (u litevského akutu nebo cirkumflexu se nelze domnívat, že bude také v ekvivalentním lotyšském tvaru a naopak).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23135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194" y="0"/>
            <a:ext cx="105316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622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1145</Words>
  <Application>Microsoft Office PowerPoint</Application>
  <PresentationFormat>Širokoúhlá obrazovka</PresentationFormat>
  <Paragraphs>105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Litevština a lotyština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51</cp:revision>
  <dcterms:created xsi:type="dcterms:W3CDTF">2018-03-19T14:12:30Z</dcterms:created>
  <dcterms:modified xsi:type="dcterms:W3CDTF">2018-03-20T15:55:32Z</dcterms:modified>
</cp:coreProperties>
</file>