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51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58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1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1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14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05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8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22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31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87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490E-D7D9-4F1D-B615-88B3C1D81414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10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Baltské jazyky během sovětské okupace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3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76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Defensivní jazykové reakce na rusifikaci</a:t>
            </a:r>
          </a:p>
          <a:p>
            <a:pPr marL="0" indent="0">
              <a:buNone/>
            </a:pPr>
            <a:r>
              <a:rPr lang="cs-CZ" dirty="0" smtClean="0"/>
              <a:t>a) Posílení tzv. purifikační a všeobecně normativní jazykovědy: lingvisté se zabývají obranou jazykového systému, jeho purifikací.</a:t>
            </a:r>
          </a:p>
          <a:p>
            <a:pPr marL="0" indent="0">
              <a:buNone/>
            </a:pPr>
            <a:r>
              <a:rPr lang="cs-CZ" dirty="0" smtClean="0"/>
              <a:t>b) Kulturní přitažlivost studia litevštiny resp. lotyštiny: to je vnímáno jako jistý druh odboje, jako duševní a existenční mise člověka, jako něco posvátného. 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dirty="0"/>
              <a:t>Vznik silných lingvistických kateder na Vilniuské univerzitě.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d) Rozvoj dialektologie díky zneužití „mezery“ v sovětské ideologii: ta podporovala výzkum lidové kultury, tudíž bylo možné pořádat dialektologické expedice a sbírat jazykový materiál.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819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Syntax v litevštině</a:t>
            </a:r>
          </a:p>
          <a:p>
            <a:pPr marL="0" indent="0">
              <a:buNone/>
            </a:pPr>
            <a:r>
              <a:rPr lang="cs-CZ" dirty="0" smtClean="0"/>
              <a:t>Do původního přímého ovládaní pádu interferuje předložka:</a:t>
            </a:r>
          </a:p>
          <a:p>
            <a:pPr marL="0" indent="0">
              <a:buNone/>
            </a:pPr>
            <a:r>
              <a:rPr lang="cs-CZ" i="1" dirty="0" smtClean="0"/>
              <a:t>       </a:t>
            </a:r>
            <a:r>
              <a:rPr lang="cs-CZ" i="1" dirty="0" err="1" smtClean="0"/>
              <a:t>Pavirsti</a:t>
            </a:r>
            <a:r>
              <a:rPr lang="cs-CZ" i="1" dirty="0" smtClean="0"/>
              <a:t> </a:t>
            </a:r>
            <a:r>
              <a:rPr lang="cs-CZ" i="1" dirty="0" err="1" smtClean="0"/>
              <a:t>kuo</a:t>
            </a:r>
            <a:r>
              <a:rPr lang="cs-CZ" i="1" dirty="0" smtClean="0"/>
              <a:t> → </a:t>
            </a:r>
            <a:r>
              <a:rPr lang="cs-CZ" i="1" dirty="0" err="1" smtClean="0"/>
              <a:t>pavirsti</a:t>
            </a:r>
            <a:r>
              <a:rPr lang="cs-CZ" i="1" dirty="0" smtClean="0"/>
              <a:t> </a:t>
            </a:r>
            <a:r>
              <a:rPr lang="lt-LT" i="1" dirty="0" smtClean="0"/>
              <a:t>į ką</a:t>
            </a:r>
            <a:r>
              <a:rPr lang="lt-LT" dirty="0" smtClean="0"/>
              <a:t> (</a:t>
            </a:r>
            <a:r>
              <a:rPr lang="cs-CZ" dirty="0" smtClean="0"/>
              <a:t>stát se někým / něčím)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Substantivní konstrukce dominují nad původními slovesnými:</a:t>
            </a:r>
          </a:p>
          <a:p>
            <a:pPr marL="0" indent="0"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Geriau</a:t>
            </a:r>
            <a:r>
              <a:rPr lang="cs-CZ" dirty="0" smtClean="0"/>
              <a:t> </a:t>
            </a:r>
            <a:r>
              <a:rPr lang="cs-CZ" i="1" u="sng" dirty="0" err="1" smtClean="0"/>
              <a:t>panaudoti</a:t>
            </a:r>
            <a:r>
              <a:rPr lang="cs-CZ" i="1" u="sng" dirty="0" smtClean="0"/>
              <a:t> </a:t>
            </a:r>
            <a:r>
              <a:rPr lang="cs-CZ" dirty="0" smtClean="0"/>
              <a:t>technik</a:t>
            </a:r>
            <a:r>
              <a:rPr lang="lt-LT" dirty="0" smtClean="0"/>
              <a:t>ą </a:t>
            </a:r>
            <a:r>
              <a:rPr lang="cs-CZ" i="1" dirty="0" smtClean="0"/>
              <a:t>→</a:t>
            </a:r>
            <a:r>
              <a:rPr lang="lt-LT" i="1" dirty="0" smtClean="0"/>
              <a:t> Gerinti technikos </a:t>
            </a:r>
            <a:r>
              <a:rPr lang="lt-LT" i="1" u="sng" dirty="0" smtClean="0"/>
              <a:t>panaudojimą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      </a:t>
            </a:r>
            <a:r>
              <a:rPr lang="lt-LT" dirty="0" smtClean="0"/>
              <a:t>(</a:t>
            </a:r>
            <a:r>
              <a:rPr lang="cs-CZ" dirty="0" smtClean="0"/>
              <a:t>lépe využívat techniku)</a:t>
            </a:r>
            <a:r>
              <a:rPr lang="lt-LT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1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Syntax v lotyštině</a:t>
            </a:r>
          </a:p>
          <a:p>
            <a:pPr marL="0" indent="0">
              <a:buNone/>
            </a:pPr>
            <a:r>
              <a:rPr lang="cs-CZ" dirty="0" smtClean="0"/>
              <a:t>Změny původního slovosledu:</a:t>
            </a:r>
          </a:p>
          <a:p>
            <a:pPr marL="0" indent="0">
              <a:buNone/>
            </a:pPr>
            <a:r>
              <a:rPr lang="cs-CZ" dirty="0" smtClean="0"/>
              <a:t>   původně: </a:t>
            </a:r>
            <a:r>
              <a:rPr lang="cs-CZ" i="1" dirty="0" err="1"/>
              <a:t>konservētu</a:t>
            </a:r>
            <a:r>
              <a:rPr lang="cs-CZ" i="1" dirty="0"/>
              <a:t> </a:t>
            </a:r>
            <a:r>
              <a:rPr lang="cs-CZ" i="1" dirty="0" err="1"/>
              <a:t>ābolu</a:t>
            </a:r>
            <a:r>
              <a:rPr lang="cs-CZ" i="1" dirty="0"/>
              <a:t> </a:t>
            </a:r>
            <a:r>
              <a:rPr lang="cs-CZ" i="1" dirty="0" err="1"/>
              <a:t>kompots</a:t>
            </a:r>
            <a:r>
              <a:rPr lang="cs-CZ" i="1" dirty="0"/>
              <a:t> ar </a:t>
            </a:r>
            <a:r>
              <a:rPr lang="cs-CZ" i="1" dirty="0" err="1"/>
              <a:t>putu</a:t>
            </a:r>
            <a:r>
              <a:rPr lang="cs-CZ" i="1" dirty="0"/>
              <a:t> </a:t>
            </a:r>
            <a:r>
              <a:rPr lang="cs-CZ" i="1" dirty="0" err="1"/>
              <a:t>krējumu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v sovětské lotyštině: </a:t>
            </a:r>
            <a:r>
              <a:rPr lang="cs-CZ" i="1" dirty="0" err="1" smtClean="0"/>
              <a:t>kompots</a:t>
            </a:r>
            <a:r>
              <a:rPr lang="cs-CZ" i="1" dirty="0" smtClean="0"/>
              <a:t> </a:t>
            </a:r>
            <a:r>
              <a:rPr lang="cs-CZ" i="1" dirty="0" err="1"/>
              <a:t>ābolu</a:t>
            </a:r>
            <a:r>
              <a:rPr lang="cs-CZ" i="1" dirty="0"/>
              <a:t> (</a:t>
            </a:r>
            <a:r>
              <a:rPr lang="cs-CZ" i="1" dirty="0" err="1"/>
              <a:t>konservētu</a:t>
            </a:r>
            <a:r>
              <a:rPr lang="cs-CZ" i="1" dirty="0"/>
              <a:t>) ar </a:t>
            </a:r>
            <a:r>
              <a:rPr lang="cs-CZ" i="1" dirty="0" err="1"/>
              <a:t>putu</a:t>
            </a:r>
            <a:r>
              <a:rPr lang="cs-CZ" i="1" dirty="0"/>
              <a:t> </a:t>
            </a:r>
            <a:r>
              <a:rPr lang="cs-CZ" i="1" dirty="0" err="1" smtClean="0"/>
              <a:t>krējumu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          (kompot z konzervovaných jablek se šlehačkou)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Ústup </a:t>
            </a:r>
            <a:r>
              <a:rPr lang="cs-CZ" dirty="0" err="1" smtClean="0"/>
              <a:t>debitivu</a:t>
            </a:r>
            <a:r>
              <a:rPr lang="cs-CZ" dirty="0" smtClean="0"/>
              <a:t> a rozšíření složené konstrukce dle ruského modelu:</a:t>
            </a:r>
          </a:p>
          <a:p>
            <a:pPr marL="0" indent="0">
              <a:buNone/>
            </a:pPr>
            <a:r>
              <a:rPr lang="cs-CZ" dirty="0" smtClean="0"/>
              <a:t>     původně: </a:t>
            </a:r>
            <a:r>
              <a:rPr lang="cs-CZ" i="1" dirty="0" smtClean="0"/>
              <a:t>man</a:t>
            </a:r>
            <a:r>
              <a:rPr lang="cs-CZ" dirty="0" smtClean="0"/>
              <a:t> </a:t>
            </a:r>
            <a:r>
              <a:rPr lang="cs-CZ" i="1" dirty="0" err="1" smtClean="0"/>
              <a:t>jāstrādā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v sovětské lotyštině: </a:t>
            </a:r>
            <a:r>
              <a:rPr lang="cs-CZ" i="1" dirty="0"/>
              <a:t>man </a:t>
            </a:r>
            <a:r>
              <a:rPr lang="cs-CZ" i="1" dirty="0" err="1"/>
              <a:t>vajag</a:t>
            </a:r>
            <a:r>
              <a:rPr lang="cs-CZ" i="1" dirty="0"/>
              <a:t> </a:t>
            </a:r>
            <a:r>
              <a:rPr lang="cs-CZ" i="1" dirty="0" err="1" smtClean="0"/>
              <a:t>strādāt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(</a:t>
            </a:r>
            <a:r>
              <a:rPr lang="cs-CZ" dirty="0"/>
              <a:t>musím pracovat)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49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Masivní příliv nových lexémů, vzniklých během sovětské okupace: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/>
              <a:t>k</a:t>
            </a:r>
            <a:r>
              <a:rPr lang="cs-CZ" i="1" dirty="0" err="1" smtClean="0"/>
              <a:t>osmonautas</a:t>
            </a:r>
            <a:r>
              <a:rPr lang="lt-LT" dirty="0" smtClean="0"/>
              <a:t> – </a:t>
            </a:r>
            <a:r>
              <a:rPr lang="cs-CZ" dirty="0" smtClean="0"/>
              <a:t>astronaut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/>
              <a:t>t</a:t>
            </a:r>
            <a:r>
              <a:rPr lang="cs-CZ" i="1" dirty="0" err="1" smtClean="0"/>
              <a:t>raktoristas</a:t>
            </a:r>
            <a:r>
              <a:rPr lang="lt-LT" i="1" dirty="0" smtClean="0"/>
              <a:t> – </a:t>
            </a:r>
            <a:r>
              <a:rPr lang="cs-CZ" dirty="0" smtClean="0"/>
              <a:t>řidič traktoru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/>
              <a:t>k</a:t>
            </a:r>
            <a:r>
              <a:rPr lang="lt-LT" i="1" dirty="0" err="1" smtClean="0"/>
              <a:t>olūkis</a:t>
            </a:r>
            <a:r>
              <a:rPr lang="cs-CZ" i="1" dirty="0" smtClean="0"/>
              <a:t> – </a:t>
            </a:r>
            <a:r>
              <a:rPr lang="cs-CZ" dirty="0" smtClean="0"/>
              <a:t>kolchoz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/>
              <a:t>p</a:t>
            </a:r>
            <a:r>
              <a:rPr lang="cs-CZ" i="1" dirty="0" err="1" smtClean="0"/>
              <a:t>enkmetis</a:t>
            </a:r>
            <a:r>
              <a:rPr lang="cs-CZ" dirty="0" smtClean="0"/>
              <a:t> – pětiletka</a:t>
            </a:r>
            <a:r>
              <a:rPr lang="cs-CZ" dirty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969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Marginalizace ideologicky nevhodných původních lexémů (lidé je postupně zcela </a:t>
            </a:r>
            <a:r>
              <a:rPr lang="cs-CZ" dirty="0" err="1" smtClean="0"/>
              <a:t>zapom</a:t>
            </a:r>
            <a:r>
              <a:rPr lang="lt-LT" dirty="0" smtClean="0"/>
              <a:t>n</a:t>
            </a:r>
            <a:r>
              <a:rPr lang="cs-CZ" dirty="0" err="1" smtClean="0"/>
              <a:t>ěli</a:t>
            </a:r>
            <a:r>
              <a:rPr lang="cs-CZ" dirty="0" smtClean="0"/>
              <a:t>):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 smtClean="0"/>
              <a:t>gimnazija</a:t>
            </a:r>
            <a:r>
              <a:rPr lang="cs-CZ" i="1" dirty="0" smtClean="0"/>
              <a:t> - </a:t>
            </a:r>
            <a:r>
              <a:rPr lang="cs-CZ" dirty="0" smtClean="0"/>
              <a:t>gymn</a:t>
            </a:r>
            <a:r>
              <a:rPr lang="cs-CZ" dirty="0"/>
              <a:t>á</a:t>
            </a:r>
            <a:r>
              <a:rPr lang="cs-CZ" dirty="0" smtClean="0"/>
              <a:t>zium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 smtClean="0"/>
              <a:t>kapelionas</a:t>
            </a:r>
            <a:r>
              <a:rPr lang="cs-CZ" i="1" dirty="0" smtClean="0"/>
              <a:t>  - </a:t>
            </a:r>
            <a:r>
              <a:rPr lang="cs-CZ" dirty="0" smtClean="0"/>
              <a:t>kaplan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</a:t>
            </a:r>
            <a:r>
              <a:rPr lang="cs-CZ" i="1" dirty="0" err="1" smtClean="0"/>
              <a:t>savivald</a:t>
            </a:r>
            <a:r>
              <a:rPr lang="lt-LT" i="1" dirty="0" err="1" smtClean="0"/>
              <a:t>ybė</a:t>
            </a:r>
            <a:r>
              <a:rPr lang="lt-LT" dirty="0" smtClean="0"/>
              <a:t> – [</a:t>
            </a:r>
            <a:r>
              <a:rPr lang="cs-CZ" dirty="0" smtClean="0"/>
              <a:t>místní</a:t>
            </a:r>
            <a:r>
              <a:rPr lang="lt-LT" dirty="0" smtClean="0"/>
              <a:t>]</a:t>
            </a:r>
            <a:r>
              <a:rPr lang="cs-CZ" dirty="0" smtClean="0"/>
              <a:t> samospráva</a:t>
            </a:r>
          </a:p>
        </p:txBody>
      </p:sp>
    </p:spTree>
    <p:extLst>
      <p:ext uri="{BB962C8B-B14F-4D97-AF65-F5344CB8AC3E}">
        <p14:creationId xmlns:p14="http://schemas.microsoft.com/office/powerpoint/2010/main" val="208277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Markantně se zvýšil počet lexikálních kompozit (složených slov)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dirty="0" err="1"/>
              <a:t>k</a:t>
            </a:r>
            <a:r>
              <a:rPr lang="cs-CZ" i="1" dirty="0" err="1" smtClean="0"/>
              <a:t>elialapis</a:t>
            </a:r>
            <a:r>
              <a:rPr lang="cs-CZ" dirty="0" smtClean="0"/>
              <a:t> – poukaz do lázní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dirty="0" err="1" smtClean="0"/>
              <a:t>bendrabutis</a:t>
            </a:r>
            <a:r>
              <a:rPr lang="cs-CZ" i="1" dirty="0" smtClean="0"/>
              <a:t> </a:t>
            </a:r>
            <a:r>
              <a:rPr lang="cs-CZ" dirty="0" smtClean="0"/>
              <a:t>– kolej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dirty="0" err="1" smtClean="0"/>
              <a:t>savitarna</a:t>
            </a:r>
            <a:r>
              <a:rPr lang="cs-CZ" i="1" dirty="0" smtClean="0"/>
              <a:t> </a:t>
            </a:r>
            <a:r>
              <a:rPr lang="cs-CZ" dirty="0" smtClean="0"/>
              <a:t>– samoobsluha </a:t>
            </a:r>
          </a:p>
        </p:txBody>
      </p:sp>
    </p:spTree>
    <p:extLst>
      <p:ext uri="{BB962C8B-B14F-4D97-AF65-F5344CB8AC3E}">
        <p14:creationId xmlns:p14="http://schemas.microsoft.com/office/powerpoint/2010/main" val="378040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Markantně se zvýšil počet slov se specifickými předponami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lt-LT" i="1" u="sng" dirty="0" err="1" smtClean="0"/>
              <a:t>tarp</a:t>
            </a:r>
            <a:r>
              <a:rPr lang="lt-LT" i="1" dirty="0" err="1" smtClean="0"/>
              <a:t>respublikinis</a:t>
            </a:r>
            <a:r>
              <a:rPr lang="cs-CZ" dirty="0" smtClean="0"/>
              <a:t> – </a:t>
            </a:r>
            <a:r>
              <a:rPr lang="cs-CZ" dirty="0" err="1" smtClean="0"/>
              <a:t>mezirepublikový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u="sng" dirty="0" err="1" smtClean="0"/>
              <a:t>savi</a:t>
            </a:r>
            <a:r>
              <a:rPr lang="cs-CZ" i="1" dirty="0" err="1" smtClean="0"/>
              <a:t>raida</a:t>
            </a:r>
            <a:r>
              <a:rPr lang="cs-CZ" i="1" dirty="0" smtClean="0"/>
              <a:t> </a:t>
            </a:r>
            <a:r>
              <a:rPr lang="cs-CZ" dirty="0" smtClean="0"/>
              <a:t>– vnitřní vývoj („</a:t>
            </a:r>
            <a:r>
              <a:rPr lang="cs-CZ" dirty="0" err="1" smtClean="0"/>
              <a:t>sebevývoj</a:t>
            </a:r>
            <a:r>
              <a:rPr lang="cs-CZ" dirty="0" smtClean="0"/>
              <a:t>“)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u="sng" dirty="0" err="1" smtClean="0"/>
              <a:t>bendra</a:t>
            </a:r>
            <a:r>
              <a:rPr lang="cs-CZ" i="1" dirty="0" err="1" smtClean="0"/>
              <a:t>keleivis</a:t>
            </a:r>
            <a:r>
              <a:rPr lang="lt-LT" i="1" dirty="0" smtClean="0"/>
              <a:t> – </a:t>
            </a:r>
            <a:r>
              <a:rPr lang="cs-CZ" dirty="0" smtClean="0"/>
              <a:t>spolucestující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052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Etno-sociální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Útěk statisíců Litevců a Lotyšů proti sovětské armádě, vznik exilových komunit v USA, Německu, Švédsku a jinde.</a:t>
            </a:r>
          </a:p>
          <a:p>
            <a:r>
              <a:rPr lang="cs-CZ" dirty="0" smtClean="0"/>
              <a:t>2. Masové deportace Litevců a Lotyšů v létech 1940 a 1945-47.</a:t>
            </a:r>
          </a:p>
          <a:p>
            <a:r>
              <a:rPr lang="cs-CZ" dirty="0" smtClean="0"/>
              <a:t>3. Tisíce obětí partizánské války v 40. a padesátých letech.</a:t>
            </a:r>
          </a:p>
          <a:p>
            <a:r>
              <a:rPr lang="cs-CZ" dirty="0" smtClean="0"/>
              <a:t>4. Sovětská průmyslová kolonizace, urbanizace a příliv ruských dělníků.</a:t>
            </a:r>
          </a:p>
          <a:p>
            <a:r>
              <a:rPr lang="cs-CZ" dirty="0" smtClean="0"/>
              <a:t>5. Demografický růst v 60. a 70. letech, který se skládal ze dvou složek: přirozený růst počtu obyvatelů + imigrace.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8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Etno-sociální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Etno-sociální změny se v Lotyšsku projevily mnohem výrazněji než na Litvě. Srovnejme etnické poměry před druhou světovou válkou a v 70. letech (uvádím dle </a:t>
            </a:r>
            <a:r>
              <a:rPr lang="cs-CZ" dirty="0" err="1" smtClean="0"/>
              <a:t>Dini</a:t>
            </a:r>
            <a:r>
              <a:rPr lang="cs-CZ" dirty="0" smtClean="0"/>
              <a:t>, s. 497):</a:t>
            </a:r>
          </a:p>
          <a:p>
            <a:pPr marL="0" indent="0">
              <a:buNone/>
            </a:pPr>
            <a:r>
              <a:rPr lang="cs-CZ" dirty="0" smtClean="0"/>
              <a:t>Lotyšsko: 1930      1970                  Litva: </a:t>
            </a:r>
            <a:r>
              <a:rPr lang="lt-LT" dirty="0" smtClean="0"/>
              <a:t>   </a:t>
            </a:r>
            <a:r>
              <a:rPr lang="cs-CZ" dirty="0" smtClean="0"/>
              <a:t>1930            1970 </a:t>
            </a:r>
          </a:p>
          <a:p>
            <a:pPr marL="0" indent="0">
              <a:buNone/>
            </a:pPr>
            <a:r>
              <a:rPr lang="cs-CZ" dirty="0" smtClean="0"/>
              <a:t>Lotyši        73%       56,8%                Litevci    80%             82%</a:t>
            </a:r>
          </a:p>
          <a:p>
            <a:pPr marL="0" indent="0">
              <a:buNone/>
            </a:pPr>
            <a:r>
              <a:rPr lang="cs-CZ" dirty="0" smtClean="0"/>
              <a:t>Rusové      12%       29,8%               Rusové    9%                8%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Poláci      8%                8%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Důvody pro rozdílný vývoj situace: silnější partizánský odboj na Litvě a menší míra industrializace.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27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Etno-sociální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Etno-sociální změny po 2. světové válce lze shrnout následovně:</a:t>
            </a:r>
          </a:p>
          <a:p>
            <a:pPr marL="514350" indent="-514350">
              <a:buAutoNum type="alphaLcParenR"/>
            </a:pPr>
            <a:r>
              <a:rPr lang="cs-CZ" dirty="0" smtClean="0"/>
              <a:t>Počet obyvatelů Litevské a Lotyšské SSR se během sovětské okupace zvýšil díky demografickému růstu a přílivu dělnictva.</a:t>
            </a:r>
          </a:p>
          <a:p>
            <a:pPr marL="514350" indent="-514350">
              <a:buAutoNum type="alphaLcParenR"/>
            </a:pPr>
            <a:r>
              <a:rPr lang="cs-CZ" dirty="0" smtClean="0"/>
              <a:t>Etnická a sociální skladba obyvatelů se dramaticky změnila (deportace, urbanizace, industrializace)</a:t>
            </a:r>
          </a:p>
          <a:p>
            <a:pPr marL="514350" indent="-514350">
              <a:buAutoNum type="alphaLcParenR"/>
            </a:pPr>
            <a:r>
              <a:rPr lang="cs-CZ" dirty="0" smtClean="0"/>
              <a:t>Lotyština a litevština po 2. světové válce existovaly ve dvou téměř nekontaktujících podskupinách: místní a exilové.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0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Všeobecné podmínky pro národní jazyky v Sovětském svazu:</a:t>
            </a:r>
          </a:p>
          <a:p>
            <a:pPr marL="514350" indent="-514350">
              <a:buAutoNum type="arabicPeriod"/>
            </a:pPr>
            <a:r>
              <a:rPr lang="cs-CZ" dirty="0" smtClean="0"/>
              <a:t>Deklarativní rovnost všech jazyků (vychází z tzv. leninské ideologie)</a:t>
            </a:r>
          </a:p>
          <a:p>
            <a:pPr marL="514350" indent="-514350">
              <a:buAutoNum type="arabicPeriod"/>
            </a:pPr>
            <a:r>
              <a:rPr lang="cs-CZ" dirty="0" smtClean="0"/>
              <a:t>Formální zachování národních jazyků v plném spektru použití: školství, věda, průmysl, media apod.</a:t>
            </a:r>
          </a:p>
          <a:p>
            <a:pPr marL="514350" indent="-514350">
              <a:buAutoNum type="arabicPeriod"/>
            </a:pPr>
            <a:r>
              <a:rPr lang="cs-CZ" dirty="0" smtClean="0"/>
              <a:t>Ruština jako inter-kulturní jazyk (tudíž hierarchicky nadřízený národním)</a:t>
            </a:r>
          </a:p>
          <a:p>
            <a:pPr marL="514350" indent="-514350">
              <a:buAutoNum type="arabicPeriod"/>
            </a:pPr>
            <a:r>
              <a:rPr lang="cs-CZ" dirty="0" smtClean="0"/>
              <a:t>Totalitní kontrola všech aspektů života, včetně jazykové komunikace: cenzura, zákaz styku se západní kulturou, zákaz cestování mimo Sovětský svaz, zákaz náboženství, zákaz četby vybraných úseků literatury (knihy z meziválečné doby, stará literatura, teologická literatura, západní literatura).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4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Rozkvět litevské a lotyšské kultury v době Sovětské okupace?</a:t>
            </a:r>
          </a:p>
          <a:p>
            <a:pPr marL="0" indent="0">
              <a:buNone/>
            </a:pPr>
            <a:r>
              <a:rPr lang="cs-CZ" u="sng" dirty="0" smtClean="0"/>
              <a:t>Procesy podporující rozvoj baltských jazyků</a:t>
            </a:r>
          </a:p>
          <a:p>
            <a:pPr marL="0" indent="0">
              <a:buNone/>
            </a:pPr>
            <a:r>
              <a:rPr lang="cs-CZ" dirty="0" smtClean="0"/>
              <a:t>a) Přerušení původních kulturních vlivů (polského v Litvě a německého v Lotyšsku) a vývoj kultury v nových jazykových podmínkách.</a:t>
            </a:r>
          </a:p>
          <a:p>
            <a:pPr marL="0" indent="0">
              <a:buNone/>
            </a:pPr>
            <a:r>
              <a:rPr lang="cs-CZ" dirty="0" smtClean="0"/>
              <a:t>b) Deklarovaná rovnost všech jazyků v Sovětském svazu.</a:t>
            </a:r>
          </a:p>
          <a:p>
            <a:pPr marL="0" indent="0">
              <a:buNone/>
            </a:pPr>
            <a:r>
              <a:rPr lang="cs-CZ" dirty="0" smtClean="0"/>
              <a:t>c) Nové skutečnosti, které si vyžadovaly vývoj lexikálního a terminologického systému baltských jazyků (průmysl, armáda, medicína, transport, nové kulturní jevy).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0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Rozkvět litevské a lotyšské kultury v době Sovětské okupace?</a:t>
            </a:r>
          </a:p>
          <a:p>
            <a:pPr marL="0" indent="0">
              <a:buNone/>
            </a:pPr>
            <a:r>
              <a:rPr lang="cs-CZ" u="sng" dirty="0"/>
              <a:t>Procesy ohrožující rozvoj baltských jazyků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Masivní vývoj bilingvismu s ruštinou:</a:t>
            </a:r>
          </a:p>
          <a:p>
            <a:pPr marL="0" indent="0">
              <a:buNone/>
            </a:pPr>
            <a:r>
              <a:rPr lang="cs-CZ" dirty="0" smtClean="0"/>
              <a:t>           1. ruština jako </a:t>
            </a:r>
            <a:r>
              <a:rPr lang="cs-CZ" i="1" dirty="0" smtClean="0"/>
              <a:t>lingua franca</a:t>
            </a:r>
            <a:r>
              <a:rPr lang="cs-CZ" dirty="0" smtClean="0"/>
              <a:t> Sovětského svazu;</a:t>
            </a:r>
          </a:p>
          <a:p>
            <a:pPr marL="0" indent="0">
              <a:buNone/>
            </a:pPr>
            <a:r>
              <a:rPr lang="cs-CZ" dirty="0" smtClean="0"/>
              <a:t>           2. smíšené rodiny;</a:t>
            </a:r>
          </a:p>
          <a:p>
            <a:pPr marL="0" indent="0">
              <a:buNone/>
            </a:pPr>
            <a:r>
              <a:rPr lang="cs-CZ" dirty="0" smtClean="0"/>
              <a:t>           3. rusifikační vliv armády: armádní posádky okupačních vojsk v Litvě a Lotyšsku; povinná vojenská služba Litevců a Lotyšů.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783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768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 smtClean="0"/>
              <a:t>Rozkvět litevské a lotyšské kultury v době Sovětské okupace?</a:t>
            </a:r>
          </a:p>
          <a:p>
            <a:pPr marL="0" indent="0">
              <a:buNone/>
            </a:pPr>
            <a:r>
              <a:rPr lang="cs-CZ" u="sng" dirty="0"/>
              <a:t>Procesy ohrožující rozvoj baltských jazyků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b) Rusifikace jako reálná jazyková politika (oproti deklarované jazykové rovnosti):</a:t>
            </a:r>
          </a:p>
          <a:p>
            <a:pPr marL="0" indent="0">
              <a:buNone/>
            </a:pPr>
            <a:r>
              <a:rPr lang="cs-CZ" dirty="0" smtClean="0"/>
              <a:t>            1. </a:t>
            </a:r>
            <a:r>
              <a:rPr lang="cs-CZ" dirty="0"/>
              <a:t>ruština podmínkou pro jakoukoliv kariéru;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2. </a:t>
            </a:r>
            <a:r>
              <a:rPr lang="cs-CZ" dirty="0"/>
              <a:t>ruština jako povinný jazyk již od základní </a:t>
            </a:r>
            <a:r>
              <a:rPr lang="cs-CZ" dirty="0" smtClean="0"/>
              <a:t>školy; </a:t>
            </a:r>
          </a:p>
          <a:p>
            <a:pPr marL="0" indent="0">
              <a:buNone/>
            </a:pPr>
            <a:r>
              <a:rPr lang="cs-CZ" dirty="0" smtClean="0"/>
              <a:t>            3. vyšší stipendia pro studenty ruštiny a vyšší platy pro učitelé ruštiny;</a:t>
            </a:r>
          </a:p>
          <a:p>
            <a:pPr marL="0" indent="0">
              <a:buNone/>
            </a:pPr>
            <a:r>
              <a:rPr lang="cs-CZ" dirty="0" smtClean="0"/>
              <a:t>            4. nadřízené postavení ruštiny v každodenním životě: ruský musí umět každý Litevec a Lotyš, ale žádný Rus nemusí umět litevsky ani lotyšsky</a:t>
            </a:r>
          </a:p>
          <a:p>
            <a:pPr marL="0" indent="0">
              <a:buNone/>
            </a:pPr>
            <a:r>
              <a:rPr lang="cs-CZ" dirty="0" smtClean="0"/>
              <a:t>           5. přicházející dělníci neměli žádné tušení o místní kultuře a jazycích.</a:t>
            </a:r>
          </a:p>
        </p:txBody>
      </p:sp>
    </p:spTree>
    <p:extLst>
      <p:ext uri="{BB962C8B-B14F-4D97-AF65-F5344CB8AC3E}">
        <p14:creationId xmlns:p14="http://schemas.microsoft.com/office/powerpoint/2010/main" val="21973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76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Rozkvět litevské a lotyšské kultury v době Sovětské okupace?</a:t>
            </a:r>
          </a:p>
          <a:p>
            <a:pPr marL="0" indent="0">
              <a:buNone/>
            </a:pPr>
            <a:r>
              <a:rPr lang="cs-CZ" u="sng" dirty="0"/>
              <a:t>Procesy ohrožující rozvoj baltských jazyků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c) Ruština jako mediální jazyk (televize, rádio, noviny, překlady literatury)</a:t>
            </a:r>
          </a:p>
          <a:p>
            <a:pPr marL="0" indent="0">
              <a:buNone/>
            </a:pPr>
            <a:r>
              <a:rPr lang="cs-CZ" dirty="0" smtClean="0"/>
              <a:t>d) Ruština jako určující faktor pro novou odbornou terminologii.</a:t>
            </a:r>
          </a:p>
          <a:p>
            <a:pPr marL="0" indent="0">
              <a:buNone/>
            </a:pPr>
            <a:r>
              <a:rPr lang="cs-CZ" dirty="0" smtClean="0"/>
              <a:t>e) Jazyková interference jako masivní jev: četné makaronismy; přejímání ruských pejorativ (nadávek) apod.</a:t>
            </a:r>
          </a:p>
          <a:p>
            <a:pPr marL="0" indent="0">
              <a:buNone/>
            </a:pPr>
            <a:r>
              <a:rPr lang="cs-CZ" dirty="0" smtClean="0"/>
              <a:t>f) Ideologické kulturní restrikce: nelze ani vzdáleně se dotknout dějin nezávislé Litvy resp. Lotyšska; nelze číst starou literaturu (je náboženská); nelze mít kontakt s exilovou komunitou.</a:t>
            </a:r>
          </a:p>
        </p:txBody>
      </p:sp>
    </p:spTree>
    <p:extLst>
      <p:ext uri="{BB962C8B-B14F-4D97-AF65-F5344CB8AC3E}">
        <p14:creationId xmlns:p14="http://schemas.microsoft.com/office/powerpoint/2010/main" val="1622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1078</Words>
  <Application>Microsoft Office PowerPoint</Application>
  <PresentationFormat>Širokoúhlá obrazovka</PresentationFormat>
  <Paragraphs>106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Baltské jazyky během sovětské okupace</vt:lpstr>
      <vt:lpstr>Etno-sociální procesy po 2. světové válce</vt:lpstr>
      <vt:lpstr>Etno-sociální procesy po 2. světové válce</vt:lpstr>
      <vt:lpstr>Etno-sociální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Příklady jazykového vlivu ruštiny</vt:lpstr>
      <vt:lpstr>Příklady jazykového vlivu ruštiny</vt:lpstr>
      <vt:lpstr>Příklady jazykového vlivu ruštiny</vt:lpstr>
      <vt:lpstr>Příklady jazykového vlivu ruštiny</vt:lpstr>
      <vt:lpstr>Příklady jazykového vlivu ruštiny</vt:lpstr>
      <vt:lpstr>Příklady jazykového vlivu ruštiny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93</cp:revision>
  <dcterms:created xsi:type="dcterms:W3CDTF">2018-03-19T14:12:30Z</dcterms:created>
  <dcterms:modified xsi:type="dcterms:W3CDTF">2018-04-03T15:23:37Z</dcterms:modified>
</cp:coreProperties>
</file>