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1" r:id="rId2"/>
    <p:sldId id="258" r:id="rId3"/>
    <p:sldId id="257" r:id="rId4"/>
    <p:sldId id="259" r:id="rId5"/>
    <p:sldId id="261" r:id="rId6"/>
    <p:sldId id="263" r:id="rId7"/>
    <p:sldId id="265" r:id="rId8"/>
    <p:sldId id="266" r:id="rId9"/>
    <p:sldId id="267" r:id="rId10"/>
    <p:sldId id="268" r:id="rId11"/>
    <p:sldId id="269" r:id="rId12"/>
    <p:sldId id="270" r:id="rId13"/>
    <p:sldId id="272" r:id="rId14"/>
    <p:sldId id="273" r:id="rId15"/>
    <p:sldId id="274" r:id="rId16"/>
    <p:sldId id="275" r:id="rId17"/>
    <p:sldId id="276" r:id="rId18"/>
    <p:sldId id="294" r:id="rId19"/>
    <p:sldId id="277" r:id="rId20"/>
    <p:sldId id="295" r:id="rId21"/>
    <p:sldId id="280" r:id="rId22"/>
    <p:sldId id="283" r:id="rId23"/>
    <p:sldId id="281" r:id="rId24"/>
    <p:sldId id="282" r:id="rId25"/>
    <p:sldId id="292" r:id="rId26"/>
    <p:sldId id="293" r:id="rId27"/>
    <p:sldId id="287" r:id="rId28"/>
    <p:sldId id="288" r:id="rId29"/>
  </p:sldIdLst>
  <p:sldSz cx="12192000" cy="6858000"/>
  <p:notesSz cx="6761163" cy="9942513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17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3F995-476C-4E6E-BFE7-9A449AB70098}" type="datetimeFigureOut">
              <a:rPr lang="cs-CZ" smtClean="0"/>
              <a:t>10. 4. 2018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09A4C-4F38-4C05-8253-0C70C4B142F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18142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3F995-476C-4E6E-BFE7-9A449AB70098}" type="datetimeFigureOut">
              <a:rPr lang="cs-CZ" smtClean="0"/>
              <a:t>10. 4. 2018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09A4C-4F38-4C05-8253-0C70C4B142F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47355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3F995-476C-4E6E-BFE7-9A449AB70098}" type="datetimeFigureOut">
              <a:rPr lang="cs-CZ" smtClean="0"/>
              <a:t>10. 4. 2018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09A4C-4F38-4C05-8253-0C70C4B142F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20674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3F995-476C-4E6E-BFE7-9A449AB70098}" type="datetimeFigureOut">
              <a:rPr lang="cs-CZ" smtClean="0"/>
              <a:t>10. 4. 2018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09A4C-4F38-4C05-8253-0C70C4B142F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562867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3F995-476C-4E6E-BFE7-9A449AB70098}" type="datetimeFigureOut">
              <a:rPr lang="cs-CZ" smtClean="0"/>
              <a:t>10. 4. 2018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09A4C-4F38-4C05-8253-0C70C4B142F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361971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3F995-476C-4E6E-BFE7-9A449AB70098}" type="datetimeFigureOut">
              <a:rPr lang="cs-CZ" smtClean="0"/>
              <a:t>10. 4. 2018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09A4C-4F38-4C05-8253-0C70C4B142F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67024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3F995-476C-4E6E-BFE7-9A449AB70098}" type="datetimeFigureOut">
              <a:rPr lang="cs-CZ" smtClean="0"/>
              <a:t>10. 4. 2018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09A4C-4F38-4C05-8253-0C70C4B142F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677304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3F995-476C-4E6E-BFE7-9A449AB70098}" type="datetimeFigureOut">
              <a:rPr lang="cs-CZ" smtClean="0"/>
              <a:t>10. 4. 2018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09A4C-4F38-4C05-8253-0C70C4B142F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924030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3F995-476C-4E6E-BFE7-9A449AB70098}" type="datetimeFigureOut">
              <a:rPr lang="cs-CZ" smtClean="0"/>
              <a:t>10. 4. 2018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09A4C-4F38-4C05-8253-0C70C4B142F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881488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3F995-476C-4E6E-BFE7-9A449AB70098}" type="datetimeFigureOut">
              <a:rPr lang="cs-CZ" smtClean="0"/>
              <a:t>10. 4. 2018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09A4C-4F38-4C05-8253-0C70C4B142F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83046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3F995-476C-4E6E-BFE7-9A449AB70098}" type="datetimeFigureOut">
              <a:rPr lang="cs-CZ" smtClean="0"/>
              <a:t>10. 4. 2018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09A4C-4F38-4C05-8253-0C70C4B142F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203042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13F995-476C-4E6E-BFE7-9A449AB70098}" type="datetimeFigureOut">
              <a:rPr lang="cs-CZ" smtClean="0"/>
              <a:t>10. 4. 2018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409A4C-4F38-4C05-8253-0C70C4B142F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5432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Baltské jazyky v 19. a 20. st.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Národní obrození</a:t>
            </a:r>
          </a:p>
          <a:p>
            <a:r>
              <a:rPr lang="cs-CZ" dirty="0" smtClean="0"/>
              <a:t>Standardizace spisovného </a:t>
            </a:r>
            <a:r>
              <a:rPr lang="cs-CZ" dirty="0" smtClean="0"/>
              <a:t>jazyka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11189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62163" y="1364266"/>
            <a:ext cx="5615189" cy="3156219"/>
          </a:xfrm>
        </p:spPr>
        <p:txBody>
          <a:bodyPr>
            <a:normAutofit/>
          </a:bodyPr>
          <a:lstStyle/>
          <a:p>
            <a:pPr algn="ctr"/>
            <a:r>
              <a:rPr lang="cs-CZ" dirty="0" smtClean="0"/>
              <a:t>Skříň s písněmi</a:t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Od r. 2001 památka UNESCO</a:t>
            </a:r>
            <a:br>
              <a:rPr lang="cs-CZ" dirty="0" smtClean="0"/>
            </a:br>
            <a:r>
              <a:rPr lang="cs-CZ" dirty="0" smtClean="0"/>
              <a:t>(</a:t>
            </a:r>
            <a:r>
              <a:rPr lang="cs-CZ" dirty="0" err="1" smtClean="0"/>
              <a:t>Memory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World</a:t>
            </a:r>
            <a:r>
              <a:rPr lang="cs-CZ" dirty="0" smtClean="0"/>
              <a:t>)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581" y="42326"/>
            <a:ext cx="5112912" cy="6817218"/>
          </a:xfrm>
        </p:spPr>
      </p:pic>
    </p:spTree>
    <p:extLst>
      <p:ext uri="{BB962C8B-B14F-4D97-AF65-F5344CB8AC3E}">
        <p14:creationId xmlns:p14="http://schemas.microsoft.com/office/powerpoint/2010/main" val="3479009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798490"/>
          </a:xfrm>
        </p:spPr>
        <p:txBody>
          <a:bodyPr/>
          <a:lstStyle/>
          <a:p>
            <a:pPr algn="ctr"/>
            <a:r>
              <a:rPr lang="cs-CZ" dirty="0" smtClean="0"/>
              <a:t>Skříň s písněmi: památka UNESCO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143" y="810360"/>
            <a:ext cx="11509713" cy="6047640"/>
          </a:xfrm>
        </p:spPr>
      </p:pic>
    </p:spTree>
    <p:extLst>
      <p:ext uri="{BB962C8B-B14F-4D97-AF65-F5344CB8AC3E}">
        <p14:creationId xmlns:p14="http://schemas.microsoft.com/office/powerpoint/2010/main" val="2556546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199" y="0"/>
            <a:ext cx="10515600" cy="953037"/>
          </a:xfrm>
        </p:spPr>
        <p:txBody>
          <a:bodyPr/>
          <a:lstStyle/>
          <a:p>
            <a:pPr algn="ctr"/>
            <a:r>
              <a:rPr lang="cs-CZ" dirty="0" smtClean="0"/>
              <a:t>Lotyšské národní obrození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525038" y="1825625"/>
            <a:ext cx="5828762" cy="4351338"/>
          </a:xfrm>
        </p:spPr>
        <p:txBody>
          <a:bodyPr/>
          <a:lstStyle/>
          <a:p>
            <a:r>
              <a:rPr lang="cs-CZ" dirty="0" smtClean="0"/>
              <a:t>Sbírka písní </a:t>
            </a:r>
            <a:r>
              <a:rPr lang="cs-CZ" i="1" dirty="0" err="1" smtClean="0"/>
              <a:t>Latvju</a:t>
            </a:r>
            <a:r>
              <a:rPr lang="cs-CZ" i="1" dirty="0" smtClean="0"/>
              <a:t> </a:t>
            </a:r>
            <a:r>
              <a:rPr lang="cs-CZ" i="1" dirty="0" err="1" smtClean="0"/>
              <a:t>dainas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(1. vydání 1894 – 1915)</a:t>
            </a:r>
          </a:p>
          <a:p>
            <a:pPr marL="0" indent="0">
              <a:buNone/>
            </a:pPr>
            <a:r>
              <a:rPr lang="cs-CZ" dirty="0" smtClean="0"/>
              <a:t>Knižní edice „skříně s písněmi“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317" y="1143794"/>
            <a:ext cx="36449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304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199" y="0"/>
            <a:ext cx="10515600" cy="953037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 err="1" smtClean="0"/>
              <a:t>Andrejs</a:t>
            </a:r>
            <a:r>
              <a:rPr lang="cs-CZ" dirty="0" smtClean="0"/>
              <a:t> </a:t>
            </a:r>
            <a:r>
              <a:rPr lang="cs-CZ" dirty="0" err="1" smtClean="0"/>
              <a:t>Pumpurs</a:t>
            </a:r>
            <a:r>
              <a:rPr lang="cs-CZ" dirty="0" smtClean="0"/>
              <a:t> a národní epos </a:t>
            </a:r>
            <a:r>
              <a:rPr lang="lv-LV" b="1" i="1" dirty="0" smtClean="0"/>
              <a:t>Lāčplēsis</a:t>
            </a:r>
            <a:r>
              <a:rPr lang="cs-CZ" b="1" i="1" dirty="0" smtClean="0"/>
              <a:t> </a:t>
            </a:r>
            <a:r>
              <a:rPr lang="cs-CZ" dirty="0" smtClean="0"/>
              <a:t>(1888)</a:t>
            </a: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265" y="940160"/>
            <a:ext cx="8980296" cy="5962917"/>
          </a:xfr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694" y="953036"/>
            <a:ext cx="3718571" cy="5769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998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mtClean="0"/>
              <a:t>Spisovná lotyština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i="1" dirty="0" err="1"/>
              <a:t>Rīgas</a:t>
            </a:r>
            <a:r>
              <a:rPr lang="cs-CZ" b="1" i="1" dirty="0"/>
              <a:t> </a:t>
            </a:r>
            <a:r>
              <a:rPr lang="cs-CZ" b="1" i="1" dirty="0" err="1"/>
              <a:t>latviešu</a:t>
            </a:r>
            <a:r>
              <a:rPr lang="cs-CZ" b="1" i="1" dirty="0"/>
              <a:t> </a:t>
            </a:r>
            <a:r>
              <a:rPr lang="cs-CZ" b="1" i="1" dirty="0" err="1" smtClean="0"/>
              <a:t>biedrība</a:t>
            </a:r>
            <a:r>
              <a:rPr lang="cs-CZ" i="1" dirty="0" smtClean="0"/>
              <a:t> – </a:t>
            </a:r>
            <a:r>
              <a:rPr lang="cs-CZ" dirty="0" smtClean="0"/>
              <a:t>Rižská lotyšská společnost, založena r. 1868</a:t>
            </a:r>
          </a:p>
          <a:p>
            <a:pPr marL="0" indent="0">
              <a:buNone/>
            </a:pPr>
            <a:r>
              <a:rPr lang="cs-CZ" dirty="0" smtClean="0"/>
              <a:t>	</a:t>
            </a:r>
            <a:r>
              <a:rPr lang="cs-CZ" i="1" dirty="0" err="1" smtClean="0"/>
              <a:t>Zinību</a:t>
            </a:r>
            <a:r>
              <a:rPr lang="cs-CZ" i="1" dirty="0" smtClean="0"/>
              <a:t> </a:t>
            </a:r>
            <a:r>
              <a:rPr lang="cs-CZ" i="1" dirty="0" err="1" smtClean="0"/>
              <a:t>komisija</a:t>
            </a:r>
            <a:r>
              <a:rPr lang="cs-CZ" i="1" dirty="0" smtClean="0"/>
              <a:t> </a:t>
            </a:r>
            <a:r>
              <a:rPr lang="cs-CZ" dirty="0" smtClean="0"/>
              <a:t>(1869) – Komise pro vědu: organizovala výzkum lotyšských dějin a kultury, popularizovala lotyšskou literaturu a jazyk</a:t>
            </a:r>
          </a:p>
          <a:p>
            <a:pPr marL="0" indent="0">
              <a:buNone/>
            </a:pPr>
            <a:r>
              <a:rPr lang="cs-CZ" dirty="0"/>
              <a:t>	</a:t>
            </a:r>
            <a:endParaRPr lang="cs-CZ" dirty="0" smtClean="0"/>
          </a:p>
          <a:p>
            <a:pPr marL="0" indent="0">
              <a:buNone/>
            </a:pPr>
            <a:r>
              <a:rPr lang="cs-CZ" dirty="0"/>
              <a:t>	</a:t>
            </a:r>
            <a:r>
              <a:rPr lang="lv-LV" i="1" dirty="0" smtClean="0"/>
              <a:t>Valodniecības nodaļa</a:t>
            </a:r>
            <a:r>
              <a:rPr lang="cs-CZ" i="1" dirty="0" smtClean="0"/>
              <a:t> </a:t>
            </a:r>
            <a:r>
              <a:rPr lang="cs-CZ" dirty="0" smtClean="0"/>
              <a:t>(1904) – Oddělení jazykovědy: výzkum lotyštiny, vytváření jazykových norem a nové terminologie. Toto oddělení vytvořilo pravidla moderní lotyšské ortografie.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10099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Spisovná lotyština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22006" y="1531770"/>
            <a:ext cx="5931794" cy="4939048"/>
          </a:xfrm>
        </p:spPr>
        <p:txBody>
          <a:bodyPr>
            <a:normAutofit fontScale="92500" lnSpcReduction="20000"/>
          </a:bodyPr>
          <a:lstStyle/>
          <a:p>
            <a:r>
              <a:rPr lang="lv-LV" b="1" dirty="0" smtClean="0"/>
              <a:t>Kārlis Mīlenbahs</a:t>
            </a:r>
            <a:r>
              <a:rPr lang="cs-CZ" dirty="0" smtClean="0"/>
              <a:t> (1853 – 1916). Jazykovědec.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Zavedl moderní lotyšskou ortografii (1908)</a:t>
            </a:r>
            <a:r>
              <a:rPr lang="lt-LT" dirty="0" smtClean="0"/>
              <a:t>, </a:t>
            </a:r>
            <a:r>
              <a:rPr lang="cs-CZ" dirty="0" smtClean="0"/>
              <a:t>tzn. inicioval přechod z gotického písma na současné latinské.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smtClean="0"/>
              <a:t>Spoluautor </a:t>
            </a:r>
            <a:r>
              <a:rPr lang="cs-CZ" i="1" dirty="0" smtClean="0"/>
              <a:t>Lotyšské gramatiky pro školy </a:t>
            </a:r>
            <a:r>
              <a:rPr lang="cs-CZ" dirty="0" smtClean="0"/>
              <a:t>(1907)</a:t>
            </a:r>
            <a:r>
              <a:rPr lang="lt-LT" dirty="0" smtClean="0"/>
              <a:t>, </a:t>
            </a:r>
            <a:r>
              <a:rPr lang="lt-LT" dirty="0" err="1" smtClean="0"/>
              <a:t>lot</a:t>
            </a:r>
            <a:r>
              <a:rPr lang="lt-LT" dirty="0" smtClean="0"/>
              <a:t>. </a:t>
            </a:r>
            <a:r>
              <a:rPr lang="cs-CZ" dirty="0"/>
              <a:t>"</a:t>
            </a:r>
            <a:r>
              <a:rPr lang="cs-CZ" dirty="0" err="1"/>
              <a:t>Latviešu</a:t>
            </a:r>
            <a:r>
              <a:rPr lang="cs-CZ" dirty="0"/>
              <a:t> </a:t>
            </a:r>
            <a:r>
              <a:rPr lang="cs-CZ" dirty="0" err="1"/>
              <a:t>valodas</a:t>
            </a:r>
            <a:r>
              <a:rPr lang="cs-CZ" dirty="0"/>
              <a:t> </a:t>
            </a:r>
            <a:r>
              <a:rPr lang="cs-CZ" dirty="0" err="1" smtClean="0"/>
              <a:t>mācība</a:t>
            </a:r>
            <a:r>
              <a:rPr lang="cs-CZ" dirty="0" smtClean="0"/>
              <a:t>„</a:t>
            </a:r>
            <a:endParaRPr lang="cs-CZ" i="1" dirty="0" smtClean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Připravil velký výkladový slovník lotyštiny – nejdůležitější lotyšské lexikologické dílo (vydáno </a:t>
            </a:r>
            <a:r>
              <a:rPr lang="cs-CZ" dirty="0" err="1" smtClean="0"/>
              <a:t>Endzelinem</a:t>
            </a:r>
            <a:r>
              <a:rPr lang="cs-CZ" dirty="0" smtClean="0"/>
              <a:t> až po smrti </a:t>
            </a:r>
            <a:r>
              <a:rPr lang="cs-CZ" dirty="0" err="1" smtClean="0"/>
              <a:t>Milenbacha</a:t>
            </a:r>
            <a:r>
              <a:rPr lang="cs-CZ" dirty="0" smtClean="0"/>
              <a:t>)</a:t>
            </a:r>
            <a:endParaRPr lang="lv-LV" dirty="0" smtClean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111" y="1531770"/>
            <a:ext cx="4779724" cy="4939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563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6327"/>
            <a:ext cx="10515600" cy="1325563"/>
          </a:xfrm>
        </p:spPr>
        <p:txBody>
          <a:bodyPr/>
          <a:lstStyle/>
          <a:p>
            <a:pPr algn="ctr"/>
            <a:r>
              <a:rPr lang="cs-CZ" dirty="0" smtClean="0"/>
              <a:t>Spisovná lotyština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22006" y="1825625"/>
            <a:ext cx="5931794" cy="4351338"/>
          </a:xfrm>
        </p:spPr>
        <p:txBody>
          <a:bodyPr/>
          <a:lstStyle/>
          <a:p>
            <a:r>
              <a:rPr lang="lv-LV" b="1" dirty="0" smtClean="0"/>
              <a:t>Jānis Endzelīns</a:t>
            </a:r>
            <a:r>
              <a:rPr lang="cs-CZ" b="1" dirty="0" smtClean="0"/>
              <a:t> </a:t>
            </a:r>
            <a:r>
              <a:rPr lang="cs-CZ" dirty="0" smtClean="0"/>
              <a:t>(1873 – 1961). Nejznámější lotyšský a baltský jazykovědec</a:t>
            </a:r>
          </a:p>
          <a:p>
            <a:pPr marL="0" indent="0">
              <a:buNone/>
            </a:pPr>
            <a:r>
              <a:rPr lang="cs-CZ" dirty="0" smtClean="0"/>
              <a:t>Založil </a:t>
            </a:r>
            <a:r>
              <a:rPr lang="cs-CZ" i="1" dirty="0" smtClean="0"/>
              <a:t>Oddělení baltské filologie </a:t>
            </a:r>
            <a:r>
              <a:rPr lang="cs-CZ" dirty="0" smtClean="0"/>
              <a:t>na Lotyšské univerzitě (1920, </a:t>
            </a:r>
            <a:r>
              <a:rPr lang="cs-CZ" u="sng" dirty="0" smtClean="0"/>
              <a:t>první ve světě</a:t>
            </a:r>
            <a:r>
              <a:rPr lang="cs-CZ" dirty="0" smtClean="0"/>
              <a:t>).</a:t>
            </a:r>
          </a:p>
          <a:p>
            <a:pPr marL="0" indent="0">
              <a:buNone/>
            </a:pPr>
            <a:r>
              <a:rPr lang="cs-CZ" dirty="0" smtClean="0"/>
              <a:t>„</a:t>
            </a:r>
            <a:r>
              <a:rPr lang="cs-CZ" dirty="0" err="1" smtClean="0"/>
              <a:t>Lettische</a:t>
            </a:r>
            <a:r>
              <a:rPr lang="cs-CZ" dirty="0" smtClean="0"/>
              <a:t> </a:t>
            </a:r>
            <a:r>
              <a:rPr lang="cs-CZ" dirty="0" err="1" smtClean="0"/>
              <a:t>Grammatik</a:t>
            </a:r>
            <a:r>
              <a:rPr lang="cs-CZ" dirty="0" smtClean="0"/>
              <a:t>“ (1922) – nejdůležitější dílo z lotyšské historické gramatiky.</a:t>
            </a:r>
          </a:p>
          <a:p>
            <a:pPr marL="0" indent="0">
              <a:buNone/>
            </a:pPr>
            <a:r>
              <a:rPr lang="cs-CZ" dirty="0" smtClean="0"/>
              <a:t>Dokončil a vydal M</a:t>
            </a:r>
            <a:r>
              <a:rPr lang="lv-LV" dirty="0" smtClean="0"/>
              <a:t>ī</a:t>
            </a:r>
            <a:r>
              <a:rPr lang="cs-CZ" dirty="0" err="1" smtClean="0"/>
              <a:t>lenbachův</a:t>
            </a:r>
            <a:r>
              <a:rPr lang="cs-CZ" dirty="0" smtClean="0"/>
              <a:t> slovník.</a:t>
            </a:r>
            <a:endParaRPr lang="cs-CZ" dirty="0"/>
          </a:p>
          <a:p>
            <a:pPr marL="0" indent="0">
              <a:buNone/>
            </a:pPr>
            <a:endParaRPr lang="cs-CZ" dirty="0" smtClean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331890"/>
            <a:ext cx="3670479" cy="5526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563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537" y="476518"/>
            <a:ext cx="8600925" cy="6235671"/>
          </a:xfrm>
        </p:spPr>
      </p:pic>
    </p:spTree>
    <p:extLst>
      <p:ext uri="{BB962C8B-B14F-4D97-AF65-F5344CB8AC3E}">
        <p14:creationId xmlns:p14="http://schemas.microsoft.com/office/powerpoint/2010/main" val="420946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Litevština v 19. a 20. století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Základní historický kontext:</a:t>
            </a:r>
          </a:p>
          <a:p>
            <a:pPr marL="0" indent="0">
              <a:buNone/>
            </a:pPr>
            <a:r>
              <a:rPr lang="cs-CZ" dirty="0" smtClean="0"/>
              <a:t>Litevské velkoknížectví po roce 1795 připadlo Ruské říši.</a:t>
            </a:r>
          </a:p>
          <a:p>
            <a:pPr marL="0" indent="0">
              <a:buNone/>
            </a:pPr>
            <a:r>
              <a:rPr lang="cs-CZ" dirty="0" smtClean="0"/>
              <a:t>Ve Východním Prusku se nachází tzv. Malá Litva, resp. Pruská Litva.</a:t>
            </a:r>
          </a:p>
          <a:p>
            <a:pPr marL="0" indent="0">
              <a:buNone/>
            </a:pPr>
            <a:r>
              <a:rPr lang="cs-CZ" dirty="0" smtClean="0"/>
              <a:t>Po povstáních v letech 1831 a 1863 byl v Litvě zakázán tisk latinkou (až do roku 1904), což vedlo k rozšíření nelegálního tisku: </a:t>
            </a:r>
            <a:r>
              <a:rPr lang="lt-LT" i="1" dirty="0" err="1" smtClean="0"/>
              <a:t>knygnešystė</a:t>
            </a:r>
            <a:r>
              <a:rPr lang="lt-LT" dirty="0" smtClean="0"/>
              <a:t>, </a:t>
            </a:r>
            <a:r>
              <a:rPr lang="cs-CZ" dirty="0" smtClean="0"/>
              <a:t>pašování knih z Malé Litvy.</a:t>
            </a:r>
          </a:p>
          <a:p>
            <a:pPr marL="0" indent="0">
              <a:buNone/>
            </a:pPr>
            <a:r>
              <a:rPr lang="cs-CZ" dirty="0" smtClean="0"/>
              <a:t>Litevština se musela emancipovat jak vůči polštině, tak vůči ruštině.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141154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961"/>
            <a:ext cx="10515600" cy="1325563"/>
          </a:xfrm>
        </p:spPr>
        <p:txBody>
          <a:bodyPr/>
          <a:lstStyle/>
          <a:p>
            <a:r>
              <a:rPr lang="lt-LT" dirty="0" smtClean="0"/>
              <a:t>„</a:t>
            </a:r>
            <a:r>
              <a:rPr lang="cs-CZ" dirty="0" smtClean="0"/>
              <a:t>Malá“ a „Velká“ Litva / </a:t>
            </a:r>
            <a:r>
              <a:rPr lang="cs-CZ" dirty="0" err="1" smtClean="0"/>
              <a:t>Preussisch</a:t>
            </a:r>
            <a:r>
              <a:rPr lang="cs-CZ" dirty="0" smtClean="0"/>
              <a:t> </a:t>
            </a:r>
            <a:r>
              <a:rPr lang="cs-CZ" dirty="0" err="1" smtClean="0"/>
              <a:t>Lithauen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6191" y="965915"/>
            <a:ext cx="7419618" cy="5789053"/>
          </a:xfrm>
        </p:spPr>
      </p:pic>
    </p:spTree>
    <p:extLst>
      <p:ext uri="{BB962C8B-B14F-4D97-AF65-F5344CB8AC3E}">
        <p14:creationId xmlns:p14="http://schemas.microsoft.com/office/powerpoint/2010/main" val="4057604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Lotyština v 19. století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Směrodatné kontexty pro pochopení situace:</a:t>
            </a:r>
          </a:p>
          <a:p>
            <a:pPr marL="514350" indent="-514350">
              <a:buAutoNum type="alphaLcParenR"/>
            </a:pPr>
            <a:r>
              <a:rPr lang="cs-CZ" dirty="0" smtClean="0"/>
              <a:t>Původní </a:t>
            </a:r>
            <a:r>
              <a:rPr lang="cs-CZ" dirty="0" err="1" smtClean="0"/>
              <a:t>Livonsko</a:t>
            </a:r>
            <a:r>
              <a:rPr lang="cs-CZ" dirty="0"/>
              <a:t> </a:t>
            </a:r>
            <a:r>
              <a:rPr lang="cs-CZ" dirty="0" smtClean="0"/>
              <a:t>(tzn. dnešní Lotyšsko a Estonsko) je součástí Ruské říše.</a:t>
            </a:r>
          </a:p>
          <a:p>
            <a:pPr marL="514350" indent="-514350">
              <a:buAutoNum type="alphaLcParenR"/>
            </a:pPr>
            <a:r>
              <a:rPr lang="cs-CZ" dirty="0" smtClean="0"/>
              <a:t>Mocenská a kulturní dominance místních Němců (tzv. </a:t>
            </a:r>
            <a:r>
              <a:rPr lang="cs-CZ" dirty="0" err="1" smtClean="0"/>
              <a:t>die</a:t>
            </a:r>
            <a:r>
              <a:rPr lang="cs-CZ" dirty="0" smtClean="0"/>
              <a:t> </a:t>
            </a:r>
            <a:r>
              <a:rPr lang="cs-CZ" dirty="0" err="1" smtClean="0"/>
              <a:t>Baltisch-Deutschen</a:t>
            </a:r>
            <a:r>
              <a:rPr lang="cs-CZ" dirty="0" smtClean="0"/>
              <a:t>). </a:t>
            </a:r>
          </a:p>
          <a:p>
            <a:pPr marL="514350" indent="-514350">
              <a:buAutoNum type="alphaLcParenR"/>
            </a:pPr>
            <a:r>
              <a:rPr lang="cs-CZ" dirty="0" smtClean="0"/>
              <a:t>Vzestup zájmu o lidovou kulturu a zejména zpěvný folklor v Evropě.</a:t>
            </a:r>
          </a:p>
          <a:p>
            <a:pPr marL="0" indent="0">
              <a:buNone/>
            </a:pPr>
            <a:r>
              <a:rPr lang="cs-CZ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080645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Vznik nové litevské identity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199" y="1416676"/>
            <a:ext cx="10649755" cy="4760287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Původní pojem „Litevec“ odkazoval na státní příslušnost k Litevskému velkoknížectví, nikoli na jazykovou příslušnost (srov. Adam </a:t>
            </a:r>
            <a:r>
              <a:rPr lang="cs-CZ" dirty="0" err="1" smtClean="0"/>
              <a:t>Mickiewicz</a:t>
            </a:r>
            <a:r>
              <a:rPr lang="cs-CZ" dirty="0" smtClean="0"/>
              <a:t> a počátek Pana Tadeáše: „</a:t>
            </a:r>
            <a:r>
              <a:rPr lang="cs-CZ" dirty="0" err="1" smtClean="0"/>
              <a:t>Litwo</a:t>
            </a:r>
            <a:r>
              <a:rPr lang="cs-CZ" dirty="0" smtClean="0"/>
              <a:t> </a:t>
            </a:r>
            <a:r>
              <a:rPr lang="cs-CZ" dirty="0" err="1" smtClean="0"/>
              <a:t>ojczyzno</a:t>
            </a:r>
            <a:r>
              <a:rPr lang="cs-CZ" dirty="0" smtClean="0"/>
              <a:t> moje“). Tato identita byla typická pro litevskou šlechtu, která většinou mluvila už jen polsky.</a:t>
            </a:r>
          </a:p>
          <a:p>
            <a:r>
              <a:rPr lang="cs-CZ" dirty="0" smtClean="0"/>
              <a:t>Oproti tomu se </a:t>
            </a:r>
            <a:r>
              <a:rPr lang="cs-CZ" dirty="0" err="1" smtClean="0"/>
              <a:t>lingvocentrické</a:t>
            </a:r>
            <a:r>
              <a:rPr lang="cs-CZ" dirty="0" smtClean="0"/>
              <a:t> pojetí </a:t>
            </a:r>
            <a:r>
              <a:rPr lang="cs-CZ" dirty="0" err="1" smtClean="0"/>
              <a:t>litevskosti</a:t>
            </a:r>
            <a:r>
              <a:rPr lang="cs-CZ" dirty="0" smtClean="0"/>
              <a:t> zakládalo na jazykovém vymezení: Litevec je pouze ten, který mluví litevsky. Nejznámějším prosazovatelem tohoto pohledu je Jonas </a:t>
            </a:r>
            <a:r>
              <a:rPr lang="cs-CZ" dirty="0" err="1" smtClean="0"/>
              <a:t>Basanavičius</a:t>
            </a:r>
            <a:r>
              <a:rPr lang="cs-CZ" dirty="0" smtClean="0"/>
              <a:t>. Vzor poskytovala česká jazyková emancipace v 19. století.</a:t>
            </a:r>
          </a:p>
          <a:p>
            <a:r>
              <a:rPr lang="cs-CZ" dirty="0" smtClean="0"/>
              <a:t>Litevské národní obrození je výsledkem konfliktu těchto dvou pojetí </a:t>
            </a:r>
            <a:r>
              <a:rPr lang="cs-CZ" dirty="0" err="1" smtClean="0"/>
              <a:t>litevskosti</a:t>
            </a:r>
            <a:r>
              <a:rPr lang="cs-CZ" dirty="0" smtClean="0"/>
              <a:t>. Zvítězil </a:t>
            </a:r>
            <a:r>
              <a:rPr lang="cs-CZ" dirty="0" err="1" smtClean="0"/>
              <a:t>lingvocentrický</a:t>
            </a:r>
            <a:r>
              <a:rPr lang="cs-CZ" dirty="0" smtClean="0"/>
              <a:t> tábor. </a:t>
            </a:r>
          </a:p>
          <a:p>
            <a:r>
              <a:rPr lang="cs-CZ" dirty="0" smtClean="0"/>
              <a:t>Litevské národní obrození je tedy primárně bojem o jazykovou emancipaci, a až potom o ekonomická a politická práva.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52898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7978"/>
            <a:ext cx="4716886" cy="7249314"/>
          </a:xfrm>
        </p:spPr>
      </p:pic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b="1" dirty="0" smtClean="0"/>
              <a:t>Jonas </a:t>
            </a:r>
            <a:r>
              <a:rPr lang="cs-CZ" b="1" dirty="0" err="1" smtClean="0"/>
              <a:t>BASANAVIČIUS</a:t>
            </a:r>
            <a:r>
              <a:rPr lang="cs-CZ" dirty="0" smtClean="0"/>
              <a:t>, 1851 – 1927</a:t>
            </a:r>
            <a:endParaRPr lang="lt-LT" dirty="0" smtClean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Doktor medicíny, folklorista, publicista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lt-LT" dirty="0" err="1" smtClean="0"/>
              <a:t>Zakladatel</a:t>
            </a:r>
            <a:r>
              <a:rPr lang="lt-LT" dirty="0" smtClean="0"/>
              <a:t> </a:t>
            </a:r>
            <a:r>
              <a:rPr lang="cs-CZ" dirty="0" smtClean="0"/>
              <a:t>časopisu </a:t>
            </a:r>
            <a:r>
              <a:rPr lang="cs-CZ" i="1" dirty="0" err="1" smtClean="0"/>
              <a:t>Auszra</a:t>
            </a:r>
            <a:r>
              <a:rPr lang="cs-CZ" i="1" dirty="0" smtClean="0"/>
              <a:t> </a:t>
            </a:r>
            <a:r>
              <a:rPr lang="cs-CZ" dirty="0" smtClean="0"/>
              <a:t>(1883) a vůdčí osobnost litevského národního obrození.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76250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32188"/>
            <a:ext cx="5177053" cy="6525812"/>
          </a:xfrm>
        </p:spPr>
      </p:pic>
      <p:sp>
        <p:nvSpPr>
          <p:cNvPr id="3" name="TextovéPole 2"/>
          <p:cNvSpPr txBox="1"/>
          <p:nvPr/>
        </p:nvSpPr>
        <p:spPr>
          <a:xfrm>
            <a:off x="6503831" y="1146219"/>
            <a:ext cx="4849969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/>
              <a:t>Časopis „</a:t>
            </a:r>
            <a:r>
              <a:rPr lang="cs-CZ" sz="2000" b="1" dirty="0" err="1" smtClean="0"/>
              <a:t>Auszra</a:t>
            </a:r>
            <a:r>
              <a:rPr lang="cs-CZ" sz="2000" b="1" dirty="0" smtClean="0"/>
              <a:t>“ (Jitřenka)</a:t>
            </a:r>
          </a:p>
          <a:p>
            <a:r>
              <a:rPr lang="cs-CZ" sz="2000" dirty="0" smtClean="0"/>
              <a:t>1883 – 1886, </a:t>
            </a:r>
            <a:r>
              <a:rPr lang="cs-CZ" sz="2000" dirty="0" err="1" smtClean="0"/>
              <a:t>měsičník</a:t>
            </a:r>
            <a:r>
              <a:rPr lang="cs-CZ" sz="2000" dirty="0" smtClean="0"/>
              <a:t>.</a:t>
            </a:r>
          </a:p>
          <a:p>
            <a:r>
              <a:rPr lang="cs-CZ" sz="2000" dirty="0" smtClean="0"/>
              <a:t>Tiskl se v Til</a:t>
            </a:r>
            <a:r>
              <a:rPr lang="lt-LT" sz="2000" dirty="0" err="1" smtClean="0"/>
              <a:t>žė</a:t>
            </a:r>
            <a:r>
              <a:rPr lang="cs-CZ" sz="2000" dirty="0"/>
              <a:t> </a:t>
            </a:r>
            <a:r>
              <a:rPr lang="cs-CZ" sz="2000" dirty="0" smtClean="0"/>
              <a:t>na Malé Litvě a byl pašován přes hranici do Velké Litvy.</a:t>
            </a:r>
          </a:p>
          <a:p>
            <a:endParaRPr lang="cs-CZ" sz="2000" dirty="0"/>
          </a:p>
          <a:p>
            <a:r>
              <a:rPr lang="cs-CZ" sz="2000" dirty="0" smtClean="0"/>
              <a:t>První národně-obrozenecký litevský časopis.</a:t>
            </a:r>
          </a:p>
          <a:p>
            <a:endParaRPr lang="cs-CZ" sz="2000" dirty="0"/>
          </a:p>
          <a:p>
            <a:r>
              <a:rPr lang="cs-CZ" sz="2000" dirty="0" smtClean="0"/>
              <a:t>V prvním čísle </a:t>
            </a:r>
            <a:r>
              <a:rPr lang="cs-CZ" sz="2000" dirty="0" err="1" smtClean="0"/>
              <a:t>Basanavičius</a:t>
            </a:r>
            <a:r>
              <a:rPr lang="cs-CZ" sz="2000" dirty="0" smtClean="0"/>
              <a:t> formuloval základní myšlenky národního obrození:</a:t>
            </a:r>
          </a:p>
          <a:p>
            <a:endParaRPr lang="cs-CZ" sz="2000" dirty="0"/>
          </a:p>
          <a:p>
            <a:r>
              <a:rPr lang="cs-CZ" sz="2000" dirty="0" smtClean="0"/>
              <a:t>Posílení jazykové identity Litevců</a:t>
            </a:r>
          </a:p>
          <a:p>
            <a:r>
              <a:rPr lang="cs-CZ" sz="2000" dirty="0" smtClean="0"/>
              <a:t>Boj o právo používat litevštinu ve veřejném životě (v školství, náboženství a tisku)</a:t>
            </a:r>
          </a:p>
          <a:p>
            <a:r>
              <a:rPr lang="cs-CZ" sz="2000" dirty="0" smtClean="0"/>
              <a:t>Zkoumání dějin Litvy</a:t>
            </a:r>
          </a:p>
          <a:p>
            <a:r>
              <a:rPr lang="cs-CZ" sz="2000" dirty="0" smtClean="0"/>
              <a:t>Zkoumání litevského folkloru</a:t>
            </a:r>
          </a:p>
          <a:p>
            <a:endParaRPr lang="cs-CZ" sz="2000" dirty="0" smtClean="0"/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896276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9572" y="196858"/>
            <a:ext cx="4623516" cy="6956144"/>
          </a:xfrm>
        </p:spPr>
      </p:pic>
    </p:spTree>
    <p:extLst>
      <p:ext uri="{BB962C8B-B14F-4D97-AF65-F5344CB8AC3E}">
        <p14:creationId xmlns:p14="http://schemas.microsoft.com/office/powerpoint/2010/main" val="2306437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6676" y="493913"/>
            <a:ext cx="9113485" cy="6078623"/>
          </a:xfrm>
        </p:spPr>
      </p:pic>
    </p:spTree>
    <p:extLst>
      <p:ext uri="{BB962C8B-B14F-4D97-AF65-F5344CB8AC3E}">
        <p14:creationId xmlns:p14="http://schemas.microsoft.com/office/powerpoint/2010/main" val="1794259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937961" cy="6858000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6400800" y="759854"/>
            <a:ext cx="450760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err="1" smtClean="0"/>
              <a:t>Vincas</a:t>
            </a:r>
            <a:r>
              <a:rPr lang="cs-CZ" sz="2000" b="1" dirty="0" smtClean="0"/>
              <a:t> </a:t>
            </a:r>
            <a:r>
              <a:rPr lang="cs-CZ" sz="2000" b="1" dirty="0" err="1" smtClean="0"/>
              <a:t>Kudirka</a:t>
            </a:r>
            <a:r>
              <a:rPr lang="cs-CZ" sz="2000" b="1" dirty="0" smtClean="0"/>
              <a:t> (1858 – 1899)</a:t>
            </a:r>
          </a:p>
          <a:p>
            <a:endParaRPr lang="cs-CZ" sz="2000" dirty="0"/>
          </a:p>
          <a:p>
            <a:r>
              <a:rPr lang="cs-CZ" sz="2000" dirty="0" smtClean="0"/>
              <a:t>Doktor medicíny, spisovatel, publicista, zakladatel a redaktor časopisu „</a:t>
            </a:r>
            <a:r>
              <a:rPr lang="cs-CZ" sz="2000" dirty="0" err="1" smtClean="0"/>
              <a:t>Varpas</a:t>
            </a:r>
            <a:r>
              <a:rPr lang="cs-CZ" sz="2000" dirty="0" smtClean="0"/>
              <a:t>“, autor litevské hymny, vůdčí osobnost litevského národního obrození</a:t>
            </a:r>
          </a:p>
          <a:p>
            <a:endParaRPr lang="cs-CZ" sz="2000" dirty="0" smtClean="0"/>
          </a:p>
          <a:p>
            <a:endParaRPr lang="cs-CZ" sz="2000" dirty="0"/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9374576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756494" cy="6858000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6040192" y="1223493"/>
            <a:ext cx="507427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/>
              <a:t>Časopis </a:t>
            </a:r>
            <a:r>
              <a:rPr lang="lt-LT" sz="2000" b="1" dirty="0" smtClean="0"/>
              <a:t>„Varpas“ </a:t>
            </a:r>
            <a:r>
              <a:rPr lang="cs-CZ" sz="2000" b="1" dirty="0" smtClean="0"/>
              <a:t>(Zvon), </a:t>
            </a:r>
            <a:r>
              <a:rPr lang="cs-CZ" sz="2000" dirty="0" smtClean="0"/>
              <a:t>měsíčník</a:t>
            </a:r>
          </a:p>
          <a:p>
            <a:endParaRPr lang="cs-CZ" sz="2000" dirty="0" smtClean="0"/>
          </a:p>
          <a:p>
            <a:r>
              <a:rPr lang="cs-CZ" sz="2000" dirty="0" smtClean="0"/>
              <a:t>Vycházel 1889-1905 </a:t>
            </a:r>
            <a:r>
              <a:rPr lang="lt-LT" sz="2000" dirty="0" smtClean="0"/>
              <a:t>v </a:t>
            </a:r>
            <a:r>
              <a:rPr lang="cs-CZ" sz="2000" dirty="0" smtClean="0"/>
              <a:t>Til</a:t>
            </a:r>
            <a:r>
              <a:rPr lang="lt-LT" sz="2000" dirty="0" err="1" smtClean="0"/>
              <a:t>žė</a:t>
            </a:r>
            <a:r>
              <a:rPr lang="lt-LT" sz="2000" dirty="0" smtClean="0"/>
              <a:t> a Ragainė na </a:t>
            </a:r>
            <a:r>
              <a:rPr lang="lt-LT" sz="2000" dirty="0" err="1" smtClean="0"/>
              <a:t>Mal</a:t>
            </a:r>
            <a:r>
              <a:rPr lang="cs-CZ" sz="2000" dirty="0" smtClean="0"/>
              <a:t>é</a:t>
            </a:r>
            <a:r>
              <a:rPr lang="lt-LT" sz="2000" dirty="0" smtClean="0"/>
              <a:t> </a:t>
            </a:r>
            <a:r>
              <a:rPr lang="lt-LT" sz="2000" dirty="0" err="1" smtClean="0"/>
              <a:t>Litv</a:t>
            </a:r>
            <a:r>
              <a:rPr lang="cs-CZ" sz="2000" dirty="0" smtClean="0"/>
              <a:t>ě, pašován do Velké Litvy nelegálně. Redaktorem </a:t>
            </a:r>
            <a:r>
              <a:rPr lang="cs-CZ" sz="2000" dirty="0" err="1" smtClean="0"/>
              <a:t>Vincas</a:t>
            </a:r>
            <a:r>
              <a:rPr lang="cs-CZ" sz="2000" dirty="0" smtClean="0"/>
              <a:t> </a:t>
            </a:r>
            <a:r>
              <a:rPr lang="cs-CZ" sz="2000" dirty="0" err="1" smtClean="0"/>
              <a:t>Kudirka</a:t>
            </a:r>
            <a:r>
              <a:rPr lang="cs-CZ" sz="2000" dirty="0" smtClean="0"/>
              <a:t>.</a:t>
            </a:r>
          </a:p>
          <a:p>
            <a:endParaRPr lang="cs-CZ" sz="2000" dirty="0" smtClean="0"/>
          </a:p>
          <a:p>
            <a:r>
              <a:rPr lang="cs-CZ" sz="2000" dirty="0" smtClean="0"/>
              <a:t>Jeden z nejvlivnějších časopisů litevského národního obrození.</a:t>
            </a:r>
          </a:p>
          <a:p>
            <a:endParaRPr lang="cs-CZ" sz="2000" dirty="0"/>
          </a:p>
          <a:p>
            <a:r>
              <a:rPr lang="cs-CZ" sz="2000" dirty="0" smtClean="0"/>
              <a:t>První litevský politický časopis.</a:t>
            </a:r>
          </a:p>
          <a:p>
            <a:endParaRPr lang="cs-CZ" sz="2000" dirty="0"/>
          </a:p>
          <a:p>
            <a:r>
              <a:rPr lang="cs-CZ" sz="2000" dirty="0" smtClean="0"/>
              <a:t>Důležitá instituce pro standardizaci litevštiny.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8154895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89716" y="139602"/>
            <a:ext cx="10515600" cy="1325563"/>
          </a:xfrm>
        </p:spPr>
        <p:txBody>
          <a:bodyPr/>
          <a:lstStyle/>
          <a:p>
            <a:pPr algn="ctr"/>
            <a:r>
              <a:rPr lang="lt-LT" dirty="0" smtClean="0"/>
              <a:t>Kazimieras </a:t>
            </a:r>
            <a:r>
              <a:rPr lang="lt-LT" dirty="0" err="1" smtClean="0"/>
              <a:t>BŪGA</a:t>
            </a:r>
            <a:r>
              <a:rPr lang="lt-LT" dirty="0" smtClean="0"/>
              <a:t> (</a:t>
            </a:r>
            <a:r>
              <a:rPr lang="cs-CZ" dirty="0" smtClean="0"/>
              <a:t>1879 – 1924)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24" y="1465165"/>
            <a:ext cx="3708042" cy="5207925"/>
          </a:xfrm>
        </p:spPr>
      </p:pic>
      <p:sp>
        <p:nvSpPr>
          <p:cNvPr id="8" name="TextovéPole 7"/>
          <p:cNvSpPr txBox="1"/>
          <p:nvPr/>
        </p:nvSpPr>
        <p:spPr>
          <a:xfrm>
            <a:off x="5396248" y="2382591"/>
            <a:ext cx="6362163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/>
              <a:t>Nejvlivnější litevský jazykovědec 20. století</a:t>
            </a:r>
          </a:p>
          <a:p>
            <a:endParaRPr lang="cs-CZ" sz="3200" dirty="0" smtClean="0"/>
          </a:p>
          <a:p>
            <a:r>
              <a:rPr lang="cs-CZ" sz="3200" dirty="0" smtClean="0"/>
              <a:t>Významný etymolog</a:t>
            </a:r>
            <a:endParaRPr lang="cs-CZ" sz="3200" dirty="0"/>
          </a:p>
          <a:p>
            <a:endParaRPr lang="cs-CZ" sz="3200" dirty="0" smtClean="0"/>
          </a:p>
          <a:p>
            <a:r>
              <a:rPr lang="cs-CZ" sz="3200" dirty="0" smtClean="0"/>
              <a:t>Iniciátor velkého Slovníku litevštiny</a:t>
            </a:r>
          </a:p>
          <a:p>
            <a:endParaRPr lang="cs-CZ" sz="3200" dirty="0"/>
          </a:p>
          <a:p>
            <a:r>
              <a:rPr lang="cs-CZ" sz="3200" dirty="0" smtClean="0"/>
              <a:t>Jeden z tvůrců spisovné litevštiny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3044933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976093" y="365125"/>
            <a:ext cx="10515600" cy="1325563"/>
          </a:xfrm>
        </p:spPr>
        <p:txBody>
          <a:bodyPr/>
          <a:lstStyle/>
          <a:p>
            <a:pPr algn="ctr"/>
            <a:r>
              <a:rPr lang="cs-CZ" dirty="0" smtClean="0"/>
              <a:t>Jonas </a:t>
            </a:r>
            <a:r>
              <a:rPr lang="cs-CZ" dirty="0" err="1" smtClean="0"/>
              <a:t>JABLONSKIS</a:t>
            </a:r>
            <a:r>
              <a:rPr lang="cs-CZ" dirty="0" smtClean="0"/>
              <a:t> (1860 – 1930)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28" y="1038028"/>
            <a:ext cx="3648202" cy="5948663"/>
          </a:xfrm>
        </p:spPr>
      </p:pic>
      <p:sp>
        <p:nvSpPr>
          <p:cNvPr id="6" name="TextovéPole 5"/>
          <p:cNvSpPr txBox="1"/>
          <p:nvPr/>
        </p:nvSpPr>
        <p:spPr>
          <a:xfrm>
            <a:off x="4752304" y="1690688"/>
            <a:ext cx="640831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/>
              <a:t>Významný litevský lingvista</a:t>
            </a:r>
          </a:p>
          <a:p>
            <a:r>
              <a:rPr lang="cs-CZ" sz="2800" dirty="0" smtClean="0"/>
              <a:t> </a:t>
            </a:r>
          </a:p>
          <a:p>
            <a:r>
              <a:rPr lang="cs-CZ" sz="2800" dirty="0" smtClean="0"/>
              <a:t>Jeden ze zakladatelů současné spisovné litevštiny. Jeho gramatika </a:t>
            </a:r>
            <a:r>
              <a:rPr lang="cs-CZ" sz="2800" i="1" dirty="0" err="1" smtClean="0"/>
              <a:t>Lietuviškos</a:t>
            </a:r>
            <a:r>
              <a:rPr lang="cs-CZ" sz="2800" i="1" dirty="0" smtClean="0"/>
              <a:t> </a:t>
            </a:r>
            <a:r>
              <a:rPr lang="cs-CZ" sz="2800" i="1" dirty="0" err="1" smtClean="0"/>
              <a:t>kalbos</a:t>
            </a:r>
            <a:r>
              <a:rPr lang="cs-CZ" sz="2800" i="1" dirty="0" smtClean="0"/>
              <a:t> gramatika</a:t>
            </a:r>
            <a:r>
              <a:rPr lang="cs-CZ" sz="2800" dirty="0"/>
              <a:t> </a:t>
            </a:r>
            <a:r>
              <a:rPr lang="cs-CZ" sz="2800" dirty="0" smtClean="0"/>
              <a:t>(Gramatika litevského jazyka, 1901) je první gramatikou standardizované spisovné litevštiny.</a:t>
            </a:r>
          </a:p>
          <a:p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28713290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940158"/>
          </a:xfrm>
        </p:spPr>
        <p:txBody>
          <a:bodyPr/>
          <a:lstStyle/>
          <a:p>
            <a:pPr algn="ctr"/>
            <a:r>
              <a:rPr lang="cs-CZ" dirty="0" err="1" smtClean="0"/>
              <a:t>Starolotyši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" y="940159"/>
            <a:ext cx="12192000" cy="5795492"/>
          </a:xfrm>
        </p:spPr>
        <p:txBody>
          <a:bodyPr>
            <a:normAutofit/>
          </a:bodyPr>
          <a:lstStyle/>
          <a:p>
            <a:pPr algn="l"/>
            <a:r>
              <a:rPr lang="cs-CZ" sz="3200" dirty="0"/>
              <a:t>Jako </a:t>
            </a:r>
            <a:r>
              <a:rPr lang="cs-CZ" sz="3200" dirty="0" smtClean="0"/>
              <a:t>„</a:t>
            </a:r>
            <a:r>
              <a:rPr lang="cs-CZ" sz="3200" b="1" dirty="0" err="1" smtClean="0"/>
              <a:t>Starolotyše</a:t>
            </a:r>
            <a:r>
              <a:rPr lang="cs-CZ" sz="3200" dirty="0"/>
              <a:t>“ označujeme badatele lotyštiny a lotyšského folkloru z doby před vlastním národním obrozením (do 1. poloviny </a:t>
            </a:r>
            <a:r>
              <a:rPr lang="cs-CZ" sz="3200" dirty="0" smtClean="0"/>
              <a:t>19</a:t>
            </a:r>
            <a:r>
              <a:rPr lang="cs-CZ" sz="3200" dirty="0"/>
              <a:t>. st.). Většinou to byli baltští Němci, zpravidla kněží</a:t>
            </a:r>
            <a:r>
              <a:rPr lang="cs-CZ" sz="3200" dirty="0" smtClean="0"/>
              <a:t>.</a:t>
            </a:r>
          </a:p>
          <a:p>
            <a:pPr algn="l"/>
            <a:r>
              <a:rPr lang="cs-CZ" sz="3200" dirty="0" smtClean="0"/>
              <a:t>Die </a:t>
            </a:r>
            <a:r>
              <a:rPr lang="cs-CZ" sz="3200" b="1" dirty="0" err="1" smtClean="0"/>
              <a:t>Lettisch-Literärische</a:t>
            </a:r>
            <a:r>
              <a:rPr lang="cs-CZ" sz="3200" b="1" dirty="0" smtClean="0"/>
              <a:t> </a:t>
            </a:r>
            <a:r>
              <a:rPr lang="cs-CZ" sz="3200" b="1" dirty="0" err="1" smtClean="0"/>
              <a:t>Gesellschaft</a:t>
            </a:r>
            <a:r>
              <a:rPr lang="cs-CZ" sz="3200" dirty="0" smtClean="0"/>
              <a:t> – Lotyšská literární společnost, založena 1824.  </a:t>
            </a:r>
          </a:p>
          <a:p>
            <a:pPr algn="l"/>
            <a:r>
              <a:rPr lang="cs-CZ" sz="3200" dirty="0" smtClean="0"/>
              <a:t>Cíl sdružení: studium lotyšského jazyka a folkloru.</a:t>
            </a:r>
          </a:p>
          <a:p>
            <a:pPr algn="l"/>
            <a:r>
              <a:rPr lang="cs-CZ" sz="3200" dirty="0" smtClean="0"/>
              <a:t>Sdružovala především baltské Němce (převážně kněze), později do ni vstupovali také etničtí Lotyši.</a:t>
            </a:r>
          </a:p>
          <a:p>
            <a:pPr algn="l"/>
            <a:r>
              <a:rPr lang="cs-CZ" sz="3200" dirty="0" smtClean="0"/>
              <a:t>1828 – 1905 vydávala čtvrtletník </a:t>
            </a:r>
            <a:r>
              <a:rPr lang="cs-CZ" sz="3200" b="1" dirty="0" err="1" smtClean="0"/>
              <a:t>Magazin</a:t>
            </a:r>
            <a:r>
              <a:rPr lang="cs-CZ" sz="3200" b="1" dirty="0" smtClean="0"/>
              <a:t> der </a:t>
            </a:r>
            <a:r>
              <a:rPr lang="cs-CZ" sz="3200" b="1" dirty="0" err="1" smtClean="0"/>
              <a:t>Lettisch-Literärischen</a:t>
            </a:r>
            <a:r>
              <a:rPr lang="cs-CZ" sz="3200" b="1" dirty="0" smtClean="0"/>
              <a:t> </a:t>
            </a:r>
            <a:r>
              <a:rPr lang="cs-CZ" sz="3200" b="1" dirty="0" err="1" smtClean="0"/>
              <a:t>Gesellschaft</a:t>
            </a:r>
            <a:r>
              <a:rPr lang="cs-CZ" sz="3200" dirty="0" smtClean="0"/>
              <a:t>. Zde vycházela pojednání o lotyšském folkloru, dějinách a gramatice lotyštiny. 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1771166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51079" y="26719"/>
            <a:ext cx="10515600" cy="1325563"/>
          </a:xfrm>
        </p:spPr>
        <p:txBody>
          <a:bodyPr/>
          <a:lstStyle/>
          <a:p>
            <a:pPr algn="ctr"/>
            <a:r>
              <a:rPr lang="cs-CZ" b="1" dirty="0" smtClean="0"/>
              <a:t>„</a:t>
            </a:r>
            <a:r>
              <a:rPr lang="lv-LV" b="1" dirty="0" smtClean="0"/>
              <a:t>Latviešu Avīzes</a:t>
            </a:r>
            <a:r>
              <a:rPr lang="cs-CZ" b="1" dirty="0" smtClean="0"/>
              <a:t>“ – „Lotyšské noviny“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31" y="1184856"/>
            <a:ext cx="4350312" cy="5460643"/>
          </a:xfrm>
        </p:spPr>
      </p:pic>
      <p:sp>
        <p:nvSpPr>
          <p:cNvPr id="5" name="TextovéPole 4"/>
          <p:cNvSpPr txBox="1"/>
          <p:nvPr/>
        </p:nvSpPr>
        <p:spPr>
          <a:xfrm>
            <a:off x="5447763" y="1687132"/>
            <a:ext cx="631064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 smtClean="0"/>
              <a:t>Nejvlivnější lotyšské periodikum </a:t>
            </a:r>
            <a:r>
              <a:rPr lang="cs-CZ" sz="3600" u="sng" dirty="0" smtClean="0"/>
              <a:t>první </a:t>
            </a:r>
            <a:r>
              <a:rPr lang="cs-CZ" sz="3600" dirty="0" smtClean="0"/>
              <a:t>poloviny 19. st.</a:t>
            </a:r>
          </a:p>
          <a:p>
            <a:endParaRPr lang="cs-CZ" sz="3600" dirty="0"/>
          </a:p>
          <a:p>
            <a:r>
              <a:rPr lang="cs-CZ" sz="3600" dirty="0" smtClean="0"/>
              <a:t>1822 – 1915, </a:t>
            </a:r>
            <a:r>
              <a:rPr lang="cs-CZ" sz="3600" dirty="0" err="1" smtClean="0"/>
              <a:t>Jēlgava</a:t>
            </a:r>
            <a:endParaRPr lang="cs-CZ" sz="3600" dirty="0" smtClean="0"/>
          </a:p>
          <a:p>
            <a:endParaRPr lang="cs-CZ" sz="3600" dirty="0"/>
          </a:p>
          <a:p>
            <a:r>
              <a:rPr lang="cs-CZ" sz="3600" dirty="0" smtClean="0"/>
              <a:t>Zakladatel: </a:t>
            </a:r>
            <a:r>
              <a:rPr lang="de-DE" sz="3600" i="1" dirty="0" smtClean="0"/>
              <a:t>Carl Friedrich Watson</a:t>
            </a:r>
            <a:r>
              <a:rPr lang="cs-CZ" sz="3600" i="1" dirty="0" smtClean="0"/>
              <a:t> – </a:t>
            </a:r>
            <a:r>
              <a:rPr lang="cs-CZ" sz="3600" dirty="0" smtClean="0"/>
              <a:t>kněz v </a:t>
            </a:r>
            <a:r>
              <a:rPr lang="cs-CZ" sz="3600" dirty="0" err="1" smtClean="0"/>
              <a:t>Kuronsku</a:t>
            </a:r>
            <a:endParaRPr lang="cs-CZ" sz="3600" dirty="0" smtClean="0"/>
          </a:p>
        </p:txBody>
      </p:sp>
    </p:spTree>
    <p:extLst>
      <p:ext uri="{BB962C8B-B14F-4D97-AF65-F5344CB8AC3E}">
        <p14:creationId xmlns:p14="http://schemas.microsoft.com/office/powerpoint/2010/main" val="1520629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i="1" dirty="0" err="1" smtClean="0"/>
              <a:t>Jaunlatvieši</a:t>
            </a:r>
            <a:r>
              <a:rPr lang="cs-CZ" i="1" dirty="0"/>
              <a:t> </a:t>
            </a:r>
            <a:r>
              <a:rPr lang="cs-CZ" dirty="0" smtClean="0"/>
              <a:t>– </a:t>
            </a:r>
            <a:r>
              <a:rPr lang="cs-CZ" dirty="0" err="1" smtClean="0"/>
              <a:t>Mladolotyši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„</a:t>
            </a:r>
            <a:r>
              <a:rPr lang="cs-CZ" dirty="0" err="1" smtClean="0"/>
              <a:t>Mladolotyši</a:t>
            </a:r>
            <a:r>
              <a:rPr lang="cs-CZ" dirty="0" smtClean="0"/>
              <a:t>“ byly etničtí Lotyši, zakladatelé lotyšského národního obrození. </a:t>
            </a:r>
          </a:p>
          <a:p>
            <a:r>
              <a:rPr lang="cs-CZ" dirty="0" smtClean="0"/>
              <a:t>„</a:t>
            </a:r>
            <a:r>
              <a:rPr lang="cs-CZ" dirty="0" err="1" smtClean="0"/>
              <a:t>Mladolotyši</a:t>
            </a:r>
            <a:r>
              <a:rPr lang="cs-CZ" dirty="0" smtClean="0"/>
              <a:t>“ své aktivity započali v polovině 19. st. na univerzitě v </a:t>
            </a:r>
            <a:r>
              <a:rPr lang="cs-CZ" dirty="0" err="1" smtClean="0"/>
              <a:t>Tartu</a:t>
            </a:r>
            <a:r>
              <a:rPr lang="cs-CZ" dirty="0" smtClean="0"/>
              <a:t>, kde se začaly konat </a:t>
            </a:r>
            <a:r>
              <a:rPr lang="cs-CZ" smtClean="0"/>
              <a:t>neformální </a:t>
            </a:r>
            <a:r>
              <a:rPr lang="cs-CZ" smtClean="0"/>
              <a:t>lotyšské večery.  </a:t>
            </a: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2024394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i="1" dirty="0" err="1" smtClean="0"/>
              <a:t>Jaunlatvieši</a:t>
            </a:r>
            <a:r>
              <a:rPr lang="cs-CZ" i="1" dirty="0"/>
              <a:t> </a:t>
            </a:r>
            <a:r>
              <a:rPr lang="cs-CZ" dirty="0" smtClean="0"/>
              <a:t>– </a:t>
            </a:r>
            <a:r>
              <a:rPr lang="cs-CZ" dirty="0" err="1" smtClean="0"/>
              <a:t>Mladolotyši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288665" y="1825625"/>
            <a:ext cx="7065135" cy="4351338"/>
          </a:xfrm>
        </p:spPr>
        <p:txBody>
          <a:bodyPr/>
          <a:lstStyle/>
          <a:p>
            <a:r>
              <a:rPr lang="lv-LV" dirty="0" smtClean="0"/>
              <a:t>Juris Alunāns</a:t>
            </a:r>
            <a:r>
              <a:rPr lang="cs-CZ" dirty="0" smtClean="0"/>
              <a:t> (1832 – 1864), publicista, filolog, jeden z tvůrců spisovné lotyštiny</a:t>
            </a:r>
          </a:p>
          <a:p>
            <a:r>
              <a:rPr lang="cs-CZ" dirty="0" smtClean="0"/>
              <a:t>Připravil první lotyšskou sbírku básní (překladů): </a:t>
            </a:r>
            <a:r>
              <a:rPr lang="lv-LV" i="1" dirty="0" smtClean="0"/>
              <a:t>Dziesmiņas</a:t>
            </a:r>
            <a:r>
              <a:rPr lang="cs-CZ" i="1" dirty="0" smtClean="0"/>
              <a:t> </a:t>
            </a:r>
            <a:r>
              <a:rPr lang="cs-CZ" dirty="0" smtClean="0"/>
              <a:t>(Písníčky), 1856</a:t>
            </a:r>
          </a:p>
          <a:p>
            <a:r>
              <a:rPr lang="cs-CZ" dirty="0" err="1" smtClean="0"/>
              <a:t>Navrh</a:t>
            </a:r>
            <a:r>
              <a:rPr lang="lt-LT" dirty="0" smtClean="0"/>
              <a:t>l</a:t>
            </a:r>
            <a:r>
              <a:rPr lang="cs-CZ" dirty="0" smtClean="0"/>
              <a:t> dnešní tvary pro názvy měsíců, pojmenování států atd.</a:t>
            </a:r>
            <a:endParaRPr lang="lv-LV" dirty="0" smtClean="0"/>
          </a:p>
          <a:p>
            <a:endParaRPr lang="cs-CZ" dirty="0" smtClean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913" y="1650451"/>
            <a:ext cx="3322749" cy="4701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437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i="1" dirty="0" err="1" smtClean="0"/>
              <a:t>Jaunlatvieši</a:t>
            </a:r>
            <a:r>
              <a:rPr lang="cs-CZ" i="1" dirty="0"/>
              <a:t> </a:t>
            </a:r>
            <a:r>
              <a:rPr lang="cs-CZ" dirty="0" smtClean="0"/>
              <a:t>– </a:t>
            </a:r>
            <a:r>
              <a:rPr lang="cs-CZ" dirty="0" err="1" smtClean="0"/>
              <a:t>Mladolotyši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288665" y="1825625"/>
            <a:ext cx="7065135" cy="4351338"/>
          </a:xfrm>
        </p:spPr>
        <p:txBody>
          <a:bodyPr/>
          <a:lstStyle/>
          <a:p>
            <a:r>
              <a:rPr lang="cs-CZ" dirty="0" err="1" smtClean="0"/>
              <a:t>Krišjānis</a:t>
            </a:r>
            <a:r>
              <a:rPr lang="cs-CZ" dirty="0" smtClean="0"/>
              <a:t> </a:t>
            </a:r>
            <a:r>
              <a:rPr lang="cs-CZ" dirty="0" err="1" smtClean="0"/>
              <a:t>Barons</a:t>
            </a:r>
            <a:r>
              <a:rPr lang="cs-CZ" dirty="0" smtClean="0"/>
              <a:t> (1835 – 1923): folklorista, publicista. Hlavní editor sbírky „Lotyšských písní“ (</a:t>
            </a:r>
            <a:r>
              <a:rPr lang="cs-CZ" dirty="0" err="1" smtClean="0"/>
              <a:t>Latvju</a:t>
            </a:r>
            <a:r>
              <a:rPr lang="cs-CZ" dirty="0" smtClean="0"/>
              <a:t> </a:t>
            </a:r>
            <a:r>
              <a:rPr lang="cs-CZ" dirty="0" err="1" smtClean="0"/>
              <a:t>dainas</a:t>
            </a:r>
            <a:r>
              <a:rPr lang="cs-CZ" dirty="0" smtClean="0"/>
              <a:t>)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45" y="1289518"/>
            <a:ext cx="3491902" cy="5568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933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i="1" dirty="0" err="1" smtClean="0"/>
              <a:t>Jaunlatvieši</a:t>
            </a:r>
            <a:r>
              <a:rPr lang="cs-CZ" i="1" dirty="0"/>
              <a:t> </a:t>
            </a:r>
            <a:r>
              <a:rPr lang="cs-CZ" dirty="0" smtClean="0"/>
              <a:t>– </a:t>
            </a:r>
            <a:r>
              <a:rPr lang="cs-CZ" dirty="0" err="1" smtClean="0"/>
              <a:t>Mladolotyši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9093" y="1825625"/>
            <a:ext cx="11044707" cy="4351338"/>
          </a:xfrm>
        </p:spPr>
        <p:txBody>
          <a:bodyPr/>
          <a:lstStyle/>
          <a:p>
            <a:r>
              <a:rPr lang="cs-CZ" dirty="0" smtClean="0"/>
              <a:t>Založili obrozenecké lotyšské časopisy:</a:t>
            </a:r>
          </a:p>
          <a:p>
            <a:pPr marL="0" indent="0">
              <a:buNone/>
            </a:pPr>
            <a:r>
              <a:rPr lang="cs-CZ" b="1" dirty="0" smtClean="0"/>
              <a:t>	</a:t>
            </a:r>
            <a:r>
              <a:rPr lang="lv-LV" b="1" dirty="0" smtClean="0"/>
              <a:t>Mājas Viesis</a:t>
            </a:r>
            <a:r>
              <a:rPr lang="cs-CZ" dirty="0" smtClean="0"/>
              <a:t>, 1856 – 1910 (</a:t>
            </a:r>
            <a:r>
              <a:rPr lang="cs-CZ" i="1" dirty="0" smtClean="0"/>
              <a:t>Host domu</a:t>
            </a:r>
            <a:r>
              <a:rPr lang="cs-CZ" dirty="0" smtClean="0"/>
              <a:t>)</a:t>
            </a:r>
            <a:endParaRPr lang="lv-LV" dirty="0" smtClean="0"/>
          </a:p>
          <a:p>
            <a:pPr marL="0" indent="0">
              <a:buNone/>
            </a:pPr>
            <a:r>
              <a:rPr lang="cs-CZ" b="1" dirty="0" smtClean="0"/>
              <a:t>	</a:t>
            </a:r>
            <a:r>
              <a:rPr lang="de-DE" b="1" dirty="0" err="1" smtClean="0"/>
              <a:t>Pēterburgas</a:t>
            </a:r>
            <a:r>
              <a:rPr lang="de-DE" b="1" dirty="0" smtClean="0"/>
              <a:t> </a:t>
            </a:r>
            <a:r>
              <a:rPr lang="de-DE" b="1" dirty="0" err="1" smtClean="0"/>
              <a:t>Avīzes</a:t>
            </a:r>
            <a:r>
              <a:rPr lang="cs-CZ" b="1" dirty="0" smtClean="0"/>
              <a:t> </a:t>
            </a:r>
            <a:r>
              <a:rPr lang="cs-CZ" dirty="0" smtClean="0"/>
              <a:t>1862 – 1865 (</a:t>
            </a:r>
            <a:r>
              <a:rPr lang="cs-CZ" i="1" dirty="0" smtClean="0"/>
              <a:t>Petěrburské noviny</a:t>
            </a:r>
            <a:r>
              <a:rPr lang="cs-CZ" dirty="0" smtClean="0"/>
              <a:t>)</a:t>
            </a:r>
            <a:r>
              <a:rPr lang="lt-LT" dirty="0" smtClean="0"/>
              <a:t>, </a:t>
            </a:r>
            <a:r>
              <a:rPr lang="lt-LT" dirty="0" err="1" smtClean="0"/>
              <a:t>den</a:t>
            </a:r>
            <a:r>
              <a:rPr lang="cs-CZ" dirty="0" err="1" smtClean="0"/>
              <a:t>ík</a:t>
            </a:r>
            <a:endParaRPr lang="de-DE" dirty="0" smtClean="0"/>
          </a:p>
          <a:p>
            <a:pPr marL="0" indent="0">
              <a:buNone/>
            </a:pPr>
            <a:r>
              <a:rPr lang="cs-CZ" dirty="0" smtClean="0"/>
              <a:t>Tyto časopisy do značné míry přispěly k stabilizaci norem spisovné lotyštiny</a:t>
            </a:r>
          </a:p>
        </p:txBody>
      </p:sp>
    </p:spTree>
    <p:extLst>
      <p:ext uri="{BB962C8B-B14F-4D97-AF65-F5344CB8AC3E}">
        <p14:creationId xmlns:p14="http://schemas.microsoft.com/office/powerpoint/2010/main" val="4206070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i="1" dirty="0" err="1" smtClean="0"/>
              <a:t>Jaunlatvieši</a:t>
            </a:r>
            <a:r>
              <a:rPr lang="cs-CZ" i="1" dirty="0"/>
              <a:t> </a:t>
            </a:r>
            <a:r>
              <a:rPr lang="cs-CZ" dirty="0" smtClean="0"/>
              <a:t>– </a:t>
            </a:r>
            <a:r>
              <a:rPr lang="cs-CZ" dirty="0" err="1" smtClean="0"/>
              <a:t>Mladolotyši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9093" y="1825625"/>
            <a:ext cx="11044707" cy="4351338"/>
          </a:xfrm>
        </p:spPr>
        <p:txBody>
          <a:bodyPr/>
          <a:lstStyle/>
          <a:p>
            <a:r>
              <a:rPr lang="cs-CZ" dirty="0" smtClean="0"/>
              <a:t>Iniciovali sbírání lotyšského folkloru, zejména lidových písní.</a:t>
            </a:r>
          </a:p>
          <a:p>
            <a:pPr marL="0" indent="0">
              <a:buNone/>
            </a:pPr>
            <a:endParaRPr lang="cs-CZ" dirty="0" smtClean="0"/>
          </a:p>
          <a:p>
            <a:r>
              <a:rPr lang="cs-CZ" dirty="0" smtClean="0"/>
              <a:t>Ústřední postava lotyšské folkloristiky: </a:t>
            </a:r>
            <a:r>
              <a:rPr lang="cs-CZ" dirty="0" err="1" smtClean="0"/>
              <a:t>Krišjānis</a:t>
            </a:r>
            <a:r>
              <a:rPr lang="cs-CZ" dirty="0" smtClean="0"/>
              <a:t> </a:t>
            </a:r>
            <a:r>
              <a:rPr lang="cs-CZ" dirty="0" err="1" smtClean="0"/>
              <a:t>Barons</a:t>
            </a:r>
            <a:r>
              <a:rPr lang="cs-CZ" dirty="0" smtClean="0"/>
              <a:t>.</a:t>
            </a:r>
          </a:p>
          <a:p>
            <a:pPr marL="0" indent="0">
              <a:buNone/>
            </a:pPr>
            <a:endParaRPr lang="cs-CZ" dirty="0" smtClean="0"/>
          </a:p>
          <a:p>
            <a:r>
              <a:rPr lang="cs-CZ" dirty="0" smtClean="0"/>
              <a:t>Výsledek: ohromné sbírky folkloru, čítající více než 200 000 textů.</a:t>
            </a:r>
          </a:p>
        </p:txBody>
      </p:sp>
    </p:spTree>
    <p:extLst>
      <p:ext uri="{BB962C8B-B14F-4D97-AF65-F5344CB8AC3E}">
        <p14:creationId xmlns:p14="http://schemas.microsoft.com/office/powerpoint/2010/main" val="850665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603</TotalTime>
  <Words>963</Words>
  <Application>Microsoft Office PowerPoint</Application>
  <PresentationFormat>Širokoúhlá obrazovka</PresentationFormat>
  <Paragraphs>120</Paragraphs>
  <Slides>28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28</vt:i4>
      </vt:variant>
    </vt:vector>
  </HeadingPairs>
  <TitlesOfParts>
    <vt:vector size="32" baseType="lpstr">
      <vt:lpstr>Arial</vt:lpstr>
      <vt:lpstr>Calibri</vt:lpstr>
      <vt:lpstr>Calibri Light</vt:lpstr>
      <vt:lpstr>Motiv Office</vt:lpstr>
      <vt:lpstr>Baltské jazyky v 19. a 20. st.</vt:lpstr>
      <vt:lpstr>Lotyština v 19. století</vt:lpstr>
      <vt:lpstr>Starolotyši</vt:lpstr>
      <vt:lpstr>„Latviešu Avīzes“ – „Lotyšské noviny“</vt:lpstr>
      <vt:lpstr>Jaunlatvieši – Mladolotyši</vt:lpstr>
      <vt:lpstr>Jaunlatvieši – Mladolotyši</vt:lpstr>
      <vt:lpstr>Jaunlatvieši – Mladolotyši</vt:lpstr>
      <vt:lpstr>Jaunlatvieši – Mladolotyši</vt:lpstr>
      <vt:lpstr>Jaunlatvieši – Mladolotyši</vt:lpstr>
      <vt:lpstr>Skříň s písněmi  Od r. 2001 památka UNESCO (Memory of the World)</vt:lpstr>
      <vt:lpstr>Skříň s písněmi: památka UNESCO</vt:lpstr>
      <vt:lpstr>Lotyšské národní obrození</vt:lpstr>
      <vt:lpstr>Andrejs Pumpurs a národní epos Lāčplēsis (1888)</vt:lpstr>
      <vt:lpstr>Spisovná lotyština</vt:lpstr>
      <vt:lpstr>Spisovná lotyština</vt:lpstr>
      <vt:lpstr>Spisovná lotyština</vt:lpstr>
      <vt:lpstr>Prezentace aplikace PowerPoint</vt:lpstr>
      <vt:lpstr>Litevština v 19. a 20. století</vt:lpstr>
      <vt:lpstr>„Malá“ a „Velká“ Litva / Preussisch Lithauen</vt:lpstr>
      <vt:lpstr>Vznik nové litevské identity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Kazimieras BŪGA (1879 – 1924)</vt:lpstr>
      <vt:lpstr>Jonas JABLONSKIS (1860 – 1930)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Vaidas Šeferis</dc:creator>
  <cp:lastModifiedBy>Vaidas Šeferis</cp:lastModifiedBy>
  <cp:revision>93</cp:revision>
  <cp:lastPrinted>2017-03-22T15:15:40Z</cp:lastPrinted>
  <dcterms:created xsi:type="dcterms:W3CDTF">2017-03-19T09:55:12Z</dcterms:created>
  <dcterms:modified xsi:type="dcterms:W3CDTF">2018-04-10T15:07:30Z</dcterms:modified>
</cp:coreProperties>
</file>