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9" r:id="rId3"/>
    <p:sldId id="266" r:id="rId4"/>
    <p:sldId id="257" r:id="rId5"/>
    <p:sldId id="265" r:id="rId6"/>
    <p:sldId id="259" r:id="rId7"/>
    <p:sldId id="260" r:id="rId8"/>
    <p:sldId id="261" r:id="rId9"/>
    <p:sldId id="262" r:id="rId10"/>
    <p:sldId id="263" r:id="rId11"/>
    <p:sldId id="268" r:id="rId12"/>
    <p:sldId id="267" r:id="rId13"/>
    <p:sldId id="264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17. 4. 2018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ietuvos.istorija.net/lituanistica/tevemusu1503.ht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Počátky litevské a lotyšské písemnosti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2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2805"/>
            <a:ext cx="10515600" cy="7273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Kulturní a náboženské kontexty litevštiny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53656"/>
            <a:ext cx="10515600" cy="4896794"/>
          </a:xfrm>
        </p:spPr>
        <p:txBody>
          <a:bodyPr/>
          <a:lstStyle/>
          <a:p>
            <a:r>
              <a:rPr lang="cs-CZ" sz="3200" b="1" dirty="0" smtClean="0"/>
              <a:t>Reformace a luteranizmus</a:t>
            </a:r>
          </a:p>
          <a:p>
            <a:pPr lvl="1"/>
            <a:r>
              <a:rPr lang="cs-CZ" sz="3200" dirty="0"/>
              <a:t>Martin Luther a jeho </a:t>
            </a:r>
            <a:r>
              <a:rPr lang="cs-CZ" sz="3200" dirty="0" smtClean="0"/>
              <a:t>95 </a:t>
            </a:r>
            <a:r>
              <a:rPr lang="cs-CZ" sz="3200" dirty="0"/>
              <a:t>tezí (1517)</a:t>
            </a:r>
          </a:p>
          <a:p>
            <a:pPr lvl="1"/>
            <a:r>
              <a:rPr lang="cs-CZ" sz="3200" dirty="0"/>
              <a:t>Albrecht Braniborský a sekularizace Pruska 1525</a:t>
            </a:r>
          </a:p>
          <a:p>
            <a:endParaRPr lang="cs-CZ" sz="3200" dirty="0" smtClean="0"/>
          </a:p>
          <a:p>
            <a:r>
              <a:rPr lang="cs-CZ" sz="3200" dirty="0" smtClean="0"/>
              <a:t>Náboženská konkurence </a:t>
            </a:r>
            <a:r>
              <a:rPr lang="cs-CZ" sz="3200" b="1" dirty="0" smtClean="0"/>
              <a:t>reformovaných </a:t>
            </a:r>
            <a:r>
              <a:rPr lang="cs-CZ" sz="3200" dirty="0" smtClean="0"/>
              <a:t>církví a </a:t>
            </a:r>
            <a:r>
              <a:rPr lang="cs-CZ" sz="3200" b="1" dirty="0" smtClean="0"/>
              <a:t>katolicismu</a:t>
            </a:r>
            <a:r>
              <a:rPr lang="cs-CZ" sz="3200" dirty="0" smtClean="0"/>
              <a:t>. Vznik a působení </a:t>
            </a:r>
            <a:r>
              <a:rPr lang="cs-CZ" sz="3200" b="1" dirty="0" smtClean="0"/>
              <a:t>jezuitského</a:t>
            </a:r>
            <a:r>
              <a:rPr lang="cs-CZ" sz="3200" dirty="0" smtClean="0"/>
              <a:t> řádu.</a:t>
            </a:r>
          </a:p>
          <a:p>
            <a:pPr marL="0" indent="0">
              <a:buNone/>
            </a:pPr>
            <a:endParaRPr lang="cs-CZ" sz="3200" dirty="0" smtClean="0"/>
          </a:p>
          <a:p>
            <a:r>
              <a:rPr lang="cs-CZ" sz="3200" dirty="0" smtClean="0"/>
              <a:t>„Konkurence“ </a:t>
            </a:r>
            <a:r>
              <a:rPr lang="cs-CZ" sz="3200" b="1" dirty="0" smtClean="0"/>
              <a:t>Malé a Velké </a:t>
            </a:r>
            <a:r>
              <a:rPr lang="cs-CZ" sz="3200" dirty="0" smtClean="0"/>
              <a:t>Litvy jako odraz výše zmíněných procesů.</a:t>
            </a:r>
            <a:endParaRPr lang="cs-CZ" sz="3200" dirty="0"/>
          </a:p>
          <a:p>
            <a:pPr marL="457200" lvl="1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090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9302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Litevština jako předmět odborného zájmu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4559"/>
            <a:ext cx="10515600" cy="5103209"/>
          </a:xfrm>
        </p:spPr>
        <p:txBody>
          <a:bodyPr>
            <a:normAutofit/>
          </a:bodyPr>
          <a:lstStyle/>
          <a:p>
            <a:r>
              <a:rPr lang="cs-CZ" sz="3800" dirty="0" smtClean="0"/>
              <a:t>První </a:t>
            </a:r>
            <a:r>
              <a:rPr lang="cs-CZ" sz="3800" dirty="0" smtClean="0"/>
              <a:t>litevský slovník a gramatika:</a:t>
            </a:r>
          </a:p>
          <a:p>
            <a:pPr lvl="1"/>
            <a:r>
              <a:rPr lang="cs-CZ" sz="3400" dirty="0" smtClean="0"/>
              <a:t>Velká Litva: </a:t>
            </a:r>
            <a:r>
              <a:rPr lang="cs-CZ" sz="3400" dirty="0" err="1" smtClean="0"/>
              <a:t>Konstantinas</a:t>
            </a:r>
            <a:r>
              <a:rPr lang="cs-CZ" sz="3400" dirty="0" smtClean="0"/>
              <a:t> </a:t>
            </a:r>
            <a:r>
              <a:rPr lang="cs-CZ" sz="3400" dirty="0" err="1" smtClean="0"/>
              <a:t>Sirvydas</a:t>
            </a:r>
            <a:r>
              <a:rPr lang="cs-CZ" sz="3400" dirty="0" smtClean="0"/>
              <a:t>, </a:t>
            </a:r>
            <a:r>
              <a:rPr lang="cs-CZ" sz="3400" i="1" dirty="0" err="1" smtClean="0"/>
              <a:t>Dictionarium</a:t>
            </a:r>
            <a:r>
              <a:rPr lang="cs-CZ" sz="3400" i="1" dirty="0" smtClean="0"/>
              <a:t> </a:t>
            </a:r>
            <a:r>
              <a:rPr lang="cs-CZ" sz="3400" i="1" dirty="0" err="1" smtClean="0"/>
              <a:t>trium</a:t>
            </a:r>
            <a:r>
              <a:rPr lang="cs-CZ" sz="3400" i="1" dirty="0" smtClean="0"/>
              <a:t> </a:t>
            </a:r>
            <a:r>
              <a:rPr lang="cs-CZ" sz="3400" i="1" dirty="0" err="1" smtClean="0"/>
              <a:t>linguarum</a:t>
            </a:r>
            <a:r>
              <a:rPr lang="cs-CZ" sz="3400" dirty="0" smtClean="0"/>
              <a:t>, 1620, Vilnius.</a:t>
            </a:r>
          </a:p>
          <a:p>
            <a:pPr lvl="1"/>
            <a:r>
              <a:rPr lang="cs-CZ" sz="3400" dirty="0" smtClean="0"/>
              <a:t>Malá Litva: Daniel Klein, </a:t>
            </a:r>
            <a:r>
              <a:rPr lang="cs-CZ" sz="3400" i="1" dirty="0" err="1" smtClean="0"/>
              <a:t>Grammatica</a:t>
            </a:r>
            <a:r>
              <a:rPr lang="cs-CZ" sz="3400" i="1" dirty="0" smtClean="0"/>
              <a:t> </a:t>
            </a:r>
            <a:r>
              <a:rPr lang="cs-CZ" sz="3400" i="1" dirty="0" err="1" smtClean="0"/>
              <a:t>Litvanica</a:t>
            </a:r>
            <a:r>
              <a:rPr lang="cs-CZ" sz="3400" dirty="0" smtClean="0"/>
              <a:t>, 1653, Královec.</a:t>
            </a:r>
          </a:p>
        </p:txBody>
      </p:sp>
    </p:spTree>
    <p:extLst>
      <p:ext uri="{BB962C8B-B14F-4D97-AF65-F5344CB8AC3E}">
        <p14:creationId xmlns:p14="http://schemas.microsoft.com/office/powerpoint/2010/main" val="33027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9302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Litevština jako předmět odborného zájmu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68047"/>
            <a:ext cx="10515600" cy="5103209"/>
          </a:xfrm>
        </p:spPr>
        <p:txBody>
          <a:bodyPr>
            <a:normAutofit fontScale="92500" lnSpcReduction="20000"/>
          </a:bodyPr>
          <a:lstStyle/>
          <a:p>
            <a:r>
              <a:rPr lang="cs-CZ" sz="3800" dirty="0" smtClean="0"/>
              <a:t>Malá Litva: </a:t>
            </a:r>
          </a:p>
          <a:p>
            <a:endParaRPr lang="cs-CZ" sz="3800" dirty="0" smtClean="0"/>
          </a:p>
          <a:p>
            <a:pPr lvl="1"/>
            <a:r>
              <a:rPr lang="cs-CZ" sz="4000" dirty="0" smtClean="0"/>
              <a:t>Philip </a:t>
            </a:r>
            <a:r>
              <a:rPr lang="cs-CZ" sz="4000" dirty="0" err="1" smtClean="0"/>
              <a:t>Ruhig</a:t>
            </a:r>
            <a:r>
              <a:rPr lang="cs-CZ" sz="4000" dirty="0" smtClean="0"/>
              <a:t>, </a:t>
            </a:r>
            <a:r>
              <a:rPr lang="cs-CZ" sz="4000" i="1" dirty="0" err="1" smtClean="0"/>
              <a:t>Betrachtung</a:t>
            </a:r>
            <a:r>
              <a:rPr lang="cs-CZ" sz="4000" i="1" dirty="0" smtClean="0"/>
              <a:t> der </a:t>
            </a:r>
            <a:r>
              <a:rPr lang="cs-CZ" sz="4000" i="1" dirty="0" err="1" smtClean="0"/>
              <a:t>Litauischen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Sprache</a:t>
            </a:r>
            <a:r>
              <a:rPr lang="cs-CZ" sz="4000" dirty="0" smtClean="0"/>
              <a:t> (</a:t>
            </a:r>
            <a:r>
              <a:rPr lang="cs-CZ" sz="4000" i="1" dirty="0" smtClean="0"/>
              <a:t>Pojednání o litevském jazyce</a:t>
            </a:r>
            <a:r>
              <a:rPr lang="cs-CZ" sz="4000" dirty="0" smtClean="0"/>
              <a:t>) – 1747, Královec. První tři litevské lidové písně.</a:t>
            </a:r>
          </a:p>
          <a:p>
            <a:pPr lvl="1"/>
            <a:endParaRPr lang="cs-CZ" sz="4000" dirty="0" smtClean="0"/>
          </a:p>
          <a:p>
            <a:pPr lvl="1"/>
            <a:r>
              <a:rPr lang="cs-CZ" sz="4000" dirty="0" smtClean="0"/>
              <a:t>Michael </a:t>
            </a:r>
            <a:r>
              <a:rPr lang="cs-CZ" sz="4000" dirty="0" err="1" smtClean="0"/>
              <a:t>Mörlin</a:t>
            </a:r>
            <a:r>
              <a:rPr lang="cs-CZ" sz="4000" dirty="0" smtClean="0"/>
              <a:t> a tzv. debata ohledně spisovné litevštiny </a:t>
            </a:r>
            <a:r>
              <a:rPr lang="lt-LT" sz="4000" dirty="0" smtClean="0"/>
              <a:t>(</a:t>
            </a:r>
            <a:r>
              <a:rPr lang="lt-LT" sz="4000" dirty="0" err="1" smtClean="0"/>
              <a:t>od</a:t>
            </a:r>
            <a:r>
              <a:rPr lang="lt-LT" sz="4000" dirty="0" smtClean="0"/>
              <a:t> r. </a:t>
            </a:r>
            <a:r>
              <a:rPr lang="cs-CZ" sz="4000" dirty="0" smtClean="0"/>
              <a:t>1705</a:t>
            </a:r>
            <a:r>
              <a:rPr lang="lt-LT" sz="4000" dirty="0" smtClean="0"/>
              <a:t>)</a:t>
            </a:r>
            <a:endParaRPr lang="cs-CZ" sz="4000" dirty="0" smtClean="0"/>
          </a:p>
          <a:p>
            <a:pPr lvl="1"/>
            <a:endParaRPr lang="cs-CZ" sz="4000" dirty="0" smtClean="0"/>
          </a:p>
          <a:p>
            <a:pPr lvl="1"/>
            <a:r>
              <a:rPr lang="cs-CZ" sz="4000" dirty="0" smtClean="0"/>
              <a:t>Johannes </a:t>
            </a:r>
            <a:r>
              <a:rPr lang="cs-CZ" sz="4000" dirty="0" err="1" smtClean="0"/>
              <a:t>Schultz</a:t>
            </a:r>
            <a:r>
              <a:rPr lang="cs-CZ" sz="4000" dirty="0" smtClean="0"/>
              <a:t> a první SVĚTSKÁ KNIHA v litevštině: 1706 (překlad Ezopových bajek)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89609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2805"/>
            <a:ext cx="10515600" cy="72736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Kristijonas Donelaitis a jeho </a:t>
            </a:r>
            <a:r>
              <a:rPr lang="cs-CZ" b="1" i="1" dirty="0" err="1" smtClean="0"/>
              <a:t>Metai</a:t>
            </a:r>
            <a:r>
              <a:rPr lang="cs-CZ" b="1" i="1" dirty="0" smtClean="0"/>
              <a:t> </a:t>
            </a:r>
            <a:r>
              <a:rPr lang="cs-CZ" b="1" dirty="0"/>
              <a:t>(</a:t>
            </a:r>
            <a:r>
              <a:rPr lang="cs-CZ" b="1" i="1" dirty="0" smtClean="0"/>
              <a:t>Roční doby</a:t>
            </a:r>
            <a:r>
              <a:rPr lang="cs-CZ" b="1" dirty="0" smtClean="0"/>
              <a:t>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0" y="1184085"/>
            <a:ext cx="5970431" cy="5520140"/>
          </a:xfrm>
        </p:spPr>
        <p:txBody>
          <a:bodyPr>
            <a:normAutofit lnSpcReduction="10000"/>
          </a:bodyPr>
          <a:lstStyle/>
          <a:p>
            <a:r>
              <a:rPr lang="cs-CZ" sz="3200" b="1" dirty="0" smtClean="0"/>
              <a:t>Nejdůležitější </a:t>
            </a:r>
            <a:r>
              <a:rPr lang="cs-CZ" sz="3200" b="1" u="sng" dirty="0" smtClean="0"/>
              <a:t>sekulární</a:t>
            </a:r>
            <a:r>
              <a:rPr lang="cs-CZ" sz="3200" b="1" dirty="0" smtClean="0"/>
              <a:t> text staré litevštiny</a:t>
            </a:r>
          </a:p>
          <a:p>
            <a:pPr lvl="1"/>
            <a:r>
              <a:rPr lang="cs-CZ" sz="3200" dirty="0" smtClean="0"/>
              <a:t>Napsáno cca 1750</a:t>
            </a:r>
          </a:p>
          <a:p>
            <a:pPr lvl="1"/>
            <a:r>
              <a:rPr lang="cs-CZ" sz="3200" dirty="0" smtClean="0"/>
              <a:t>První vydání 1818, Královec</a:t>
            </a:r>
          </a:p>
          <a:p>
            <a:pPr lvl="1"/>
            <a:r>
              <a:rPr lang="cs-CZ" sz="3200" dirty="0" smtClean="0"/>
              <a:t>Veršovaný didaktický epos</a:t>
            </a:r>
          </a:p>
          <a:p>
            <a:pPr lvl="1"/>
            <a:r>
              <a:rPr lang="cs-CZ" sz="3200" dirty="0" smtClean="0"/>
              <a:t>Cca 3000 hexametrických veršů</a:t>
            </a:r>
          </a:p>
          <a:p>
            <a:pPr lvl="1"/>
            <a:r>
              <a:rPr lang="cs-CZ" sz="3200" dirty="0" smtClean="0"/>
              <a:t>Výjimečně kvalitní a autentická litevština</a:t>
            </a:r>
          </a:p>
          <a:p>
            <a:pPr lvl="1"/>
            <a:endParaRPr lang="cs-CZ" sz="3200" dirty="0" smtClean="0"/>
          </a:p>
          <a:p>
            <a:pPr lvl="1"/>
            <a:r>
              <a:rPr lang="cs-CZ" sz="3200" i="1" dirty="0" smtClean="0"/>
              <a:t>PRVNÍ litevský text široce známý mimo Litvu</a:t>
            </a:r>
          </a:p>
        </p:txBody>
      </p:sp>
      <p:sp>
        <p:nvSpPr>
          <p:cNvPr id="4" name="Obdélník 3"/>
          <p:cNvSpPr/>
          <p:nvPr/>
        </p:nvSpPr>
        <p:spPr>
          <a:xfrm>
            <a:off x="409981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7" y="850006"/>
            <a:ext cx="5222487" cy="60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321" y="12042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Počátky </a:t>
            </a:r>
            <a:r>
              <a:rPr lang="cs-CZ" dirty="0" smtClean="0"/>
              <a:t>Lotyšské</a:t>
            </a:r>
            <a:r>
              <a:rPr lang="cs-CZ" dirty="0" smtClean="0"/>
              <a:t> </a:t>
            </a:r>
            <a:r>
              <a:rPr lang="cs-CZ" dirty="0" smtClean="0"/>
              <a:t>písemnosti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77" y="1098162"/>
            <a:ext cx="6265033" cy="561595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366714" y="1445989"/>
            <a:ext cx="46750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Počátky lotyšského písemnictví spadají do první poloviny 16. století. Jsou to tři rukopisné verze modlitby </a:t>
            </a:r>
            <a:r>
              <a:rPr lang="cs-CZ" sz="2000" i="1" dirty="0" smtClean="0"/>
              <a:t>Otčenáš</a:t>
            </a:r>
            <a:r>
              <a:rPr lang="cs-CZ" sz="2000" dirty="0" smtClean="0"/>
              <a:t>:</a:t>
            </a:r>
          </a:p>
          <a:p>
            <a:endParaRPr lang="lt-LT" sz="2000" dirty="0" smtClean="0"/>
          </a:p>
          <a:p>
            <a:r>
              <a:rPr lang="cs-CZ" sz="2000" dirty="0" err="1" smtClean="0"/>
              <a:t>Gisbertův</a:t>
            </a:r>
            <a:r>
              <a:rPr lang="cs-CZ" sz="2000" dirty="0" smtClean="0"/>
              <a:t> Otčenáš (Gisberta </a:t>
            </a:r>
            <a:r>
              <a:rPr lang="cs-CZ" sz="2000" dirty="0" err="1" smtClean="0"/>
              <a:t>tēvreize</a:t>
            </a:r>
            <a:r>
              <a:rPr lang="cs-CZ" sz="2000" dirty="0" smtClean="0"/>
              <a:t>)</a:t>
            </a:r>
          </a:p>
          <a:p>
            <a:endParaRPr lang="lt-LT" sz="2000" dirty="0" smtClean="0"/>
          </a:p>
          <a:p>
            <a:r>
              <a:rPr lang="cs-CZ" sz="2000" dirty="0" smtClean="0"/>
              <a:t>Brunův </a:t>
            </a:r>
            <a:r>
              <a:rPr lang="cs-CZ" sz="2000" dirty="0"/>
              <a:t>Otčenáš </a:t>
            </a:r>
            <a:r>
              <a:rPr lang="cs-CZ" sz="2000" dirty="0" smtClean="0"/>
              <a:t>(Bruno </a:t>
            </a:r>
            <a:r>
              <a:rPr lang="cs-CZ" sz="2000" dirty="0" err="1" smtClean="0"/>
              <a:t>tēvreize</a:t>
            </a:r>
            <a:r>
              <a:rPr lang="cs-CZ" sz="2000" dirty="0"/>
              <a:t>)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Grunauův</a:t>
            </a:r>
            <a:r>
              <a:rPr lang="cs-CZ" sz="2000" dirty="0" smtClean="0"/>
              <a:t> Otčenáš (</a:t>
            </a:r>
            <a:r>
              <a:rPr lang="lt-LT" sz="2000" dirty="0" err="1" smtClean="0"/>
              <a:t>Grūnava</a:t>
            </a:r>
            <a:r>
              <a:rPr lang="cs-CZ" sz="2000" dirty="0" smtClean="0"/>
              <a:t>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835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Gisberta </a:t>
            </a:r>
            <a:r>
              <a:rPr lang="cs-CZ" dirty="0" err="1"/>
              <a:t>tēvreize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626" y="1426257"/>
            <a:ext cx="9753600" cy="21621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86627" y="4340180"/>
            <a:ext cx="8761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Text vepsán </a:t>
            </a:r>
            <a:r>
              <a:rPr lang="cs-CZ" sz="2000" dirty="0"/>
              <a:t>do knihy </a:t>
            </a:r>
            <a:r>
              <a:rPr lang="cs-CZ" sz="2000" i="1" dirty="0"/>
              <a:t>Agenda </a:t>
            </a:r>
            <a:r>
              <a:rPr lang="cs-CZ" sz="2000" i="1" dirty="0" err="1"/>
              <a:t>siue</a:t>
            </a:r>
            <a:r>
              <a:rPr lang="cs-CZ" sz="2000" i="1" dirty="0"/>
              <a:t> </a:t>
            </a:r>
            <a:r>
              <a:rPr lang="cs-CZ" sz="2000" i="1" dirty="0" err="1" smtClean="0"/>
              <a:t>benedictio</a:t>
            </a:r>
            <a:r>
              <a:rPr lang="cs-CZ" sz="2000" i="1" dirty="0" smtClean="0"/>
              <a:t>(n)ale </a:t>
            </a:r>
            <a:r>
              <a:rPr lang="cs-CZ" sz="2000" dirty="0" smtClean="0"/>
              <a:t>(vydána v Lipsku, 1507), nalezen v roce 1955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Dotyčný výtisk se nachází ve Švédsku, v knihovně Uppsalské univerzity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Datace rukopisného textu v rozmezí 1507-1540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22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 smtClean="0"/>
              <a:t>Bruno</a:t>
            </a:r>
            <a:r>
              <a:rPr lang="cs-CZ" dirty="0" smtClean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49284" y="1326524"/>
            <a:ext cx="537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Text nalezen roku 1955 v jednom starém rukopisu ve Švédsku, v královské knihovně v Stockholmu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Datace rukopisného textu v rozmezí 1520-1529</a:t>
            </a:r>
            <a:endParaRPr lang="cs-CZ" sz="2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85" y="1081827"/>
            <a:ext cx="5787594" cy="53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 smtClean="0"/>
              <a:t>Grūnava</a:t>
            </a:r>
            <a:r>
              <a:rPr lang="cs-CZ" dirty="0" smtClean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78074" y="1687132"/>
            <a:ext cx="57139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Text</a:t>
            </a:r>
            <a:r>
              <a:rPr lang="lt-LT" sz="2000" dirty="0" smtClean="0"/>
              <a:t> </a:t>
            </a:r>
            <a:r>
              <a:rPr lang="cs-CZ" sz="2000" dirty="0" smtClean="0"/>
              <a:t>v rukopisu </a:t>
            </a:r>
            <a:r>
              <a:rPr lang="cs-CZ" sz="2000" i="1" dirty="0" smtClean="0"/>
              <a:t>Pruské kroniky</a:t>
            </a:r>
            <a:r>
              <a:rPr lang="cs-CZ" sz="2000" dirty="0" smtClean="0"/>
              <a:t> </a:t>
            </a:r>
            <a:r>
              <a:rPr lang="lt-LT" sz="2000" dirty="0" smtClean="0"/>
              <a:t>Simon</a:t>
            </a:r>
            <a:r>
              <a:rPr lang="cs-CZ" sz="2000" dirty="0" smtClean="0"/>
              <a:t>a</a:t>
            </a:r>
            <a:r>
              <a:rPr lang="lt-LT" sz="2000" dirty="0" smtClean="0"/>
              <a:t> </a:t>
            </a:r>
            <a:r>
              <a:rPr lang="lt-LT" sz="2000" dirty="0" err="1" smtClean="0"/>
              <a:t>Grunau</a:t>
            </a:r>
            <a:r>
              <a:rPr lang="cs-CZ" sz="2000" dirty="0" smtClean="0"/>
              <a:t> (</a:t>
            </a:r>
            <a:r>
              <a:rPr lang="cs-CZ" sz="2000" i="1" dirty="0" smtClean="0"/>
              <a:t>Simon </a:t>
            </a:r>
            <a:r>
              <a:rPr lang="cs-CZ" sz="2000" i="1" dirty="0" err="1" smtClean="0"/>
              <a:t>Grunaus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Preu</a:t>
            </a:r>
            <a:r>
              <a:rPr lang="de-DE" sz="2000" i="1" dirty="0" err="1" smtClean="0"/>
              <a:t>ßische</a:t>
            </a:r>
            <a:r>
              <a:rPr lang="de-DE" sz="2000" i="1" dirty="0" smtClean="0"/>
              <a:t> Chronik</a:t>
            </a:r>
            <a:r>
              <a:rPr lang="cs-CZ" sz="2000" dirty="0" smtClean="0"/>
              <a:t>), který se nacházel v </a:t>
            </a:r>
            <a:r>
              <a:rPr lang="cs-CZ" sz="2000" dirty="0" err="1" smtClean="0"/>
              <a:t>Královecké</a:t>
            </a:r>
            <a:r>
              <a:rPr lang="cs-CZ" sz="2000" dirty="0" smtClean="0"/>
              <a:t> univerzitní knihovně. </a:t>
            </a:r>
            <a:r>
              <a:rPr lang="cs-CZ" sz="2000" dirty="0" err="1" smtClean="0"/>
              <a:t>Grunau</a:t>
            </a:r>
            <a:r>
              <a:rPr lang="cs-CZ" sz="2000" dirty="0" smtClean="0"/>
              <a:t> svou kroniku napsal cca 1510-1526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 smtClean="0"/>
              <a:t>První publikace (včetně lotyšské modlitby) v roce 1875 Adalbertem </a:t>
            </a:r>
            <a:r>
              <a:rPr lang="cs-CZ" sz="2000" dirty="0" err="1" smtClean="0"/>
              <a:t>Bezzenbergrem</a:t>
            </a:r>
            <a:endParaRPr lang="cs-CZ" sz="2000" dirty="0" smtClean="0"/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Datace rukopisného textu alternuje mezi 1480-1500 nebo mezi lety 1521-1531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 err="1" smtClean="0"/>
              <a:t>Grunau</a:t>
            </a:r>
            <a:r>
              <a:rPr lang="cs-CZ" sz="2000" dirty="0" smtClean="0"/>
              <a:t> se domníval, že podává </a:t>
            </a:r>
            <a:r>
              <a:rPr lang="cs-CZ" sz="2000" u="sng" dirty="0" smtClean="0"/>
              <a:t>pruské </a:t>
            </a:r>
            <a:r>
              <a:rPr lang="cs-CZ" sz="2000" dirty="0" smtClean="0"/>
              <a:t>znění modlitby, ale de facto zachytil lotyštinu.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87131"/>
            <a:ext cx="6440104" cy="52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53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První tištěný lotyšský text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015" y="779562"/>
            <a:ext cx="8911540" cy="3715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67015" y="4842456"/>
            <a:ext cx="8911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Hāzentētera</a:t>
            </a:r>
            <a:r>
              <a:rPr lang="cs-CZ" sz="2000" dirty="0"/>
              <a:t> </a:t>
            </a:r>
            <a:r>
              <a:rPr lang="cs-CZ" sz="2000" dirty="0" err="1" smtClean="0"/>
              <a:t>tēvreize</a:t>
            </a:r>
            <a:r>
              <a:rPr lang="cs-CZ" sz="2000" dirty="0" smtClean="0"/>
              <a:t> (H</a:t>
            </a:r>
            <a:r>
              <a:rPr lang="de-DE" sz="2000" dirty="0" err="1" smtClean="0"/>
              <a:t>asentöter</a:t>
            </a:r>
            <a:r>
              <a:rPr lang="cs-CZ" sz="2000" dirty="0" err="1" smtClean="0"/>
              <a:t>ův</a:t>
            </a:r>
            <a:r>
              <a:rPr lang="cs-CZ" sz="2000" dirty="0" smtClean="0"/>
              <a:t> Otčenáš)</a:t>
            </a:r>
          </a:p>
          <a:p>
            <a:endParaRPr lang="cs-CZ" sz="2000" dirty="0" smtClean="0"/>
          </a:p>
          <a:p>
            <a:pPr algn="ctr"/>
            <a:r>
              <a:rPr lang="cs-CZ" sz="2000" dirty="0" smtClean="0"/>
              <a:t>Vytištěno roku 1550 v 2. vydání </a:t>
            </a:r>
            <a:r>
              <a:rPr lang="cs-CZ" sz="2000" i="1" dirty="0" err="1" smtClean="0"/>
              <a:t>Cosmographia</a:t>
            </a:r>
            <a:r>
              <a:rPr lang="cs-CZ" sz="2000" dirty="0" smtClean="0"/>
              <a:t> </a:t>
            </a:r>
            <a:r>
              <a:rPr lang="cs-CZ" sz="2000" dirty="0" err="1" smtClean="0"/>
              <a:t>Sebatiana</a:t>
            </a:r>
            <a:r>
              <a:rPr lang="cs-CZ" sz="2000" dirty="0" smtClean="0"/>
              <a:t> </a:t>
            </a:r>
            <a:r>
              <a:rPr lang="cs-CZ" sz="2000" dirty="0" err="1" smtClean="0"/>
              <a:t>Münstra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8461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První dochovaná lotyšská kniha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34130" y="759855"/>
            <a:ext cx="63578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/>
              <a:t>Jsou celkem spolehlivé zmínky o existenci lotyšských knih resp. textů ze začátku 16. století, ale samotné knihy se nedochovaly. První dochovaná kniha je z roku 1585, jedná se o překlad katolického jezuitského katechismu Petra </a:t>
            </a:r>
            <a:r>
              <a:rPr lang="cs-CZ" sz="2100" dirty="0" err="1" smtClean="0"/>
              <a:t>Canisia</a:t>
            </a:r>
            <a:r>
              <a:rPr lang="cs-CZ" sz="2100" dirty="0" smtClean="0"/>
              <a:t> </a:t>
            </a:r>
            <a:r>
              <a:rPr lang="cs-CZ" sz="2100" i="1" dirty="0" err="1" smtClean="0"/>
              <a:t>Catechismus</a:t>
            </a:r>
            <a:r>
              <a:rPr lang="cs-CZ" sz="2100" i="1" dirty="0" smtClean="0"/>
              <a:t> </a:t>
            </a:r>
            <a:r>
              <a:rPr lang="cs-CZ" sz="2100" i="1" dirty="0" err="1" smtClean="0"/>
              <a:t>catholicorum</a:t>
            </a:r>
            <a:r>
              <a:rPr lang="cs-CZ" sz="2100" i="1" dirty="0" smtClean="0"/>
              <a:t>. </a:t>
            </a:r>
            <a:r>
              <a:rPr lang="cs-CZ" sz="2100" dirty="0" smtClean="0"/>
              <a:t>Plný název lotyšské verze:</a:t>
            </a:r>
          </a:p>
          <a:p>
            <a:endParaRPr lang="cs-CZ" sz="2100" i="1" dirty="0"/>
          </a:p>
          <a:p>
            <a:r>
              <a:rPr lang="cs-CZ" sz="2100" i="1" dirty="0" err="1"/>
              <a:t>Kriscige</a:t>
            </a:r>
            <a:r>
              <a:rPr lang="cs-CZ" sz="2100" i="1" dirty="0"/>
              <a:t> </a:t>
            </a:r>
            <a:r>
              <a:rPr lang="cs-CZ" sz="2100" i="1" dirty="0" err="1"/>
              <a:t>pammacischen</a:t>
            </a:r>
            <a:r>
              <a:rPr lang="cs-CZ" sz="2100" i="1" dirty="0"/>
              <a:t> no </a:t>
            </a:r>
            <a:r>
              <a:rPr lang="cs-CZ" sz="2100" i="1" dirty="0" err="1"/>
              <a:t>thems</a:t>
            </a:r>
            <a:r>
              <a:rPr lang="cs-CZ" sz="2100" i="1" dirty="0"/>
              <a:t> </a:t>
            </a:r>
            <a:r>
              <a:rPr lang="cs-CZ" sz="2100" i="1" dirty="0" err="1"/>
              <a:t>Papreksche</a:t>
            </a:r>
            <a:r>
              <a:rPr lang="cs-CZ" sz="2100" i="1" dirty="0"/>
              <a:t> </a:t>
            </a:r>
            <a:r>
              <a:rPr lang="cs-CZ" sz="2100" i="1" dirty="0" err="1"/>
              <a:t>Galwe</a:t>
            </a:r>
            <a:r>
              <a:rPr lang="cs-CZ" sz="2100" i="1" dirty="0"/>
              <a:t> </a:t>
            </a:r>
            <a:r>
              <a:rPr lang="cs-CZ" sz="2100" i="1" dirty="0" err="1"/>
              <a:t>gabblems</a:t>
            </a:r>
            <a:r>
              <a:rPr lang="cs-CZ" sz="2100" i="1" dirty="0"/>
              <a:t> </a:t>
            </a:r>
            <a:r>
              <a:rPr lang="cs-CZ" sz="2100" i="1" dirty="0" err="1"/>
              <a:t>Christites</a:t>
            </a:r>
            <a:r>
              <a:rPr lang="cs-CZ" sz="2100" i="1" dirty="0"/>
              <a:t> </a:t>
            </a:r>
            <a:r>
              <a:rPr lang="cs-CZ" sz="2100" i="1" dirty="0" err="1" smtClean="0"/>
              <a:t>macibes</a:t>
            </a:r>
            <a:r>
              <a:rPr lang="cs-CZ" sz="2100" i="1" dirty="0" smtClean="0"/>
              <a:t>, </a:t>
            </a:r>
            <a:r>
              <a:rPr lang="cs-CZ" sz="2100" dirty="0" smtClean="0"/>
              <a:t>Vilnius, 1585.</a:t>
            </a:r>
          </a:p>
          <a:p>
            <a:endParaRPr lang="cs-CZ" sz="2100" dirty="0"/>
          </a:p>
          <a:p>
            <a:r>
              <a:rPr lang="cs-CZ" sz="2100" dirty="0" smtClean="0"/>
              <a:t>Kontext: od roku 1561 patřila část původního Livonska pod Litevské velkoknížectví jako tzv. </a:t>
            </a:r>
            <a:r>
              <a:rPr lang="cs-CZ" sz="2100" dirty="0" err="1" smtClean="0"/>
              <a:t>Livonské</a:t>
            </a:r>
            <a:r>
              <a:rPr lang="cs-CZ" sz="2100" dirty="0" smtClean="0"/>
              <a:t> vévodství (na mapě vyznačené šedou barvou). Katolická církev se nažila o katolickou katechizaci místních obyvatelů (</a:t>
            </a:r>
            <a:r>
              <a:rPr lang="cs-CZ" sz="2100" dirty="0" err="1" smtClean="0"/>
              <a:t>Livonsko</a:t>
            </a:r>
            <a:r>
              <a:rPr lang="cs-CZ" sz="2100" dirty="0" smtClean="0"/>
              <a:t> jinak bylo luteránské) a papežský nuncius Antonio </a:t>
            </a:r>
            <a:r>
              <a:rPr lang="cs-CZ" sz="2100" dirty="0" err="1" smtClean="0"/>
              <a:t>Posevino</a:t>
            </a:r>
            <a:r>
              <a:rPr lang="cs-CZ" sz="2100" dirty="0" smtClean="0"/>
              <a:t> inicioval vydání lotyšského překladu katechismu Petra </a:t>
            </a:r>
            <a:r>
              <a:rPr lang="cs-CZ" sz="2100" dirty="0" err="1" smtClean="0"/>
              <a:t>Canisia</a:t>
            </a:r>
            <a:r>
              <a:rPr lang="cs-CZ" sz="2100" dirty="0" smtClean="0"/>
              <a:t> (nejpopulárnějšího katolického katechismu 16. století).</a:t>
            </a:r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7" r="41379" b="47845"/>
          <a:stretch/>
        </p:blipFill>
        <p:spPr>
          <a:xfrm>
            <a:off x="148324" y="1343026"/>
            <a:ext cx="5572470" cy="3885797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7592968">
            <a:off x="3926273" y="1531333"/>
            <a:ext cx="1625390" cy="360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0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321" y="12042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Počátky litevské písemnosti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26" y="1133341"/>
            <a:ext cx="6958727" cy="5429450"/>
          </a:xfrm>
        </p:spPr>
      </p:pic>
    </p:spTree>
    <p:extLst>
      <p:ext uri="{BB962C8B-B14F-4D97-AF65-F5344CB8AC3E}">
        <p14:creationId xmlns:p14="http://schemas.microsoft.com/office/powerpoint/2010/main" val="37761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Lotyština jako předmět odborného zájmu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2755" y="1825625"/>
            <a:ext cx="5845935" cy="4351338"/>
          </a:xfrm>
        </p:spPr>
        <p:txBody>
          <a:bodyPr/>
          <a:lstStyle/>
          <a:p>
            <a:r>
              <a:rPr lang="cs-CZ" dirty="0" smtClean="0"/>
              <a:t>První tištěný slovník: </a:t>
            </a:r>
          </a:p>
          <a:p>
            <a:pPr marL="0" indent="0">
              <a:buNone/>
            </a:pPr>
            <a:r>
              <a:rPr lang="la-Latn" dirty="0" smtClean="0"/>
              <a:t>Georgius Mancelius</a:t>
            </a:r>
            <a:r>
              <a:rPr lang="cs-CZ" dirty="0" smtClean="0"/>
              <a:t> (lot. </a:t>
            </a:r>
            <a:r>
              <a:rPr lang="cs-CZ" dirty="0" err="1" smtClean="0"/>
              <a:t>Georgs</a:t>
            </a:r>
            <a:r>
              <a:rPr lang="cs-CZ" dirty="0" smtClean="0"/>
              <a:t> </a:t>
            </a:r>
            <a:r>
              <a:rPr lang="cs-CZ" dirty="0" err="1" smtClean="0"/>
              <a:t>Mancelis</a:t>
            </a:r>
            <a:r>
              <a:rPr lang="cs-CZ" dirty="0" smtClean="0"/>
              <a:t>)</a:t>
            </a:r>
            <a:r>
              <a:rPr lang="la-Latn" dirty="0" smtClean="0"/>
              <a:t>,</a:t>
            </a:r>
            <a:r>
              <a:rPr lang="cs-CZ" dirty="0" smtClean="0"/>
              <a:t> </a:t>
            </a:r>
            <a:r>
              <a:rPr lang="cs-CZ" i="1" dirty="0" err="1" smtClean="0"/>
              <a:t>Lettus</a:t>
            </a:r>
            <a:r>
              <a:rPr lang="cs-CZ" i="1" dirty="0" smtClean="0"/>
              <a:t>, </a:t>
            </a:r>
            <a:r>
              <a:rPr lang="de-DE" i="1" dirty="0" smtClean="0"/>
              <a:t>das </a:t>
            </a:r>
            <a:r>
              <a:rPr lang="de-DE" i="1" dirty="0"/>
              <a:t>ist </a:t>
            </a:r>
            <a:r>
              <a:rPr lang="de-DE" i="1" dirty="0" err="1"/>
              <a:t>Wortbuch</a:t>
            </a:r>
            <a:r>
              <a:rPr lang="de-DE" i="1" dirty="0"/>
              <a:t> </a:t>
            </a:r>
            <a:r>
              <a:rPr lang="de-DE" i="1" dirty="0" err="1"/>
              <a:t>sampt</a:t>
            </a:r>
            <a:r>
              <a:rPr lang="de-DE" i="1" dirty="0"/>
              <a:t> </a:t>
            </a:r>
            <a:r>
              <a:rPr lang="de-DE" i="1" dirty="0" err="1"/>
              <a:t>angehengtem</a:t>
            </a:r>
            <a:r>
              <a:rPr lang="de-DE" i="1" dirty="0"/>
              <a:t> täglichem Gebrauch der Lettischen Sprache</a:t>
            </a:r>
            <a:r>
              <a:rPr lang="de-DE" dirty="0"/>
              <a:t>. </a:t>
            </a:r>
            <a:r>
              <a:rPr lang="de-DE" dirty="0" err="1"/>
              <a:t>Rīga</a:t>
            </a:r>
            <a:r>
              <a:rPr lang="de-DE" dirty="0"/>
              <a:t>, 1638.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1" y="1575408"/>
            <a:ext cx="3060570" cy="50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Lotyština jako předmět odborného zájmu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9180490" cy="4351338"/>
          </a:xfrm>
        </p:spPr>
        <p:txBody>
          <a:bodyPr/>
          <a:lstStyle/>
          <a:p>
            <a:r>
              <a:rPr lang="cs-CZ" dirty="0" smtClean="0"/>
              <a:t>První lotyšská gramatika: 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i="1" dirty="0" err="1" smtClean="0"/>
              <a:t>Manuductio</a:t>
            </a:r>
            <a:r>
              <a:rPr lang="cs-CZ" i="1" dirty="0" smtClean="0"/>
              <a:t> </a:t>
            </a:r>
            <a:r>
              <a:rPr lang="cs-CZ" i="1" dirty="0"/>
              <a:t>ad </a:t>
            </a:r>
            <a:r>
              <a:rPr lang="cs-CZ" i="1" dirty="0" err="1"/>
              <a:t>linguam</a:t>
            </a:r>
            <a:r>
              <a:rPr lang="cs-CZ" i="1" dirty="0"/>
              <a:t> </a:t>
            </a:r>
            <a:r>
              <a:rPr lang="cs-CZ" i="1" dirty="0" err="1"/>
              <a:t>lettonicam</a:t>
            </a:r>
            <a:r>
              <a:rPr lang="cs-CZ" i="1" dirty="0"/>
              <a:t> </a:t>
            </a:r>
            <a:r>
              <a:rPr lang="cs-CZ" i="1" dirty="0" err="1"/>
              <a:t>facilis</a:t>
            </a:r>
            <a:r>
              <a:rPr lang="cs-CZ" i="1" dirty="0"/>
              <a:t> &amp; </a:t>
            </a:r>
            <a:r>
              <a:rPr lang="cs-CZ" i="1" dirty="0" err="1"/>
              <a:t>certa</a:t>
            </a:r>
            <a:r>
              <a:rPr lang="cs-CZ" i="1" dirty="0"/>
              <a:t>/</a:t>
            </a:r>
            <a:r>
              <a:rPr lang="cs-CZ" i="1" dirty="0" err="1"/>
              <a:t>monstrata</a:t>
            </a:r>
            <a:r>
              <a:rPr lang="cs-CZ" i="1" dirty="0"/>
              <a:t> a </a:t>
            </a:r>
            <a:r>
              <a:rPr lang="cs-CZ" i="1" dirty="0" err="1"/>
              <a:t>Joanne</a:t>
            </a:r>
            <a:r>
              <a:rPr lang="cs-CZ" i="1" dirty="0"/>
              <a:t> </a:t>
            </a:r>
            <a:r>
              <a:rPr lang="cs-CZ" i="1" dirty="0" err="1"/>
              <a:t>Georgo</a:t>
            </a:r>
            <a:r>
              <a:rPr lang="cs-CZ" i="1" dirty="0"/>
              <a:t> </a:t>
            </a:r>
            <a:r>
              <a:rPr lang="cs-CZ" i="1" dirty="0" err="1" smtClean="0"/>
              <a:t>Rehehusen</a:t>
            </a:r>
            <a:r>
              <a:rPr lang="cs-CZ" i="1" dirty="0" smtClean="0"/>
              <a:t>, </a:t>
            </a:r>
            <a:r>
              <a:rPr lang="cs-CZ" dirty="0" smtClean="0"/>
              <a:t>1644, </a:t>
            </a:r>
            <a:r>
              <a:rPr lang="cs-CZ" dirty="0" err="1" smtClean="0"/>
              <a:t>Rīga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(Překlad názvu: Jednoduchý a spolehlivý průvodce do lotyšského jazyka, připravený J. G. </a:t>
            </a:r>
            <a:r>
              <a:rPr lang="cs-CZ" dirty="0" err="1" smtClean="0"/>
              <a:t>Rehenhusenem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3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93948" y="734096"/>
            <a:ext cx="10534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Johann Ernst </a:t>
            </a:r>
            <a:r>
              <a:rPr lang="cs-CZ" sz="2400" b="1" dirty="0" err="1" smtClean="0"/>
              <a:t>Glück</a:t>
            </a:r>
            <a:r>
              <a:rPr lang="cs-CZ" sz="2400" b="1" dirty="0" smtClean="0"/>
              <a:t> </a:t>
            </a:r>
            <a:r>
              <a:rPr lang="cs-CZ" sz="2400" dirty="0" smtClean="0"/>
              <a:t>(lot. </a:t>
            </a:r>
            <a:r>
              <a:rPr lang="cs-CZ" sz="2400" dirty="0" err="1" smtClean="0"/>
              <a:t>Johans</a:t>
            </a:r>
            <a:r>
              <a:rPr lang="cs-CZ" sz="2400" dirty="0" smtClean="0"/>
              <a:t> </a:t>
            </a:r>
            <a:r>
              <a:rPr lang="cs-CZ" sz="2400" dirty="0" err="1" smtClean="0"/>
              <a:t>Ernsts</a:t>
            </a:r>
            <a:r>
              <a:rPr lang="cs-CZ" sz="2400" dirty="0" smtClean="0"/>
              <a:t> </a:t>
            </a:r>
            <a:r>
              <a:rPr lang="cs-CZ" sz="2400" dirty="0" err="1" smtClean="0"/>
              <a:t>Gliks</a:t>
            </a:r>
            <a:r>
              <a:rPr lang="cs-CZ" sz="2400" dirty="0" smtClean="0"/>
              <a:t>) a jeho překlad </a:t>
            </a:r>
            <a:r>
              <a:rPr lang="cs-CZ" sz="2400" b="1" dirty="0" smtClean="0"/>
              <a:t>bible</a:t>
            </a:r>
            <a:r>
              <a:rPr lang="cs-CZ" sz="2400" dirty="0" smtClean="0"/>
              <a:t> do lotyštiny</a:t>
            </a:r>
          </a:p>
          <a:p>
            <a:endParaRPr lang="cs-CZ" sz="2400" dirty="0"/>
          </a:p>
          <a:p>
            <a:r>
              <a:rPr lang="cs-CZ" sz="2400" dirty="0" smtClean="0"/>
              <a:t>Nový zákon: </a:t>
            </a:r>
            <a:r>
              <a:rPr lang="cs-CZ" sz="2400" i="1" dirty="0"/>
              <a:t>Ta </a:t>
            </a:r>
            <a:r>
              <a:rPr lang="cs-CZ" sz="2400" i="1" dirty="0" err="1"/>
              <a:t>Jauna</a:t>
            </a:r>
            <a:r>
              <a:rPr lang="cs-CZ" sz="2400" i="1" dirty="0"/>
              <a:t> </a:t>
            </a:r>
            <a:r>
              <a:rPr lang="cs-CZ" sz="2400" i="1" dirty="0" err="1"/>
              <a:t>Derriba</a:t>
            </a:r>
            <a:r>
              <a:rPr lang="cs-CZ" sz="2400" i="1" dirty="0"/>
              <a:t> </a:t>
            </a:r>
            <a:r>
              <a:rPr lang="cs-CZ" sz="2400" i="1" dirty="0" err="1"/>
              <a:t>muhsu</a:t>
            </a:r>
            <a:r>
              <a:rPr lang="cs-CZ" sz="2400" i="1" dirty="0"/>
              <a:t> </a:t>
            </a:r>
            <a:r>
              <a:rPr lang="cs-CZ" sz="2400" i="1" dirty="0" err="1"/>
              <a:t>Kunga</a:t>
            </a:r>
            <a:r>
              <a:rPr lang="cs-CZ" sz="2400" i="1" dirty="0"/>
              <a:t> </a:t>
            </a:r>
            <a:r>
              <a:rPr lang="cs-CZ" sz="2400" i="1" dirty="0" err="1"/>
              <a:t>Jesus</a:t>
            </a:r>
            <a:r>
              <a:rPr lang="cs-CZ" sz="2400" i="1" dirty="0"/>
              <a:t> Kristus </a:t>
            </a:r>
            <a:r>
              <a:rPr lang="cs-CZ" sz="2400" i="1" dirty="0" err="1"/>
              <a:t>jeb</a:t>
            </a:r>
            <a:r>
              <a:rPr lang="cs-CZ" sz="2400" i="1" dirty="0"/>
              <a:t> </a:t>
            </a:r>
            <a:r>
              <a:rPr lang="cs-CZ" sz="2400" i="1" dirty="0" err="1"/>
              <a:t>Deewa</a:t>
            </a:r>
            <a:r>
              <a:rPr lang="cs-CZ" sz="2400" i="1" dirty="0"/>
              <a:t> </a:t>
            </a:r>
            <a:r>
              <a:rPr lang="cs-CZ" sz="2400" i="1" dirty="0" err="1"/>
              <a:t>swehti</a:t>
            </a:r>
            <a:r>
              <a:rPr lang="cs-CZ" sz="2400" i="1" dirty="0"/>
              <a:t> </a:t>
            </a:r>
            <a:r>
              <a:rPr lang="cs-CZ" sz="2400" i="1" dirty="0" err="1" smtClean="0"/>
              <a:t>wahrdi</a:t>
            </a:r>
            <a:r>
              <a:rPr lang="cs-CZ" sz="2400" i="1" dirty="0" smtClean="0"/>
              <a:t>, </a:t>
            </a:r>
            <a:r>
              <a:rPr lang="cs-CZ" sz="2400" dirty="0" err="1" smtClean="0"/>
              <a:t>Rīga</a:t>
            </a:r>
            <a:r>
              <a:rPr lang="cs-CZ" sz="2400" dirty="0" smtClean="0"/>
              <a:t> 1685</a:t>
            </a:r>
          </a:p>
          <a:p>
            <a:endParaRPr lang="cs-CZ" sz="2400" dirty="0"/>
          </a:p>
          <a:p>
            <a:r>
              <a:rPr lang="cs-CZ" sz="2400" dirty="0" smtClean="0"/>
              <a:t>Starý zákon: </a:t>
            </a:r>
            <a:r>
              <a:rPr lang="cs-CZ" sz="2400" i="1" dirty="0"/>
              <a:t>Ta </a:t>
            </a:r>
            <a:r>
              <a:rPr lang="cs-CZ" sz="2400" i="1" dirty="0" err="1"/>
              <a:t>Swehta</a:t>
            </a:r>
            <a:r>
              <a:rPr lang="cs-CZ" sz="2400" i="1" dirty="0"/>
              <a:t> </a:t>
            </a:r>
            <a:r>
              <a:rPr lang="cs-CZ" sz="2400" i="1" dirty="0" err="1"/>
              <a:t>Grahmata</a:t>
            </a:r>
            <a:r>
              <a:rPr lang="cs-CZ" sz="2400" i="1" dirty="0"/>
              <a:t> </a:t>
            </a:r>
            <a:r>
              <a:rPr lang="cs-CZ" sz="2400" i="1" dirty="0" err="1"/>
              <a:t>Jeb</a:t>
            </a:r>
            <a:r>
              <a:rPr lang="cs-CZ" sz="2400" i="1" dirty="0"/>
              <a:t> </a:t>
            </a:r>
            <a:r>
              <a:rPr lang="cs-CZ" sz="2400" i="1" dirty="0" err="1"/>
              <a:t>Deewa</a:t>
            </a:r>
            <a:r>
              <a:rPr lang="cs-CZ" sz="2400" i="1" dirty="0"/>
              <a:t> </a:t>
            </a:r>
            <a:r>
              <a:rPr lang="cs-CZ" sz="2400" i="1" dirty="0" err="1"/>
              <a:t>Swehtais</a:t>
            </a:r>
            <a:r>
              <a:rPr lang="cs-CZ" sz="2400" i="1" dirty="0"/>
              <a:t> </a:t>
            </a:r>
            <a:r>
              <a:rPr lang="cs-CZ" sz="2400" i="1" dirty="0" err="1"/>
              <a:t>Wahrds</a:t>
            </a:r>
            <a:r>
              <a:rPr lang="cs-CZ" sz="2400" dirty="0" smtClean="0"/>
              <a:t> </a:t>
            </a:r>
            <a:r>
              <a:rPr lang="cs-CZ" sz="2400" dirty="0" err="1"/>
              <a:t>Rīga</a:t>
            </a:r>
            <a:r>
              <a:rPr lang="cs-CZ" sz="2400" dirty="0"/>
              <a:t> </a:t>
            </a:r>
            <a:r>
              <a:rPr lang="cs-CZ" sz="2400" dirty="0" smtClean="0"/>
              <a:t>1691</a:t>
            </a:r>
          </a:p>
          <a:p>
            <a:endParaRPr lang="cs-CZ" sz="2400" dirty="0" smtClean="0"/>
          </a:p>
          <a:p>
            <a:r>
              <a:rPr lang="cs-CZ" sz="2400" dirty="0" smtClean="0"/>
              <a:t>Plné vydání: </a:t>
            </a:r>
            <a:r>
              <a:rPr lang="cs-CZ" sz="2400" i="1" dirty="0" err="1" smtClean="0"/>
              <a:t>Tā</a:t>
            </a:r>
            <a:r>
              <a:rPr lang="cs-CZ" sz="2400" i="1" dirty="0" smtClean="0"/>
              <a:t> </a:t>
            </a:r>
            <a:r>
              <a:rPr lang="cs-CZ" sz="2400" i="1" dirty="0" err="1"/>
              <a:t>Svēta</a:t>
            </a:r>
            <a:r>
              <a:rPr lang="cs-CZ" sz="2400" i="1" dirty="0"/>
              <a:t> </a:t>
            </a:r>
            <a:r>
              <a:rPr lang="cs-CZ" sz="2400" i="1" dirty="0" err="1" smtClean="0"/>
              <a:t>Grāmata</a:t>
            </a:r>
            <a:r>
              <a:rPr lang="cs-CZ" sz="2400" dirty="0" smtClean="0"/>
              <a:t>, Riga, 1694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938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Staré litevské písemnictví</a:t>
            </a:r>
            <a:endParaRPr lang="cs-CZ" dirty="0"/>
          </a:p>
        </p:txBody>
      </p:sp>
      <p:pic>
        <p:nvPicPr>
          <p:cNvPr id="7" name="Zástupný symbol pro obsah 6" descr="Dokument1 - Wor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101" y="-1455313"/>
            <a:ext cx="15442201" cy="8313313"/>
          </a:xfrm>
        </p:spPr>
      </p:pic>
    </p:spTree>
    <p:extLst>
      <p:ext uri="{BB962C8B-B14F-4D97-AF65-F5344CB8AC3E}">
        <p14:creationId xmlns:p14="http://schemas.microsoft.com/office/powerpoint/2010/main" val="15024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Počátky písemné litevštiny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1" y="727365"/>
            <a:ext cx="4021440" cy="6111817"/>
          </a:xfrm>
        </p:spPr>
      </p:pic>
      <p:sp>
        <p:nvSpPr>
          <p:cNvPr id="7" name="TextovéPole 6"/>
          <p:cNvSpPr txBox="1"/>
          <p:nvPr/>
        </p:nvSpPr>
        <p:spPr>
          <a:xfrm>
            <a:off x="6004885" y="914400"/>
            <a:ext cx="57056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První souvislý litevský text:</a:t>
            </a:r>
          </a:p>
          <a:p>
            <a:endParaRPr lang="cs-CZ" sz="2400" dirty="0"/>
          </a:p>
          <a:p>
            <a:r>
              <a:rPr lang="cs-CZ" sz="2400" dirty="0" smtClean="0"/>
              <a:t>Rukopisný Otčenáš (litevsky </a:t>
            </a:r>
            <a:r>
              <a:rPr lang="lt-LT" sz="2400" i="1" dirty="0" smtClean="0"/>
              <a:t>Tėve mūsų</a:t>
            </a:r>
            <a:r>
              <a:rPr lang="lt-LT" sz="2400" dirty="0" smtClean="0"/>
              <a:t>)</a:t>
            </a:r>
            <a:r>
              <a:rPr lang="en-GB" sz="2400" dirty="0" smtClean="0"/>
              <a:t>,</a:t>
            </a:r>
            <a:endParaRPr lang="lt-LT" sz="2400" dirty="0" smtClean="0"/>
          </a:p>
          <a:p>
            <a:r>
              <a:rPr lang="en-GB" sz="2400" dirty="0" err="1" smtClean="0"/>
              <a:t>datuje</a:t>
            </a:r>
            <a:r>
              <a:rPr lang="en-GB" sz="2400" dirty="0" smtClean="0"/>
              <a:t> se do </a:t>
            </a:r>
            <a:r>
              <a:rPr lang="en-GB" sz="2400" dirty="0" err="1" smtClean="0"/>
              <a:t>cca</a:t>
            </a:r>
            <a:r>
              <a:rPr lang="en-GB" sz="2400" dirty="0" smtClean="0"/>
              <a:t>. 1504-1525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Text je vepsán do knihy </a:t>
            </a:r>
            <a:r>
              <a:rPr lang="cs-CZ" sz="2400" i="1" dirty="0" err="1" smtClean="0"/>
              <a:t>Tractatus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sacerdotalis</a:t>
            </a:r>
            <a:r>
              <a:rPr lang="lt-LT" sz="2400" dirty="0" smtClean="0"/>
              <a:t>,</a:t>
            </a:r>
            <a:r>
              <a:rPr lang="en-GB" sz="2400" dirty="0" smtClean="0"/>
              <a:t> 1503, </a:t>
            </a:r>
            <a:r>
              <a:rPr lang="en-GB" sz="2400" dirty="0" err="1" smtClean="0"/>
              <a:t>Strassburg</a:t>
            </a:r>
            <a:endParaRPr lang="lt-LT" sz="2400" dirty="0" smtClean="0"/>
          </a:p>
          <a:p>
            <a:endParaRPr lang="cs-CZ" sz="2400" dirty="0" smtClean="0"/>
          </a:p>
          <a:p>
            <a:r>
              <a:rPr lang="en-GB" sz="2400" dirty="0" smtClean="0"/>
              <a:t>N</a:t>
            </a:r>
            <a:r>
              <a:rPr lang="cs-CZ" sz="2400" dirty="0" err="1" smtClean="0"/>
              <a:t>achází</a:t>
            </a:r>
            <a:r>
              <a:rPr lang="cs-CZ" sz="2400" dirty="0" smtClean="0"/>
              <a:t> ve Vilniusu, v knihovně Vilniuské univerzity.</a:t>
            </a:r>
            <a:endParaRPr lang="en-GB" sz="2400" dirty="0" smtClean="0"/>
          </a:p>
          <a:p>
            <a:endParaRPr lang="en-GB" sz="2400" dirty="0"/>
          </a:p>
          <a:p>
            <a:r>
              <a:rPr lang="cs-CZ" sz="2400" dirty="0" smtClean="0">
                <a:hlinkClick r:id="rId3"/>
              </a:rPr>
              <a:t>http://lietuvos.istorija.net/lituanistica/tevemusu1503.htm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6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Počátky písemné litevštiny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655627" y="976745"/>
            <a:ext cx="313805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První litevský text: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souvislosti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vzniku</a:t>
            </a:r>
            <a:endParaRPr lang="en-GB" sz="2400" b="1" dirty="0" smtClean="0"/>
          </a:p>
          <a:p>
            <a:endParaRPr lang="en-GB" sz="2400" b="1" dirty="0"/>
          </a:p>
          <a:p>
            <a:r>
              <a:rPr lang="cs-CZ" sz="2400" dirty="0" smtClean="0"/>
              <a:t>Františkánský klášter ve Vilniusu</a:t>
            </a:r>
          </a:p>
          <a:p>
            <a:endParaRPr lang="cs-CZ" sz="2400" dirty="0"/>
          </a:p>
          <a:p>
            <a:r>
              <a:rPr lang="cs-CZ" sz="2400" dirty="0" smtClean="0"/>
              <a:t>Založen litevským velkoknížetem v 14. století.</a:t>
            </a:r>
          </a:p>
          <a:p>
            <a:endParaRPr lang="cs-CZ" sz="2400" dirty="0"/>
          </a:p>
          <a:p>
            <a:r>
              <a:rPr lang="cs-CZ" sz="2400" dirty="0" smtClean="0"/>
              <a:t>Jedno z nejdůležitějších center vzdělanosti v 14.-18. století.</a:t>
            </a:r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1" y="727365"/>
            <a:ext cx="8006086" cy="5879439"/>
          </a:xfrm>
        </p:spPr>
      </p:pic>
    </p:spTree>
    <p:extLst>
      <p:ext uri="{BB962C8B-B14F-4D97-AF65-F5344CB8AC3E}">
        <p14:creationId xmlns:p14="http://schemas.microsoft.com/office/powerpoint/2010/main" val="21426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Počátky písemné litevštiny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655627" y="976745"/>
            <a:ext cx="313805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První litevský text: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souvislosti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vzniku</a:t>
            </a:r>
            <a:endParaRPr lang="en-GB" sz="2400" b="1" dirty="0" smtClean="0"/>
          </a:p>
          <a:p>
            <a:endParaRPr lang="en-GB" sz="2400" b="1" dirty="0"/>
          </a:p>
          <a:p>
            <a:r>
              <a:rPr lang="cs-CZ" sz="2400" dirty="0" smtClean="0"/>
              <a:t>Další litevské zápisy v knihách z františkánského kláštera, např. v misálu z r. 1501 (jednotlivá slova, fráze)</a:t>
            </a:r>
          </a:p>
          <a:p>
            <a:endParaRPr lang="cs-CZ" sz="2400" dirty="0"/>
          </a:p>
          <a:p>
            <a:r>
              <a:rPr lang="cs-CZ" sz="2400" dirty="0" smtClean="0"/>
              <a:t>Vznik vilniuských litevských textů NESOUVISÍ s (proti)reformací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81" y="976745"/>
            <a:ext cx="8523814" cy="5647027"/>
          </a:xfrm>
        </p:spPr>
      </p:pic>
    </p:spTree>
    <p:extLst>
      <p:ext uri="{BB962C8B-B14F-4D97-AF65-F5344CB8AC3E}">
        <p14:creationId xmlns:p14="http://schemas.microsoft.com/office/powerpoint/2010/main" val="40918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Luteránský</a:t>
            </a:r>
            <a:r>
              <a:rPr lang="cs-CZ" sz="2400" i="1" dirty="0" smtClean="0"/>
              <a:t> </a:t>
            </a:r>
            <a:r>
              <a:rPr lang="cs-CZ" sz="2400" b="1" i="1" dirty="0" err="1" smtClean="0"/>
              <a:t>Catechismus</a:t>
            </a:r>
            <a:r>
              <a:rPr lang="cs-CZ" sz="2400" b="1" dirty="0" smtClean="0"/>
              <a:t>, 1547, Královec </a:t>
            </a:r>
          </a:p>
          <a:p>
            <a:endParaRPr lang="cs-CZ" sz="2400" dirty="0" smtClean="0"/>
          </a:p>
          <a:p>
            <a:r>
              <a:rPr lang="cs-CZ" sz="2400" dirty="0" smtClean="0"/>
              <a:t>Editor: </a:t>
            </a:r>
            <a:r>
              <a:rPr lang="cs-CZ" sz="2400" b="1" dirty="0" err="1" smtClean="0"/>
              <a:t>Martynas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Mažvydas</a:t>
            </a:r>
            <a:endParaRPr lang="en-GB" sz="2400" b="1" dirty="0" smtClean="0"/>
          </a:p>
          <a:p>
            <a:endParaRPr lang="en-GB" sz="2400" b="1" dirty="0"/>
          </a:p>
          <a:p>
            <a:r>
              <a:rPr lang="cs-CZ" sz="2400" dirty="0" smtClean="0"/>
              <a:t>Kniha vznikla na zakázku </a:t>
            </a:r>
            <a:r>
              <a:rPr lang="cs-CZ" sz="2400" i="1" dirty="0" smtClean="0"/>
              <a:t>Albrechta Braniborského</a:t>
            </a:r>
            <a:r>
              <a:rPr lang="cs-CZ" sz="2400" dirty="0" smtClean="0"/>
              <a:t> </a:t>
            </a:r>
          </a:p>
          <a:p>
            <a:endParaRPr lang="cs-CZ" sz="2400" dirty="0"/>
          </a:p>
          <a:p>
            <a:r>
              <a:rPr lang="cs-CZ" sz="2400" dirty="0" smtClean="0"/>
              <a:t>PŘÍMÁ souvislost s reformací.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Konkurence Malé a Velké Litvy</a:t>
            </a:r>
          </a:p>
          <a:p>
            <a:endParaRPr lang="cs-CZ" sz="2400" dirty="0"/>
          </a:p>
          <a:p>
            <a:r>
              <a:rPr lang="cs-CZ" sz="2400" dirty="0" smtClean="0"/>
              <a:t>Počátek SOUVISLÉ litevské literární tradice. </a:t>
            </a:r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64584" y="1423556"/>
            <a:ext cx="38567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Luteránský</a:t>
            </a:r>
            <a:r>
              <a:rPr lang="cs-CZ" sz="2800" i="1" dirty="0" smtClean="0"/>
              <a:t> </a:t>
            </a:r>
            <a:r>
              <a:rPr lang="cs-CZ" sz="2800" b="1" i="1" dirty="0" err="1" smtClean="0"/>
              <a:t>Catechismus</a:t>
            </a:r>
            <a:r>
              <a:rPr lang="cs-CZ" sz="2800" b="1" dirty="0" smtClean="0"/>
              <a:t>, 1547, Královec </a:t>
            </a:r>
          </a:p>
          <a:p>
            <a:r>
              <a:rPr lang="cs-CZ" sz="2800" dirty="0" smtClean="0"/>
              <a:t>Editor: </a:t>
            </a:r>
            <a:r>
              <a:rPr lang="cs-CZ" sz="2800" b="1" dirty="0" err="1" smtClean="0"/>
              <a:t>Martynas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Mažvydas</a:t>
            </a:r>
            <a:endParaRPr lang="en-GB" sz="2800" b="1" dirty="0" smtClean="0"/>
          </a:p>
          <a:p>
            <a:endParaRPr lang="en-GB" sz="2800" b="1" dirty="0"/>
          </a:p>
          <a:p>
            <a:r>
              <a:rPr lang="cs-CZ" sz="2800" dirty="0" smtClean="0"/>
              <a:t>Litevská předmluva: první báseň v litevštině „</a:t>
            </a:r>
            <a:r>
              <a:rPr lang="cs-CZ" sz="2800" dirty="0" err="1" smtClean="0"/>
              <a:t>Knižky</a:t>
            </a:r>
            <a:r>
              <a:rPr lang="cs-CZ" sz="2800" dirty="0" smtClean="0"/>
              <a:t> sami promlouvají na Litevce a </a:t>
            </a:r>
            <a:r>
              <a:rPr lang="cs-CZ" sz="2800" dirty="0" err="1" smtClean="0"/>
              <a:t>Žemaity</a:t>
            </a:r>
            <a:r>
              <a:rPr lang="cs-CZ" sz="2800" dirty="0" smtClean="0"/>
              <a:t>“</a:t>
            </a:r>
          </a:p>
          <a:p>
            <a:endParaRPr lang="cs-CZ" sz="2800" dirty="0"/>
          </a:p>
          <a:p>
            <a:r>
              <a:rPr lang="cs-CZ" sz="2800" smtClean="0"/>
              <a:t>Akrostich </a:t>
            </a:r>
            <a:r>
              <a:rPr lang="cs-CZ" sz="2800" dirty="0" smtClean="0"/>
              <a:t>(první písmena každého řádku)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6" y="602769"/>
            <a:ext cx="4614624" cy="6639749"/>
          </a:xfrm>
        </p:spPr>
      </p:pic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dvě litevské </a:t>
            </a:r>
            <a:r>
              <a:rPr lang="cs-CZ" u="sng" dirty="0" smtClean="0"/>
              <a:t>knihy</a:t>
            </a:r>
            <a:r>
              <a:rPr lang="cs-CZ" dirty="0" smtClean="0"/>
              <a:t> na VELKÉ Litvě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Katolický</a:t>
            </a:r>
            <a:r>
              <a:rPr lang="cs-CZ" sz="2400" i="1" dirty="0" smtClean="0"/>
              <a:t> </a:t>
            </a:r>
            <a:r>
              <a:rPr lang="cs-CZ" sz="2400" b="1" i="1" dirty="0" smtClean="0"/>
              <a:t>Katechismus</a:t>
            </a:r>
            <a:r>
              <a:rPr lang="cs-CZ" sz="2400" b="1" dirty="0" smtClean="0"/>
              <a:t>, 1595, Vilnius</a:t>
            </a:r>
          </a:p>
          <a:p>
            <a:r>
              <a:rPr lang="cs-CZ" sz="2400" dirty="0" smtClean="0"/>
              <a:t>Katolická</a:t>
            </a:r>
            <a:r>
              <a:rPr lang="cs-CZ" sz="2400" b="1" dirty="0" smtClean="0"/>
              <a:t> </a:t>
            </a:r>
            <a:r>
              <a:rPr lang="cs-CZ" sz="2400" b="1" i="1" dirty="0" err="1" smtClean="0"/>
              <a:t>Postilla</a:t>
            </a:r>
            <a:r>
              <a:rPr lang="cs-CZ" sz="2400" b="1" dirty="0" smtClean="0"/>
              <a:t>, 1599, Vilnius</a:t>
            </a:r>
          </a:p>
          <a:p>
            <a:endParaRPr lang="cs-CZ" sz="2400" dirty="0" smtClean="0"/>
          </a:p>
          <a:p>
            <a:r>
              <a:rPr lang="cs-CZ" sz="2400" dirty="0" smtClean="0"/>
              <a:t>Editor: </a:t>
            </a:r>
            <a:r>
              <a:rPr lang="cs-CZ" sz="2400" b="1" dirty="0" err="1" smtClean="0"/>
              <a:t>Mikalojus</a:t>
            </a:r>
            <a:r>
              <a:rPr lang="cs-CZ" sz="2400" b="1" dirty="0" smtClean="0"/>
              <a:t> DAUKŠA</a:t>
            </a:r>
            <a:endParaRPr lang="en-GB" sz="2400" b="1" dirty="0" smtClean="0"/>
          </a:p>
          <a:p>
            <a:endParaRPr lang="en-GB" sz="2400" b="1" dirty="0"/>
          </a:p>
          <a:p>
            <a:r>
              <a:rPr lang="cs-CZ" sz="2400" dirty="0" smtClean="0"/>
              <a:t>PŘÍMÁ souvislost s protireformací.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Konkurence Malé a Velké Litvy</a:t>
            </a:r>
          </a:p>
          <a:p>
            <a:endParaRPr lang="cs-CZ" sz="2400" dirty="0"/>
          </a:p>
          <a:p>
            <a:r>
              <a:rPr lang="cs-CZ" sz="2400" dirty="0" smtClean="0"/>
              <a:t>Počátek SOUVISLÉ litevské literární tradice. 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2" y="727365"/>
            <a:ext cx="3332882" cy="617200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645813"/>
            <a:ext cx="4042063" cy="621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2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880</Words>
  <Application>Microsoft Office PowerPoint</Application>
  <PresentationFormat>Širokoúhlá obrazovka</PresentationFormat>
  <Paragraphs>139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Počátky litevské a lotyšské písemnosti</vt:lpstr>
      <vt:lpstr>Počátky litevské písemnosti</vt:lpstr>
      <vt:lpstr>Staré litevské písemnictví</vt:lpstr>
      <vt:lpstr>Počátky písemné litevštiny</vt:lpstr>
      <vt:lpstr>Počátky písemné litevštiny</vt:lpstr>
      <vt:lpstr>Počátky písemné litevštiny</vt:lpstr>
      <vt:lpstr>První litevská KNIHA</vt:lpstr>
      <vt:lpstr>První litevská KNIHA</vt:lpstr>
      <vt:lpstr>První dvě litevské knihy na VELKÉ Litvě</vt:lpstr>
      <vt:lpstr>Kulturní a náboženské kontexty litevštiny </vt:lpstr>
      <vt:lpstr>Litevština jako předmět odborného zájmu</vt:lpstr>
      <vt:lpstr>Litevština jako předmět odborného zájmu</vt:lpstr>
      <vt:lpstr>Kristijonas Donelaitis a jeho Metai (Roční doby) </vt:lpstr>
      <vt:lpstr>Počátky Lotyšské písemnosti</vt:lpstr>
      <vt:lpstr>Gisberta tēvreize</vt:lpstr>
      <vt:lpstr>Bruno tēvreize</vt:lpstr>
      <vt:lpstr>Grūnava tēvreize</vt:lpstr>
      <vt:lpstr>První tištěný lotyšský text</vt:lpstr>
      <vt:lpstr>První dochovaná lotyšská kniha</vt:lpstr>
      <vt:lpstr>Lotyština jako předmět odborného zájmu</vt:lpstr>
      <vt:lpstr>Lotyština jako předmět odborného zájmu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74</cp:revision>
  <dcterms:created xsi:type="dcterms:W3CDTF">2017-04-02T07:56:29Z</dcterms:created>
  <dcterms:modified xsi:type="dcterms:W3CDTF">2018-04-17T14:22:17Z</dcterms:modified>
</cp:coreProperties>
</file>